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6" r:id="rId1"/>
  </p:sldMasterIdLst>
  <p:notesMasterIdLst>
    <p:notesMasterId r:id="rId23"/>
  </p:notesMasterIdLst>
  <p:handoutMasterIdLst>
    <p:handoutMasterId r:id="rId24"/>
  </p:handoutMasterIdLst>
  <p:sldIdLst>
    <p:sldId id="256" r:id="rId2"/>
    <p:sldId id="319" r:id="rId3"/>
    <p:sldId id="320" r:id="rId4"/>
    <p:sldId id="335" r:id="rId5"/>
    <p:sldId id="336" r:id="rId6"/>
    <p:sldId id="321" r:id="rId7"/>
    <p:sldId id="322" r:id="rId8"/>
    <p:sldId id="323" r:id="rId9"/>
    <p:sldId id="326" r:id="rId10"/>
    <p:sldId id="337" r:id="rId11"/>
    <p:sldId id="327" r:id="rId12"/>
    <p:sldId id="328" r:id="rId13"/>
    <p:sldId id="339" r:id="rId14"/>
    <p:sldId id="340" r:id="rId15"/>
    <p:sldId id="330" r:id="rId16"/>
    <p:sldId id="338" r:id="rId17"/>
    <p:sldId id="331" r:id="rId18"/>
    <p:sldId id="325" r:id="rId19"/>
    <p:sldId id="324" r:id="rId20"/>
    <p:sldId id="332" r:id="rId21"/>
    <p:sldId id="333" r:id="rId2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89916" autoAdjust="0"/>
  </p:normalViewPr>
  <p:slideViewPr>
    <p:cSldViewPr>
      <p:cViewPr>
        <p:scale>
          <a:sx n="105" d="100"/>
          <a:sy n="105" d="100"/>
        </p:scale>
        <p:origin x="-144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8145" cy="464205"/>
          </a:xfrm>
          <a:prstGeom prst="rect">
            <a:avLst/>
          </a:prstGeom>
        </p:spPr>
        <p:txBody>
          <a:bodyPr vert="horz" lIns="88139" tIns="44070" rIns="88139" bIns="4407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734" y="1"/>
            <a:ext cx="3038145" cy="464205"/>
          </a:xfrm>
          <a:prstGeom prst="rect">
            <a:avLst/>
          </a:prstGeom>
        </p:spPr>
        <p:txBody>
          <a:bodyPr vert="horz" lIns="88139" tIns="44070" rIns="88139" bIns="44070" rtlCol="0"/>
          <a:lstStyle>
            <a:lvl1pPr algn="r">
              <a:defRPr sz="1200"/>
            </a:lvl1pPr>
          </a:lstStyle>
          <a:p>
            <a:fld id="{B91B78B1-5400-48A6-932F-F80779339BF7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0659"/>
            <a:ext cx="3038145" cy="464205"/>
          </a:xfrm>
          <a:prstGeom prst="rect">
            <a:avLst/>
          </a:prstGeom>
        </p:spPr>
        <p:txBody>
          <a:bodyPr vert="horz" lIns="88139" tIns="44070" rIns="88139" bIns="4407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734" y="8830659"/>
            <a:ext cx="3038145" cy="464205"/>
          </a:xfrm>
          <a:prstGeom prst="rect">
            <a:avLst/>
          </a:prstGeom>
        </p:spPr>
        <p:txBody>
          <a:bodyPr vert="horz" lIns="88139" tIns="44070" rIns="88139" bIns="44070" rtlCol="0" anchor="b"/>
          <a:lstStyle>
            <a:lvl1pPr algn="r">
              <a:defRPr sz="1200"/>
            </a:lvl1pPr>
          </a:lstStyle>
          <a:p>
            <a:fld id="{89355B83-512C-433C-99D0-5A1667B59B0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3918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r">
              <a:defRPr sz="1300"/>
            </a:lvl1pPr>
          </a:lstStyle>
          <a:p>
            <a:fld id="{351DD2DC-0C38-4F4B-B3A7-FD21D2B4298A}" type="datetimeFigureOut">
              <a:rPr lang="en-US" smtClean="0"/>
              <a:pPr/>
              <a:t>11/21/2013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2" tIns="46586" rIns="93172" bIns="4658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2" tIns="46586" rIns="93172" bIns="4658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r">
              <a:defRPr sz="1300"/>
            </a:lvl1pPr>
          </a:lstStyle>
          <a:p>
            <a:fld id="{EE6757B2-2A4D-48BA-AD29-CC16EF99B6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1216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143000" y="914400"/>
            <a:ext cx="6858000" cy="3505200"/>
          </a:xfrm>
        </p:spPr>
        <p:txBody>
          <a:bodyPr anchor="t" anchorCtr="0"/>
          <a:lstStyle>
            <a:lvl1pPr algn="ct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4876800"/>
            <a:ext cx="6781800" cy="1276350"/>
          </a:xfrm>
        </p:spPr>
        <p:txBody>
          <a:bodyPr/>
          <a:lstStyle>
            <a:lvl1pPr marL="0" indent="0" algn="ct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>
            <a:off x="904875" y="838200"/>
            <a:ext cx="7315200" cy="370903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4800600"/>
            <a:ext cx="7315200" cy="142875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noProof="0" dirty="0" err="1" smtClean="0"/>
              <a:t>Click</a:t>
            </a:r>
            <a:r>
              <a:rPr kumimoji="0" lang="es-ES" noProof="0" dirty="0" smtClean="0"/>
              <a:t> </a:t>
            </a:r>
            <a:r>
              <a:rPr kumimoji="0" lang="es-ES" noProof="0" dirty="0" err="1" smtClean="0"/>
              <a:t>to</a:t>
            </a:r>
            <a:r>
              <a:rPr kumimoji="0" lang="es-ES" noProof="0" dirty="0" smtClean="0"/>
              <a:t> </a:t>
            </a:r>
            <a:r>
              <a:rPr kumimoji="0" lang="es-ES" noProof="0" dirty="0" err="1" smtClean="0"/>
              <a:t>edit</a:t>
            </a:r>
            <a:r>
              <a:rPr kumimoji="0" lang="es-ES" noProof="0" dirty="0" smtClean="0"/>
              <a:t> </a:t>
            </a:r>
            <a:r>
              <a:rPr kumimoji="0" lang="es-ES" noProof="0" dirty="0" err="1" smtClean="0"/>
              <a:t>Master</a:t>
            </a:r>
            <a:r>
              <a:rPr kumimoji="0" lang="es-ES" noProof="0" dirty="0" smtClean="0"/>
              <a:t> </a:t>
            </a:r>
            <a:r>
              <a:rPr kumimoji="0" lang="es-ES" noProof="0" dirty="0" err="1" smtClean="0"/>
              <a:t>title</a:t>
            </a:r>
            <a:r>
              <a:rPr kumimoji="0" lang="es-ES" noProof="0" dirty="0" smtClean="0"/>
              <a:t> </a:t>
            </a:r>
            <a:r>
              <a:rPr kumimoji="0" lang="es-ES" noProof="0" dirty="0" err="1" smtClean="0"/>
              <a:t>style</a:t>
            </a:r>
            <a:endParaRPr kumimoji="0" lang="es-ES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467600" y="6356350"/>
            <a:ext cx="1222248" cy="365760"/>
          </a:xfrm>
        </p:spPr>
        <p:txBody>
          <a:bodyPr/>
          <a:lstStyle>
            <a:lvl1pPr>
              <a:defRPr/>
            </a:lvl1pPr>
          </a:lstStyle>
          <a:p>
            <a:pPr algn="r"/>
            <a:r>
              <a:rPr lang="en-US" dirty="0" smtClean="0"/>
              <a:t>Nov 19,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19200" y="6356350"/>
            <a:ext cx="6172200" cy="365760"/>
          </a:xfrm>
        </p:spPr>
        <p:txBody>
          <a:bodyPr/>
          <a:lstStyle>
            <a:lvl1pPr>
              <a:defRPr/>
            </a:lvl1pPr>
          </a:lstStyle>
          <a:p>
            <a:pPr algn="ctr"/>
            <a:r>
              <a:rPr lang="es-ES" dirty="0" smtClean="0"/>
              <a:t>Salud Ambiental en Costa Rica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530352" cy="365760"/>
          </a:xfrm>
        </p:spPr>
        <p:txBody>
          <a:bodyPr/>
          <a:lstStyle/>
          <a:p>
            <a:fld id="{CC4D8007-4456-430E-8A02-18F014F6E71D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s-ES" noProof="0" dirty="0" err="1" smtClean="0"/>
              <a:t>Click</a:t>
            </a:r>
            <a:r>
              <a:rPr lang="es-ES" noProof="0" dirty="0" smtClean="0"/>
              <a:t> </a:t>
            </a:r>
            <a:r>
              <a:rPr lang="es-ES" noProof="0" dirty="0" err="1" smtClean="0"/>
              <a:t>to</a:t>
            </a:r>
            <a:r>
              <a:rPr lang="es-ES" noProof="0" dirty="0" smtClean="0"/>
              <a:t> </a:t>
            </a:r>
            <a:r>
              <a:rPr lang="es-ES" noProof="0" dirty="0" err="1" smtClean="0"/>
              <a:t>edit</a:t>
            </a:r>
            <a:r>
              <a:rPr lang="es-ES" noProof="0" dirty="0" smtClean="0"/>
              <a:t> </a:t>
            </a:r>
            <a:r>
              <a:rPr lang="es-ES" noProof="0" dirty="0" err="1" smtClean="0"/>
              <a:t>Master</a:t>
            </a:r>
            <a:r>
              <a:rPr lang="es-ES" noProof="0" dirty="0" smtClean="0"/>
              <a:t> </a:t>
            </a:r>
            <a:r>
              <a:rPr lang="es-ES" noProof="0" dirty="0" err="1" smtClean="0"/>
              <a:t>text</a:t>
            </a:r>
            <a:r>
              <a:rPr lang="es-ES" noProof="0" dirty="0" smtClean="0"/>
              <a:t> </a:t>
            </a:r>
            <a:r>
              <a:rPr lang="es-ES" noProof="0" dirty="0" err="1" smtClean="0"/>
              <a:t>styles</a:t>
            </a:r>
            <a:endParaRPr lang="es-ES" noProof="0" dirty="0" smtClean="0"/>
          </a:p>
          <a:p>
            <a:pPr lvl="1" eaLnBrk="1" latinLnBrk="0" hangingPunct="1"/>
            <a:r>
              <a:rPr lang="es-ES" noProof="0" dirty="0" err="1" smtClean="0"/>
              <a:t>Second</a:t>
            </a:r>
            <a:r>
              <a:rPr lang="es-ES" noProof="0" dirty="0" smtClean="0"/>
              <a:t> </a:t>
            </a:r>
            <a:r>
              <a:rPr lang="es-ES" noProof="0" dirty="0" err="1" smtClean="0"/>
              <a:t>level</a:t>
            </a:r>
            <a:endParaRPr lang="es-ES" noProof="0" dirty="0" smtClean="0"/>
          </a:p>
          <a:p>
            <a:pPr lvl="2" eaLnBrk="1" latinLnBrk="0" hangingPunct="1"/>
            <a:r>
              <a:rPr lang="es-ES" noProof="0" dirty="0" err="1" smtClean="0"/>
              <a:t>Third</a:t>
            </a:r>
            <a:r>
              <a:rPr lang="es-ES" noProof="0" dirty="0" smtClean="0"/>
              <a:t> </a:t>
            </a:r>
            <a:r>
              <a:rPr lang="es-ES" noProof="0" dirty="0" err="1" smtClean="0"/>
              <a:t>level</a:t>
            </a:r>
            <a:endParaRPr lang="es-ES" noProof="0" dirty="0" smtClean="0"/>
          </a:p>
          <a:p>
            <a:pPr lvl="3" eaLnBrk="1" latinLnBrk="0" hangingPunct="1"/>
            <a:r>
              <a:rPr lang="es-ES" noProof="0" dirty="0" err="1" smtClean="0"/>
              <a:t>Fourth</a:t>
            </a:r>
            <a:r>
              <a:rPr lang="es-ES" noProof="0" dirty="0" smtClean="0"/>
              <a:t> </a:t>
            </a:r>
            <a:r>
              <a:rPr lang="es-ES" noProof="0" dirty="0" err="1" smtClean="0"/>
              <a:t>level</a:t>
            </a:r>
            <a:endParaRPr lang="es-ES" noProof="0" dirty="0" smtClean="0"/>
          </a:p>
          <a:p>
            <a:pPr lvl="4" eaLnBrk="1" latinLnBrk="0" hangingPunct="1"/>
            <a:r>
              <a:rPr lang="es-ES" noProof="0" dirty="0" err="1" smtClean="0"/>
              <a:t>Fifth</a:t>
            </a:r>
            <a:r>
              <a:rPr lang="es-ES" noProof="0" dirty="0" smtClean="0"/>
              <a:t> </a:t>
            </a:r>
            <a:r>
              <a:rPr lang="es-ES" noProof="0" dirty="0" err="1" smtClean="0"/>
              <a:t>level</a:t>
            </a:r>
            <a:endParaRPr kumimoji="0" lang="es-ES" noProof="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7467600" y="6356350"/>
            <a:ext cx="12222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/>
            <a:r>
              <a:rPr lang="en-US" dirty="0" smtClean="0"/>
              <a:t>Nov 19, 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19200" y="6356350"/>
            <a:ext cx="6172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ctr"/>
            <a:r>
              <a:rPr lang="es-ES" dirty="0" smtClean="0"/>
              <a:t>Salud Ambiental en Costa Rica</a:t>
            </a:r>
            <a:endParaRPr lang="es-E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530352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C4D8007-4456-430E-8A02-18F014F6E71D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</p:sldLayoutIdLst>
  <p:transition/>
  <p:timing>
    <p:tnLst>
      <p:par>
        <p:cTn id="1" dur="indefinite" restart="never" nodeType="tmRoot"/>
      </p:par>
    </p:tnLst>
  </p:timing>
  <p:hf hdr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Impacto Económico en la Salud por Contaminación del Aire en Costa Rica</a:t>
            </a:r>
            <a:br>
              <a:rPr lang="es-ES" dirty="0" smtClean="0"/>
            </a:br>
            <a:endParaRPr lang="es-E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sz="800" dirty="0" smtClean="0"/>
          </a:p>
          <a:p>
            <a:r>
              <a:rPr lang="en-US" dirty="0" smtClean="0"/>
              <a:t>Juan José Miranda</a:t>
            </a:r>
          </a:p>
          <a:p>
            <a:r>
              <a:rPr lang="en-US" dirty="0" err="1" smtClean="0"/>
              <a:t>Banco</a:t>
            </a:r>
            <a:r>
              <a:rPr lang="en-US" dirty="0" smtClean="0"/>
              <a:t> Mundial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Metodología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en-US" smtClean="0"/>
              <a:t>Nov 19,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s-ES" smtClean="0"/>
              <a:t>Salud Ambiental en Costa Rica</a:t>
            </a:r>
            <a:endParaRPr lang="es-E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D8007-4456-430E-8A02-18F014F6E71D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4324" y="1219200"/>
            <a:ext cx="7289076" cy="5016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09744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Metodología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en-US" smtClean="0"/>
              <a:t>Nov 19,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s-ES" smtClean="0"/>
              <a:t>Salud Ambiental en Costa Rica</a:t>
            </a:r>
            <a:endParaRPr lang="es-E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D8007-4456-430E-8A02-18F014F6E71D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ES" dirty="0" smtClean="0"/>
              <a:t>1.- Se </a:t>
            </a:r>
            <a:r>
              <a:rPr lang="es-ES" dirty="0"/>
              <a:t>identifican los agentes que contaminan el aire y se determinan las concentraciones; </a:t>
            </a:r>
            <a:endParaRPr lang="es-ES" dirty="0" smtClean="0"/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r>
              <a:rPr lang="es-ES" dirty="0" smtClean="0"/>
              <a:t>2.- Se </a:t>
            </a:r>
            <a:r>
              <a:rPr lang="es-ES" dirty="0"/>
              <a:t>cuantifica la población expuesta y su vulnerabilidad de base; </a:t>
            </a:r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r>
              <a:rPr lang="es-ES" dirty="0" smtClean="0"/>
              <a:t>3.- Se </a:t>
            </a:r>
            <a:r>
              <a:rPr lang="es-ES" dirty="0"/>
              <a:t>calculan los efectos de la exposición al aire contaminado sobre la salud mediante técnicas </a:t>
            </a:r>
            <a:r>
              <a:rPr lang="es-ES" dirty="0" smtClean="0"/>
              <a:t>epidemiológicas; </a:t>
            </a:r>
            <a:r>
              <a:rPr lang="es-ES" dirty="0"/>
              <a:t>y </a:t>
            </a:r>
            <a:endParaRPr lang="es-ES" dirty="0" smtClean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 smtClean="0"/>
              <a:t>4.- Se </a:t>
            </a:r>
            <a:r>
              <a:rPr lang="es-ES" dirty="0"/>
              <a:t>calcula el valor de los efectos sobre la </a:t>
            </a:r>
            <a:r>
              <a:rPr lang="es-ES" dirty="0" smtClean="0"/>
              <a:t>salud</a:t>
            </a:r>
            <a:endParaRPr lang="es-E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74426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1.- Identificación de Agentes Contaminantes y concentraciones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en-US" smtClean="0"/>
              <a:t>Nov 19,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s-ES" smtClean="0"/>
              <a:t>Salud Ambiental en Costa Rica</a:t>
            </a:r>
            <a:endParaRPr lang="es-E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D8007-4456-430E-8A02-18F014F6E71D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752600"/>
            <a:ext cx="4797788" cy="3603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838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err="1" smtClean="0"/>
              <a:t>Estaciones</a:t>
            </a:r>
            <a:r>
              <a:rPr lang="en-US" dirty="0" smtClean="0"/>
              <a:t> de </a:t>
            </a:r>
            <a:r>
              <a:rPr lang="en-US" dirty="0" err="1" smtClean="0"/>
              <a:t>Monitoreo</a:t>
            </a:r>
            <a:r>
              <a:rPr lang="en-US" dirty="0" smtClean="0"/>
              <a:t> y </a:t>
            </a:r>
            <a:r>
              <a:rPr lang="en-US" dirty="0" err="1" smtClean="0"/>
              <a:t>Concentración</a:t>
            </a:r>
            <a:r>
              <a:rPr lang="en-US" dirty="0" smtClean="0"/>
              <a:t> </a:t>
            </a:r>
            <a:r>
              <a:rPr lang="en-US" dirty="0" err="1" smtClean="0"/>
              <a:t>promedio</a:t>
            </a:r>
            <a:r>
              <a:rPr lang="en-US" dirty="0" smtClean="0"/>
              <a:t> </a:t>
            </a:r>
            <a:r>
              <a:rPr lang="en-US" dirty="0" err="1" smtClean="0"/>
              <a:t>anual</a:t>
            </a:r>
            <a:endParaRPr lang="en-US" dirty="0"/>
          </a:p>
        </p:txBody>
      </p:sp>
      <p:sp>
        <p:nvSpPr>
          <p:cNvPr id="9" name="Content Placeholder 5"/>
          <p:cNvSpPr txBox="1">
            <a:spLocks/>
          </p:cNvSpPr>
          <p:nvPr/>
        </p:nvSpPr>
        <p:spPr>
          <a:xfrm>
            <a:off x="685800" y="5410200"/>
            <a:ext cx="8001000" cy="914400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buFontTx/>
              <a:buChar char="-"/>
            </a:pPr>
            <a:r>
              <a:rPr lang="en-US" sz="1300" dirty="0" smtClean="0"/>
              <a:t>14 </a:t>
            </a:r>
            <a:r>
              <a:rPr lang="en-US" sz="1300" dirty="0" err="1" smtClean="0"/>
              <a:t>estacionesdentro</a:t>
            </a:r>
            <a:r>
              <a:rPr lang="en-US" sz="1300" dirty="0" smtClean="0"/>
              <a:t> </a:t>
            </a:r>
            <a:r>
              <a:rPr lang="en-US" sz="1300" dirty="0"/>
              <a:t>del </a:t>
            </a:r>
            <a:r>
              <a:rPr lang="en-US" sz="1300" dirty="0" smtClean="0"/>
              <a:t>Gran </a:t>
            </a:r>
            <a:r>
              <a:rPr lang="en-US" sz="1300" dirty="0" err="1" smtClean="0"/>
              <a:t>ÁreaMetropolitana</a:t>
            </a:r>
            <a:r>
              <a:rPr lang="en-US" sz="1300" dirty="0" smtClean="0"/>
              <a:t> – GAM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en-US" sz="1300" dirty="0" err="1" smtClean="0"/>
              <a:t>Concentraciones</a:t>
            </a:r>
            <a:r>
              <a:rPr lang="en-US" sz="1300" dirty="0" smtClean="0"/>
              <a:t> se </a:t>
            </a:r>
            <a:r>
              <a:rPr lang="en-US" sz="1300" dirty="0" err="1" smtClean="0"/>
              <a:t>comparan</a:t>
            </a:r>
            <a:r>
              <a:rPr lang="en-US" sz="1300" dirty="0" smtClean="0"/>
              <a:t> a un valor inferior en el </a:t>
            </a:r>
            <a:r>
              <a:rPr lang="en-US" sz="1300" dirty="0" err="1" smtClean="0"/>
              <a:t>cual</a:t>
            </a:r>
            <a:r>
              <a:rPr lang="en-US" sz="1300" dirty="0" smtClean="0"/>
              <a:t> se </a:t>
            </a:r>
            <a:r>
              <a:rPr lang="en-US" sz="1300" dirty="0" err="1" smtClean="0"/>
              <a:t>asume</a:t>
            </a:r>
            <a:r>
              <a:rPr lang="en-US" sz="1300" dirty="0" smtClean="0"/>
              <a:t> </a:t>
            </a:r>
            <a:r>
              <a:rPr lang="en-US" sz="1300" dirty="0" err="1" smtClean="0"/>
              <a:t>que</a:t>
            </a:r>
            <a:r>
              <a:rPr lang="en-US" sz="1300" dirty="0" smtClean="0"/>
              <a:t> no hay </a:t>
            </a:r>
            <a:r>
              <a:rPr lang="en-US" sz="1300" dirty="0" err="1" smtClean="0"/>
              <a:t>daños</a:t>
            </a:r>
            <a:r>
              <a:rPr lang="en-US" sz="1300" dirty="0" smtClean="0"/>
              <a:t>. </a:t>
            </a:r>
            <a:r>
              <a:rPr lang="en-US" sz="1300" dirty="0" err="1" smtClean="0"/>
              <a:t>Por</a:t>
            </a:r>
            <a:r>
              <a:rPr lang="en-US" sz="1300" dirty="0" smtClean="0"/>
              <a:t> </a:t>
            </a:r>
            <a:r>
              <a:rPr lang="en-US" sz="1300" dirty="0" err="1" smtClean="0"/>
              <a:t>ejemplo</a:t>
            </a:r>
            <a:r>
              <a:rPr lang="en-US" sz="1300" dirty="0" smtClean="0"/>
              <a:t>, en el </a:t>
            </a:r>
            <a:r>
              <a:rPr lang="en-US" sz="1300" dirty="0" err="1" smtClean="0"/>
              <a:t>caso</a:t>
            </a:r>
            <a:r>
              <a:rPr lang="en-US" sz="1300" dirty="0" smtClean="0"/>
              <a:t> de </a:t>
            </a:r>
            <a:r>
              <a:rPr lang="en-US" sz="1300" dirty="0" err="1" smtClean="0"/>
              <a:t>mortalidad</a:t>
            </a:r>
            <a:r>
              <a:rPr lang="en-US" sz="1300" dirty="0" smtClean="0"/>
              <a:t> </a:t>
            </a:r>
            <a:r>
              <a:rPr lang="en-US" sz="1300" dirty="0" err="1" smtClean="0"/>
              <a:t>para</a:t>
            </a:r>
            <a:r>
              <a:rPr lang="en-US" sz="1300" dirty="0" smtClean="0"/>
              <a:t> PM 2.5 la OMS (2002) </a:t>
            </a:r>
            <a:r>
              <a:rPr lang="en-US" sz="1300" dirty="0" err="1" smtClean="0"/>
              <a:t>recomienda</a:t>
            </a:r>
            <a:r>
              <a:rPr lang="en-US" sz="1300" dirty="0" smtClean="0"/>
              <a:t> </a:t>
            </a:r>
            <a:r>
              <a:rPr lang="en-US" sz="1300" dirty="0" err="1" smtClean="0"/>
              <a:t>que</a:t>
            </a:r>
            <a:r>
              <a:rPr lang="en-US" sz="1300" dirty="0" smtClean="0"/>
              <a:t> 7.5 </a:t>
            </a:r>
            <a:r>
              <a:rPr lang="en-US" sz="1300" dirty="0"/>
              <a:t>µg/m3 </a:t>
            </a:r>
            <a:r>
              <a:rPr lang="en-US" sz="1300" dirty="0" err="1" smtClean="0"/>
              <a:t>es</a:t>
            </a:r>
            <a:r>
              <a:rPr lang="en-US" sz="1300" dirty="0" smtClean="0"/>
              <a:t> el valor </a:t>
            </a:r>
            <a:r>
              <a:rPr lang="en-US" sz="1300" dirty="0" err="1" smtClean="0"/>
              <a:t>máximo</a:t>
            </a:r>
            <a:r>
              <a:rPr lang="en-US" sz="1300" dirty="0" smtClean="0"/>
              <a:t> de no </a:t>
            </a:r>
            <a:r>
              <a:rPr lang="en-US" sz="1300" dirty="0" err="1" smtClean="0"/>
              <a:t>daños</a:t>
            </a:r>
            <a:r>
              <a:rPr lang="en-US" sz="1300" dirty="0" smtClean="0"/>
              <a:t>.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en-US" sz="1300" dirty="0" err="1" smtClean="0"/>
              <a:t>Supuesto</a:t>
            </a:r>
            <a:r>
              <a:rPr lang="en-US" sz="1300" dirty="0" smtClean="0"/>
              <a:t>: Ratio </a:t>
            </a:r>
            <a:r>
              <a:rPr lang="en-US" sz="1300" dirty="0"/>
              <a:t>PM2.5/PM10 </a:t>
            </a:r>
            <a:r>
              <a:rPr lang="en-US" sz="1300" dirty="0" smtClean="0"/>
              <a:t>= 0.67 (</a:t>
            </a:r>
            <a:r>
              <a:rPr lang="en-US" sz="1300" dirty="0"/>
              <a:t>Universidad </a:t>
            </a:r>
            <a:r>
              <a:rPr lang="en-US" sz="1300" dirty="0" err="1" smtClean="0"/>
              <a:t>Nacional</a:t>
            </a:r>
            <a:r>
              <a:rPr lang="en-US" sz="1300" dirty="0" smtClean="0"/>
              <a:t>, 2011)</a:t>
            </a:r>
            <a:endParaRPr lang="en-US" sz="1300" dirty="0"/>
          </a:p>
        </p:txBody>
      </p:sp>
    </p:spTree>
    <p:extLst>
      <p:ext uri="{BB962C8B-B14F-4D97-AF65-F5344CB8AC3E}">
        <p14:creationId xmlns:p14="http://schemas.microsoft.com/office/powerpoint/2010/main" val="20321158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2.- </a:t>
            </a:r>
            <a:r>
              <a:rPr lang="es-ES" dirty="0" err="1"/>
              <a:t>Cuantifición</a:t>
            </a:r>
            <a:r>
              <a:rPr lang="es-ES" dirty="0"/>
              <a:t> de población expuesta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en-US" smtClean="0"/>
              <a:t>Nov 19,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s-ES" smtClean="0"/>
              <a:t>Salud Ambiental en Costa Rica</a:t>
            </a:r>
            <a:endParaRPr lang="es-E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D8007-4456-430E-8A02-18F014F6E71D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Estimación</a:t>
            </a:r>
            <a:r>
              <a:rPr lang="en-US" dirty="0" smtClean="0"/>
              <a:t> de personas </a:t>
            </a:r>
            <a:r>
              <a:rPr lang="en-US" dirty="0" err="1" smtClean="0"/>
              <a:t>afectadas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contaminación</a:t>
            </a:r>
            <a:r>
              <a:rPr lang="en-US" dirty="0" smtClean="0"/>
              <a:t> </a:t>
            </a:r>
            <a:r>
              <a:rPr lang="en-US" dirty="0" err="1" smtClean="0"/>
              <a:t>atmosférica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i="1" dirty="0" smtClean="0"/>
              <a:t>Total </a:t>
            </a:r>
            <a:r>
              <a:rPr lang="en-US" i="1" dirty="0" err="1" smtClean="0"/>
              <a:t>Casos</a:t>
            </a:r>
            <a:r>
              <a:rPr lang="en-US" i="1" dirty="0" smtClean="0"/>
              <a:t> </a:t>
            </a:r>
            <a:r>
              <a:rPr lang="en-US" i="1" dirty="0" err="1" smtClean="0"/>
              <a:t>Atribuíbles</a:t>
            </a:r>
            <a:r>
              <a:rPr lang="en-US" i="1" dirty="0" smtClean="0"/>
              <a:t> = b * </a:t>
            </a:r>
            <a:r>
              <a:rPr lang="en-US" i="1" dirty="0" err="1" smtClean="0"/>
              <a:t>POP</a:t>
            </a:r>
            <a:r>
              <a:rPr lang="en-US" i="1" baseline="-25000" dirty="0" err="1" smtClean="0"/>
              <a:t>i</a:t>
            </a:r>
            <a:r>
              <a:rPr lang="en-US" i="1" dirty="0" smtClean="0"/>
              <a:t> * </a:t>
            </a:r>
            <a:r>
              <a:rPr lang="en-US" i="1" dirty="0" err="1" smtClean="0"/>
              <a:t>dA</a:t>
            </a:r>
            <a:endParaRPr lang="en-US" i="1" dirty="0" smtClean="0"/>
          </a:p>
          <a:p>
            <a:endParaRPr lang="en-US" dirty="0" smtClean="0"/>
          </a:p>
          <a:p>
            <a:r>
              <a:rPr lang="en-US" dirty="0" err="1" smtClean="0"/>
              <a:t>Donde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b = </a:t>
            </a:r>
            <a:r>
              <a:rPr lang="en-US" dirty="0" err="1" smtClean="0"/>
              <a:t>Pendiente</a:t>
            </a:r>
            <a:r>
              <a:rPr lang="en-US" dirty="0" smtClean="0"/>
              <a:t> de la </a:t>
            </a:r>
            <a:r>
              <a:rPr lang="en-US" dirty="0" err="1" smtClean="0"/>
              <a:t>función</a:t>
            </a:r>
            <a:r>
              <a:rPr lang="en-US" dirty="0" smtClean="0"/>
              <a:t> </a:t>
            </a:r>
            <a:r>
              <a:rPr lang="en-US" dirty="0" err="1" smtClean="0"/>
              <a:t>dosis-respuesta</a:t>
            </a:r>
            <a:endParaRPr lang="en-US" dirty="0" smtClean="0"/>
          </a:p>
          <a:p>
            <a:pPr lvl="1"/>
            <a:r>
              <a:rPr lang="en-US" dirty="0" err="1" smtClean="0"/>
              <a:t>POP</a:t>
            </a:r>
            <a:r>
              <a:rPr lang="en-US" baseline="-25000" dirty="0" err="1" smtClean="0"/>
              <a:t>i</a:t>
            </a:r>
            <a:r>
              <a:rPr lang="en-US" dirty="0" smtClean="0"/>
              <a:t> = </a:t>
            </a:r>
            <a:r>
              <a:rPr lang="en-US" dirty="0" err="1" smtClean="0"/>
              <a:t>Población</a:t>
            </a:r>
            <a:r>
              <a:rPr lang="en-US" dirty="0" smtClean="0"/>
              <a:t> en </a:t>
            </a:r>
            <a:r>
              <a:rPr lang="en-US" dirty="0" err="1" smtClean="0"/>
              <a:t>riesgo</a:t>
            </a:r>
            <a:r>
              <a:rPr lang="en-US" dirty="0" smtClean="0"/>
              <a:t> de </a:t>
            </a:r>
            <a:r>
              <a:rPr lang="en-US" dirty="0" err="1" smtClean="0"/>
              <a:t>ser</a:t>
            </a:r>
            <a:r>
              <a:rPr lang="en-US" dirty="0" smtClean="0"/>
              <a:t> </a:t>
            </a:r>
            <a:r>
              <a:rPr lang="en-US" dirty="0" err="1" smtClean="0"/>
              <a:t>afectada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el </a:t>
            </a:r>
            <a:r>
              <a:rPr lang="en-US" dirty="0" err="1" smtClean="0"/>
              <a:t>efecto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endParaRPr lang="en-US" dirty="0" smtClean="0"/>
          </a:p>
          <a:p>
            <a:pPr lvl="1"/>
            <a:r>
              <a:rPr lang="en-US" dirty="0" err="1" smtClean="0"/>
              <a:t>dA</a:t>
            </a:r>
            <a:r>
              <a:rPr lang="en-US" dirty="0" smtClean="0"/>
              <a:t> = </a:t>
            </a:r>
            <a:r>
              <a:rPr lang="en-US" dirty="0" err="1" smtClean="0"/>
              <a:t>Cambio</a:t>
            </a:r>
            <a:r>
              <a:rPr lang="en-US" dirty="0" smtClean="0"/>
              <a:t> en la </a:t>
            </a:r>
            <a:r>
              <a:rPr lang="en-US" dirty="0" err="1" smtClean="0"/>
              <a:t>contaminación</a:t>
            </a:r>
            <a:r>
              <a:rPr lang="en-US" dirty="0" smtClean="0"/>
              <a:t> </a:t>
            </a:r>
            <a:r>
              <a:rPr lang="en-US" dirty="0" err="1" smtClean="0"/>
              <a:t>atmosférica</a:t>
            </a:r>
            <a:r>
              <a:rPr lang="en-US" dirty="0" smtClean="0"/>
              <a:t> </a:t>
            </a:r>
            <a:r>
              <a:rPr lang="en-US" dirty="0" err="1" smtClean="0"/>
              <a:t>bajo</a:t>
            </a:r>
            <a:r>
              <a:rPr lang="en-US" dirty="0" smtClean="0"/>
              <a:t> </a:t>
            </a:r>
            <a:r>
              <a:rPr lang="en-US" dirty="0" err="1" smtClean="0"/>
              <a:t>consideración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86985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3.- </a:t>
            </a:r>
            <a:r>
              <a:rPr lang="en-US" dirty="0" err="1" smtClean="0"/>
              <a:t>Funciones</a:t>
            </a:r>
            <a:r>
              <a:rPr lang="en-US" dirty="0" smtClean="0"/>
              <a:t> </a:t>
            </a:r>
            <a:r>
              <a:rPr lang="en-US" dirty="0" err="1" smtClean="0"/>
              <a:t>Dosis-Respuesta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en-US" smtClean="0"/>
              <a:t>Nov 19,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s-ES" smtClean="0"/>
              <a:t>Salud Ambiental en Costa Rica</a:t>
            </a:r>
            <a:endParaRPr lang="es-E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D8007-4456-430E-8A02-18F014F6E71D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71613" y="1600200"/>
            <a:ext cx="5043787" cy="4648200"/>
          </a:xfrm>
          <a:prstGeom prst="rect">
            <a:avLst/>
          </a:prstGeom>
        </p:spPr>
      </p:pic>
      <p:sp>
        <p:nvSpPr>
          <p:cNvPr id="13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352800" cy="4343400"/>
          </a:xfrm>
        </p:spPr>
        <p:txBody>
          <a:bodyPr>
            <a:normAutofit/>
          </a:bodyPr>
          <a:lstStyle/>
          <a:p>
            <a:r>
              <a:rPr lang="es-ES" dirty="0" smtClean="0"/>
              <a:t>Estimados tomados de la literatura internacional, principalmente países en desarrollo</a:t>
            </a:r>
          </a:p>
          <a:p>
            <a:pPr lvl="1"/>
            <a:r>
              <a:rPr lang="fr-FR" dirty="0" smtClean="0"/>
              <a:t>Pope </a:t>
            </a:r>
            <a:r>
              <a:rPr lang="fr-FR" dirty="0"/>
              <a:t>et al (2002); </a:t>
            </a:r>
            <a:r>
              <a:rPr lang="fr-FR" dirty="0" err="1"/>
              <a:t>Ostro</a:t>
            </a:r>
            <a:r>
              <a:rPr lang="fr-FR" dirty="0"/>
              <a:t> (1994, 2004); </a:t>
            </a:r>
            <a:r>
              <a:rPr lang="fr-FR" dirty="0" err="1"/>
              <a:t>Abbey</a:t>
            </a:r>
            <a:r>
              <a:rPr lang="fr-FR" dirty="0"/>
              <a:t> et al (1995)</a:t>
            </a:r>
          </a:p>
          <a:p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12176366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4.1.</a:t>
            </a:r>
            <a:r>
              <a:rPr lang="es-ES" dirty="0"/>
              <a:t>- </a:t>
            </a:r>
            <a:r>
              <a:rPr lang="es-ES" dirty="0" smtClean="0"/>
              <a:t>Valor </a:t>
            </a:r>
            <a:r>
              <a:rPr lang="es-ES" dirty="0"/>
              <a:t>de los efectos sobre la </a:t>
            </a:r>
            <a:r>
              <a:rPr lang="es-ES" dirty="0" smtClean="0"/>
              <a:t>salud</a:t>
            </a:r>
            <a:r>
              <a:rPr lang="en-US" dirty="0" smtClean="0"/>
              <a:t>: </a:t>
            </a:r>
            <a:r>
              <a:rPr lang="en-US" dirty="0" err="1" smtClean="0"/>
              <a:t>mortalidad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en-US" smtClean="0"/>
              <a:t>Nov 19,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s-ES" smtClean="0"/>
              <a:t>Salud Ambiental en Costa Rica</a:t>
            </a:r>
            <a:endParaRPr lang="es-E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D8007-4456-430E-8A02-18F014F6E71D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dirty="0" smtClean="0"/>
              <a:t>Se aproxima a través del Valor Estadístico de la Vida (VSL)</a:t>
            </a:r>
          </a:p>
          <a:p>
            <a:endParaRPr lang="es-ES" dirty="0" smtClean="0"/>
          </a:p>
          <a:p>
            <a:pPr marL="0" indent="0" algn="ctr">
              <a:buNone/>
            </a:pPr>
            <a:r>
              <a:rPr lang="es-ES" i="1" dirty="0" smtClean="0"/>
              <a:t>VSL = </a:t>
            </a:r>
            <a:r>
              <a:rPr lang="es-ES" i="1" dirty="0" err="1" smtClean="0"/>
              <a:t>WTP</a:t>
            </a:r>
            <a:r>
              <a:rPr lang="es-ES" i="1" baseline="-25000" dirty="0" err="1" smtClean="0"/>
              <a:t>promedio</a:t>
            </a:r>
            <a:r>
              <a:rPr lang="es-ES" i="1" baseline="-25000" dirty="0" smtClean="0"/>
              <a:t> </a:t>
            </a:r>
            <a:r>
              <a:rPr lang="es-ES" i="1" dirty="0" smtClean="0"/>
              <a:t>* (1/R)</a:t>
            </a:r>
            <a:endParaRPr lang="es-ES" i="1" dirty="0"/>
          </a:p>
          <a:p>
            <a:endParaRPr lang="es-ES" dirty="0"/>
          </a:p>
          <a:p>
            <a:r>
              <a:rPr lang="es-ES" dirty="0" smtClean="0"/>
              <a:t>Donde:</a:t>
            </a:r>
          </a:p>
          <a:p>
            <a:pPr lvl="1"/>
            <a:r>
              <a:rPr lang="es-ES" dirty="0" smtClean="0"/>
              <a:t>WTP: Disponibilidad a pagar por eliminar el riesgo o evitar la enfermedad</a:t>
            </a:r>
          </a:p>
          <a:p>
            <a:pPr lvl="2"/>
            <a:r>
              <a:rPr lang="es-ES" dirty="0" smtClean="0"/>
              <a:t>Valor es extrapolado con datos de Sao Paulo, Brasil (inferior) y de la OECD (superior). Se utilizó una elasticidad ingreso de 0.8</a:t>
            </a:r>
          </a:p>
          <a:p>
            <a:pPr lvl="1"/>
            <a:r>
              <a:rPr lang="es-ES" dirty="0" smtClean="0"/>
              <a:t>R: Riesgo</a:t>
            </a:r>
          </a:p>
          <a:p>
            <a:pPr lvl="2"/>
            <a:r>
              <a:rPr lang="es-ES" dirty="0" smtClean="0"/>
              <a:t>Por ejemplo, 1/10,000 implica que 1 individuo muere cada año (en promedio) por cada 10,000 personas frente al riesgo</a:t>
            </a:r>
          </a:p>
          <a:p>
            <a:r>
              <a:rPr lang="es-ES" dirty="0" smtClean="0"/>
              <a:t>VSL estimado para Costa Rica: 0.51 (inferior) - 1.30 (superior)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40686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4.2.</a:t>
            </a:r>
            <a:r>
              <a:rPr lang="es-ES" dirty="0"/>
              <a:t>- </a:t>
            </a:r>
            <a:r>
              <a:rPr lang="es-ES" dirty="0" smtClean="0"/>
              <a:t>Valor </a:t>
            </a:r>
            <a:r>
              <a:rPr lang="es-ES" dirty="0"/>
              <a:t>de los efectos sobre la </a:t>
            </a:r>
            <a:r>
              <a:rPr lang="es-ES" dirty="0" smtClean="0"/>
              <a:t>salud: morbilidad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en-US" smtClean="0"/>
              <a:t>Nov 19,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s-ES" smtClean="0"/>
              <a:t>Salud Ambiental en Costa Rica</a:t>
            </a:r>
            <a:endParaRPr lang="es-E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D8007-4456-430E-8A02-18F014F6E71D}" type="slidenum">
              <a:rPr lang="en-US" smtClean="0"/>
              <a:pPr/>
              <a:t>16</a:t>
            </a:fld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19600" y="1271514"/>
            <a:ext cx="4343400" cy="5091270"/>
          </a:xfrm>
          <a:prstGeom prst="rect">
            <a:avLst/>
          </a:prstGeom>
        </p:spPr>
      </p:pic>
      <p:sp>
        <p:nvSpPr>
          <p:cNvPr id="12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3657600" cy="4937760"/>
          </a:xfrm>
        </p:spPr>
        <p:txBody>
          <a:bodyPr>
            <a:normAutofit/>
          </a:bodyPr>
          <a:lstStyle/>
          <a:p>
            <a:r>
              <a:rPr lang="es-ES" dirty="0" smtClean="0"/>
              <a:t>Se estima a través del método de costos de enfermedad y el costo de tiempo perdido asociados a las enfermedades</a:t>
            </a:r>
          </a:p>
          <a:p>
            <a:pPr lvl="1"/>
            <a:r>
              <a:rPr lang="es-ES" dirty="0" smtClean="0"/>
              <a:t>Se estima/asume las unidades y los costos unitarios</a:t>
            </a:r>
          </a:p>
          <a:p>
            <a:pPr lvl="1"/>
            <a:r>
              <a:rPr lang="es-ES" dirty="0" smtClean="0"/>
              <a:t>Luego, se multiplica dichos costos unitarios por las unidades</a:t>
            </a:r>
          </a:p>
        </p:txBody>
      </p:sp>
    </p:spTree>
    <p:extLst>
      <p:ext uri="{BB962C8B-B14F-4D97-AF65-F5344CB8AC3E}">
        <p14:creationId xmlns:p14="http://schemas.microsoft.com/office/powerpoint/2010/main" val="37272073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Resultados</a:t>
            </a:r>
            <a:r>
              <a:rPr lang="en-US" dirty="0" smtClean="0"/>
              <a:t> </a:t>
            </a:r>
            <a:r>
              <a:rPr lang="en-US" dirty="0" err="1" smtClean="0"/>
              <a:t>Desagregados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en-US" smtClean="0"/>
              <a:t>Nov 19,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s-ES" smtClean="0"/>
              <a:t>Salud Ambiental en Costa Rica</a:t>
            </a:r>
            <a:endParaRPr lang="es-E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D8007-4456-430E-8A02-18F014F6E71D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1066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err="1" smtClean="0"/>
              <a:t>Costos</a:t>
            </a:r>
            <a:r>
              <a:rPr lang="en-US" dirty="0" smtClean="0"/>
              <a:t> en la </a:t>
            </a:r>
            <a:r>
              <a:rPr lang="en-US" dirty="0" err="1" smtClean="0"/>
              <a:t>salud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contaminación</a:t>
            </a:r>
            <a:r>
              <a:rPr lang="en-US" dirty="0" smtClean="0"/>
              <a:t> </a:t>
            </a:r>
            <a:r>
              <a:rPr lang="en-US" dirty="0" err="1" smtClean="0"/>
              <a:t>ambiental</a:t>
            </a:r>
            <a:r>
              <a:rPr lang="en-US" dirty="0" smtClean="0"/>
              <a:t> </a:t>
            </a:r>
            <a:r>
              <a:rPr lang="en-US" dirty="0" err="1" smtClean="0"/>
              <a:t>urbana</a:t>
            </a:r>
            <a:r>
              <a:rPr lang="en-US" dirty="0" smtClean="0"/>
              <a:t> en Costa </a:t>
            </a:r>
            <a:r>
              <a:rPr lang="en-US" dirty="0"/>
              <a:t>Rica </a:t>
            </a:r>
            <a:r>
              <a:rPr lang="en-US" dirty="0" smtClean="0"/>
              <a:t>(2011)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1253" y="2225675"/>
            <a:ext cx="5241547" cy="2955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Content Placeholder 5"/>
          <p:cNvSpPr txBox="1">
            <a:spLocks/>
          </p:cNvSpPr>
          <p:nvPr/>
        </p:nvSpPr>
        <p:spPr>
          <a:xfrm>
            <a:off x="1066800" y="5410200"/>
            <a:ext cx="6858000" cy="8382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en-US" sz="1600" dirty="0" err="1" smtClean="0"/>
              <a:t>Costos</a:t>
            </a:r>
            <a:r>
              <a:rPr lang="en-US" sz="1600" dirty="0" smtClean="0"/>
              <a:t> en la </a:t>
            </a:r>
            <a:r>
              <a:rPr lang="en-US" sz="1600" dirty="0" err="1" smtClean="0"/>
              <a:t>salud</a:t>
            </a:r>
            <a:r>
              <a:rPr lang="en-US" sz="1600" dirty="0" smtClean="0"/>
              <a:t> </a:t>
            </a:r>
            <a:r>
              <a:rPr lang="en-US" sz="1600" dirty="0" err="1" smtClean="0"/>
              <a:t>representan</a:t>
            </a:r>
            <a:r>
              <a:rPr lang="en-US" sz="1600" dirty="0" smtClean="0"/>
              <a:t> 1.1% del PBI (2011)</a:t>
            </a:r>
          </a:p>
          <a:p>
            <a:pPr>
              <a:buFontTx/>
              <a:buChar char="-"/>
            </a:pPr>
            <a:r>
              <a:rPr lang="en-US" sz="1600" dirty="0" err="1" smtClean="0"/>
              <a:t>Mortalidad</a:t>
            </a:r>
            <a:r>
              <a:rPr lang="en-US" sz="1600" dirty="0" smtClean="0"/>
              <a:t> </a:t>
            </a:r>
            <a:r>
              <a:rPr lang="en-US" sz="1600" dirty="0" err="1" smtClean="0"/>
              <a:t>representa</a:t>
            </a:r>
            <a:r>
              <a:rPr lang="en-US" sz="1600" dirty="0" smtClean="0"/>
              <a:t> 0.9% del PBI (2011)</a:t>
            </a:r>
          </a:p>
        </p:txBody>
      </p:sp>
    </p:spTree>
    <p:extLst>
      <p:ext uri="{BB962C8B-B14F-4D97-AF65-F5344CB8AC3E}">
        <p14:creationId xmlns:p14="http://schemas.microsoft.com/office/powerpoint/2010/main" val="38913283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Contenido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en-US" smtClean="0"/>
              <a:t>Nov 19,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s-ES" smtClean="0"/>
              <a:t>Salud Ambiental en Costa Rica</a:t>
            </a:r>
            <a:endParaRPr lang="es-E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D8007-4456-430E-8A02-18F014F6E71D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s-ES" dirty="0" smtClean="0"/>
          </a:p>
          <a:p>
            <a:endParaRPr lang="es-ES" dirty="0" smtClean="0"/>
          </a:p>
          <a:p>
            <a:r>
              <a:rPr lang="es-ES" dirty="0"/>
              <a:t>Contexto</a:t>
            </a:r>
          </a:p>
          <a:p>
            <a:r>
              <a:rPr lang="es-ES" dirty="0"/>
              <a:t>Resultados Generales</a:t>
            </a:r>
          </a:p>
          <a:p>
            <a:r>
              <a:rPr lang="es-ES" dirty="0"/>
              <a:t>Metodología </a:t>
            </a:r>
          </a:p>
          <a:p>
            <a:r>
              <a:rPr lang="es-ES" sz="3200" b="1" dirty="0" smtClean="0"/>
              <a:t>Comparación </a:t>
            </a:r>
            <a:r>
              <a:rPr lang="es-ES" sz="3200" b="1" dirty="0"/>
              <a:t>regional</a:t>
            </a:r>
          </a:p>
          <a:p>
            <a:r>
              <a:rPr lang="es-ES" dirty="0" smtClean="0"/>
              <a:t>Conclusiones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6826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Comparación</a:t>
            </a:r>
            <a:r>
              <a:rPr lang="en-US" dirty="0" smtClean="0"/>
              <a:t> regional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en-US" smtClean="0"/>
              <a:t>Nov 19,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s-ES" smtClean="0"/>
              <a:t>Salud Ambiental en Costa Rica</a:t>
            </a:r>
            <a:endParaRPr lang="es-E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D8007-4456-430E-8A02-18F014F6E71D}" type="slidenum">
              <a:rPr lang="en-US" smtClean="0"/>
              <a:pPr/>
              <a:t>19</a:t>
            </a:fld>
            <a:endParaRPr lang="en-US" dirty="0"/>
          </a:p>
        </p:txBody>
      </p:sp>
      <p:pic>
        <p:nvPicPr>
          <p:cNvPr id="7" name="Picture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362200"/>
            <a:ext cx="5943600" cy="3886200"/>
          </a:xfrm>
          <a:prstGeom prst="rect">
            <a:avLst/>
          </a:prstGeom>
          <a:noFill/>
        </p:spPr>
      </p:pic>
      <p:sp>
        <p:nvSpPr>
          <p:cNvPr id="9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106680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dirty="0" err="1" smtClean="0"/>
              <a:t>Costos</a:t>
            </a:r>
            <a:r>
              <a:rPr lang="en-US" dirty="0" smtClean="0"/>
              <a:t> en la </a:t>
            </a:r>
            <a:r>
              <a:rPr lang="en-US" dirty="0" err="1" smtClean="0"/>
              <a:t>salud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contaminación</a:t>
            </a:r>
            <a:r>
              <a:rPr lang="en-US" dirty="0" smtClean="0"/>
              <a:t> </a:t>
            </a:r>
            <a:r>
              <a:rPr lang="en-US" dirty="0" err="1" smtClean="0"/>
              <a:t>ambiental</a:t>
            </a:r>
            <a:r>
              <a:rPr lang="en-US" dirty="0" smtClean="0"/>
              <a:t> </a:t>
            </a:r>
            <a:r>
              <a:rPr lang="en-US" dirty="0" err="1" smtClean="0"/>
              <a:t>urbana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</a:t>
            </a:r>
            <a:r>
              <a:rPr lang="en-US" dirty="0" err="1" smtClean="0"/>
              <a:t>proporción</a:t>
            </a:r>
            <a:r>
              <a:rPr lang="en-US" dirty="0" smtClean="0"/>
              <a:t> del PBI </a:t>
            </a:r>
          </a:p>
          <a:p>
            <a:pPr marL="0" indent="0" algn="ctr">
              <a:buNone/>
            </a:pPr>
            <a:r>
              <a:rPr lang="en-US" sz="1900" dirty="0" smtClean="0"/>
              <a:t>(</a:t>
            </a:r>
            <a:r>
              <a:rPr lang="en-US" sz="1900" dirty="0" err="1" smtClean="0"/>
              <a:t>ajustado</a:t>
            </a:r>
            <a:r>
              <a:rPr lang="en-US" sz="1900" dirty="0" smtClean="0"/>
              <a:t> </a:t>
            </a:r>
            <a:r>
              <a:rPr lang="en-US" sz="1900" dirty="0" err="1" smtClean="0"/>
              <a:t>por</a:t>
            </a:r>
            <a:r>
              <a:rPr lang="en-US" sz="1900" dirty="0" smtClean="0"/>
              <a:t> canasta de </a:t>
            </a:r>
            <a:r>
              <a:rPr lang="en-US" sz="1900" dirty="0" err="1" smtClean="0"/>
              <a:t>compra</a:t>
            </a:r>
            <a:r>
              <a:rPr lang="en-US" sz="1900" dirty="0" smtClean="0"/>
              <a:t> </a:t>
            </a:r>
            <a:r>
              <a:rPr lang="en-US" sz="1900" dirty="0" err="1" smtClean="0"/>
              <a:t>referencial</a:t>
            </a:r>
            <a:r>
              <a:rPr lang="en-US" sz="1900" dirty="0" smtClean="0"/>
              <a:t> al 2011)</a:t>
            </a:r>
            <a:endParaRPr lang="en-US" sz="1900" dirty="0"/>
          </a:p>
        </p:txBody>
      </p:sp>
    </p:spTree>
    <p:extLst>
      <p:ext uri="{BB962C8B-B14F-4D97-AF65-F5344CB8AC3E}">
        <p14:creationId xmlns:p14="http://schemas.microsoft.com/office/powerpoint/2010/main" val="21538442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Contenido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en-US" smtClean="0"/>
              <a:t>Nov 19,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s-ES" smtClean="0"/>
              <a:t>Salud Ambiental en Costa Rica</a:t>
            </a:r>
            <a:endParaRPr lang="es-E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D8007-4456-430E-8A02-18F014F6E71D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s-ES" dirty="0" smtClean="0"/>
          </a:p>
          <a:p>
            <a:endParaRPr lang="es-ES" dirty="0" smtClean="0"/>
          </a:p>
          <a:p>
            <a:r>
              <a:rPr lang="es-ES" sz="3200" b="1" dirty="0" smtClean="0"/>
              <a:t>Contexto</a:t>
            </a:r>
            <a:endParaRPr lang="es-ES" sz="3200" b="1" dirty="0"/>
          </a:p>
          <a:p>
            <a:r>
              <a:rPr lang="es-ES" dirty="0"/>
              <a:t>Resultados Generales</a:t>
            </a:r>
          </a:p>
          <a:p>
            <a:r>
              <a:rPr lang="es-ES" dirty="0"/>
              <a:t>Metodología </a:t>
            </a:r>
          </a:p>
          <a:p>
            <a:r>
              <a:rPr lang="es-ES" dirty="0" smtClean="0"/>
              <a:t>Comparación regional</a:t>
            </a:r>
          </a:p>
          <a:p>
            <a:r>
              <a:rPr lang="es-ES" dirty="0" smtClean="0"/>
              <a:t>Conclusiones</a:t>
            </a:r>
            <a:endParaRPr lang="es-E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80590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Contenido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en-US" smtClean="0"/>
              <a:t>Nov 19,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s-ES" smtClean="0"/>
              <a:t>Salud Ambiental en Costa Rica</a:t>
            </a:r>
            <a:endParaRPr lang="es-E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D8007-4456-430E-8A02-18F014F6E71D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s-ES" dirty="0" smtClean="0"/>
          </a:p>
          <a:p>
            <a:endParaRPr lang="es-ES" dirty="0" smtClean="0"/>
          </a:p>
          <a:p>
            <a:r>
              <a:rPr lang="es-ES" dirty="0"/>
              <a:t>Contexto</a:t>
            </a:r>
          </a:p>
          <a:p>
            <a:r>
              <a:rPr lang="es-ES" dirty="0"/>
              <a:t>Resultados Generales</a:t>
            </a:r>
          </a:p>
          <a:p>
            <a:r>
              <a:rPr lang="es-ES" dirty="0"/>
              <a:t>Metodología </a:t>
            </a:r>
          </a:p>
          <a:p>
            <a:r>
              <a:rPr lang="es-ES" dirty="0"/>
              <a:t>Comparación regional</a:t>
            </a:r>
          </a:p>
          <a:p>
            <a:r>
              <a:rPr lang="es-ES" sz="3200" b="1" dirty="0"/>
              <a:t>Conclusiones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5244917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Conclusiones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en-US" smtClean="0"/>
              <a:t>Nov 19,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s-ES" smtClean="0"/>
              <a:t>Salud Ambiental en Costa Rica</a:t>
            </a:r>
            <a:endParaRPr lang="es-E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D8007-4456-430E-8A02-18F014F6E71D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El </a:t>
            </a:r>
            <a:r>
              <a:rPr lang="en-US" dirty="0" err="1" smtClean="0"/>
              <a:t>impacto</a:t>
            </a:r>
            <a:r>
              <a:rPr lang="en-US" dirty="0" smtClean="0"/>
              <a:t> </a:t>
            </a:r>
            <a:r>
              <a:rPr lang="en-US" dirty="0" err="1" smtClean="0"/>
              <a:t>económico</a:t>
            </a:r>
            <a:r>
              <a:rPr lang="en-US" dirty="0" smtClean="0"/>
              <a:t> (</a:t>
            </a:r>
            <a:r>
              <a:rPr lang="en-US" dirty="0" err="1" smtClean="0"/>
              <a:t>promedio</a:t>
            </a:r>
            <a:r>
              <a:rPr lang="en-US" dirty="0" smtClean="0"/>
              <a:t>) </a:t>
            </a:r>
            <a:r>
              <a:rPr lang="en-US" dirty="0"/>
              <a:t>en la </a:t>
            </a:r>
            <a:r>
              <a:rPr lang="en-US" dirty="0" err="1" smtClean="0"/>
              <a:t>salud</a:t>
            </a:r>
            <a:r>
              <a:rPr lang="en-US" dirty="0" smtClean="0"/>
              <a:t> </a:t>
            </a:r>
            <a:r>
              <a:rPr lang="en-US" dirty="0" err="1"/>
              <a:t>por</a:t>
            </a:r>
            <a:r>
              <a:rPr lang="en-US" dirty="0"/>
              <a:t> </a:t>
            </a:r>
            <a:r>
              <a:rPr lang="en-US" dirty="0" err="1" smtClean="0"/>
              <a:t>contaminación</a:t>
            </a:r>
            <a:r>
              <a:rPr lang="en-US" dirty="0" smtClean="0"/>
              <a:t> </a:t>
            </a:r>
            <a:r>
              <a:rPr lang="en-US" dirty="0"/>
              <a:t>del </a:t>
            </a:r>
            <a:r>
              <a:rPr lang="en-US" dirty="0" err="1" smtClean="0"/>
              <a:t>aire</a:t>
            </a:r>
            <a:r>
              <a:rPr lang="en-US" dirty="0" smtClean="0"/>
              <a:t> en </a:t>
            </a:r>
            <a:r>
              <a:rPr lang="en-US" dirty="0"/>
              <a:t>Costa </a:t>
            </a:r>
            <a:r>
              <a:rPr lang="en-US" dirty="0" smtClean="0"/>
              <a:t>Rica </a:t>
            </a:r>
            <a:r>
              <a:rPr lang="en-US" dirty="0" err="1" smtClean="0"/>
              <a:t>asciende</a:t>
            </a:r>
            <a:r>
              <a:rPr lang="en-US" dirty="0" smtClean="0"/>
              <a:t> a 210 mil </a:t>
            </a:r>
            <a:r>
              <a:rPr lang="en-US" dirty="0" err="1" smtClean="0"/>
              <a:t>millones</a:t>
            </a:r>
            <a:r>
              <a:rPr lang="en-US" dirty="0" smtClean="0"/>
              <a:t> de </a:t>
            </a:r>
            <a:r>
              <a:rPr lang="en-US" dirty="0" err="1" smtClean="0"/>
              <a:t>Colones</a:t>
            </a:r>
            <a:endParaRPr lang="en-US" dirty="0" smtClean="0"/>
          </a:p>
          <a:p>
            <a:pPr lvl="1"/>
            <a:r>
              <a:rPr lang="en-US" dirty="0" smtClean="0"/>
              <a:t>1.1% del PBI </a:t>
            </a:r>
            <a:r>
              <a:rPr lang="en-US" dirty="0" err="1" smtClean="0"/>
              <a:t>nacional</a:t>
            </a:r>
            <a:r>
              <a:rPr lang="en-US" dirty="0" smtClean="0"/>
              <a:t> en el 2011</a:t>
            </a:r>
          </a:p>
          <a:p>
            <a:r>
              <a:rPr lang="en-US" dirty="0" smtClean="0"/>
              <a:t>Los </a:t>
            </a:r>
            <a:r>
              <a:rPr lang="en-US" dirty="0" err="1" smtClean="0"/>
              <a:t>costos</a:t>
            </a:r>
            <a:r>
              <a:rPr lang="en-US" dirty="0" smtClean="0"/>
              <a:t> </a:t>
            </a:r>
            <a:r>
              <a:rPr lang="en-US" dirty="0" err="1" smtClean="0"/>
              <a:t>asociados</a:t>
            </a:r>
            <a:r>
              <a:rPr lang="en-US" dirty="0" smtClean="0"/>
              <a:t> con </a:t>
            </a:r>
            <a:r>
              <a:rPr lang="en-US" dirty="0" err="1" smtClean="0"/>
              <a:t>mortalidad</a:t>
            </a:r>
            <a:r>
              <a:rPr lang="en-US" dirty="0" smtClean="0"/>
              <a:t> </a:t>
            </a:r>
            <a:r>
              <a:rPr lang="en-US" dirty="0" err="1" smtClean="0"/>
              <a:t>representan</a:t>
            </a:r>
            <a:r>
              <a:rPr lang="en-US" dirty="0" smtClean="0"/>
              <a:t> 0.9% del PBI (</a:t>
            </a:r>
            <a:r>
              <a:rPr lang="en-US" dirty="0" err="1" smtClean="0"/>
              <a:t>aprox</a:t>
            </a:r>
            <a:r>
              <a:rPr lang="en-US" dirty="0" smtClean="0"/>
              <a:t>. 80% del total de los </a:t>
            </a:r>
            <a:r>
              <a:rPr lang="en-US" dirty="0" err="1" smtClean="0"/>
              <a:t>costos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Aproximadamente</a:t>
            </a:r>
            <a:r>
              <a:rPr lang="en-US" dirty="0" smtClean="0"/>
              <a:t> 350 </a:t>
            </a:r>
            <a:r>
              <a:rPr lang="en-US" dirty="0" err="1" smtClean="0"/>
              <a:t>muertes</a:t>
            </a:r>
            <a:r>
              <a:rPr lang="en-US" dirty="0" smtClean="0"/>
              <a:t> </a:t>
            </a:r>
            <a:r>
              <a:rPr lang="en-US" dirty="0" err="1" smtClean="0"/>
              <a:t>prematuras</a:t>
            </a:r>
            <a:r>
              <a:rPr lang="en-US" dirty="0" smtClean="0"/>
              <a:t> </a:t>
            </a:r>
            <a:r>
              <a:rPr lang="en-US" dirty="0" err="1" smtClean="0"/>
              <a:t>pueden</a:t>
            </a:r>
            <a:r>
              <a:rPr lang="en-US" dirty="0" smtClean="0"/>
              <a:t> </a:t>
            </a:r>
            <a:r>
              <a:rPr lang="en-US" dirty="0" err="1" smtClean="0"/>
              <a:t>ser</a:t>
            </a:r>
            <a:r>
              <a:rPr lang="en-US" dirty="0" smtClean="0"/>
              <a:t> </a:t>
            </a:r>
            <a:r>
              <a:rPr lang="en-US" dirty="0" err="1" smtClean="0"/>
              <a:t>atribuidas</a:t>
            </a:r>
            <a:r>
              <a:rPr lang="en-US" dirty="0" smtClean="0"/>
              <a:t> a </a:t>
            </a:r>
            <a:r>
              <a:rPr lang="en-US" dirty="0" err="1" smtClean="0"/>
              <a:t>contaminación</a:t>
            </a:r>
            <a:r>
              <a:rPr lang="en-US" dirty="0" smtClean="0"/>
              <a:t> del </a:t>
            </a:r>
            <a:r>
              <a:rPr lang="en-US" dirty="0" err="1" smtClean="0"/>
              <a:t>aire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exposición</a:t>
            </a:r>
            <a:r>
              <a:rPr lang="en-US" dirty="0" smtClean="0"/>
              <a:t> a material </a:t>
            </a:r>
            <a:r>
              <a:rPr lang="en-US" dirty="0" err="1" smtClean="0"/>
              <a:t>particulado</a:t>
            </a:r>
            <a:r>
              <a:rPr lang="en-US" dirty="0" smtClean="0"/>
              <a:t>).</a:t>
            </a:r>
          </a:p>
          <a:p>
            <a:r>
              <a:rPr lang="en-US" dirty="0" smtClean="0"/>
              <a:t>Los </a:t>
            </a:r>
            <a:r>
              <a:rPr lang="en-US" dirty="0" err="1" smtClean="0"/>
              <a:t>costos</a:t>
            </a:r>
            <a:r>
              <a:rPr lang="en-US" dirty="0" smtClean="0"/>
              <a:t> </a:t>
            </a:r>
            <a:r>
              <a:rPr lang="en-US" dirty="0" err="1" smtClean="0"/>
              <a:t>estimados</a:t>
            </a:r>
            <a:r>
              <a:rPr lang="en-US" dirty="0" smtClean="0"/>
              <a:t> </a:t>
            </a:r>
            <a:r>
              <a:rPr lang="en-US" dirty="0" err="1" smtClean="0"/>
              <a:t>están</a:t>
            </a:r>
            <a:r>
              <a:rPr lang="en-US" dirty="0" smtClean="0"/>
              <a:t> </a:t>
            </a:r>
            <a:r>
              <a:rPr lang="en-US" dirty="0" err="1" smtClean="0"/>
              <a:t>altamente</a:t>
            </a:r>
            <a:r>
              <a:rPr lang="en-US" dirty="0" smtClean="0"/>
              <a:t> </a:t>
            </a:r>
            <a:r>
              <a:rPr lang="en-US" dirty="0" err="1" smtClean="0"/>
              <a:t>concentrados</a:t>
            </a:r>
            <a:r>
              <a:rPr lang="en-US" dirty="0" smtClean="0"/>
              <a:t> en el </a:t>
            </a:r>
            <a:r>
              <a:rPr lang="en-US" dirty="0" err="1" smtClean="0"/>
              <a:t>área</a:t>
            </a:r>
            <a:r>
              <a:rPr lang="en-US" dirty="0" smtClean="0"/>
              <a:t> </a:t>
            </a:r>
            <a:r>
              <a:rPr lang="en-US" dirty="0" err="1" smtClean="0"/>
              <a:t>metropolitana</a:t>
            </a:r>
            <a:r>
              <a:rPr lang="en-US" dirty="0" smtClean="0"/>
              <a:t> </a:t>
            </a:r>
            <a:r>
              <a:rPr lang="en-US" dirty="0" err="1" smtClean="0"/>
              <a:t>alrededor</a:t>
            </a:r>
            <a:r>
              <a:rPr lang="en-US" dirty="0" smtClean="0"/>
              <a:t> de San José.</a:t>
            </a:r>
          </a:p>
        </p:txBody>
      </p:sp>
    </p:spTree>
    <p:extLst>
      <p:ext uri="{BB962C8B-B14F-4D97-AF65-F5344CB8AC3E}">
        <p14:creationId xmlns:p14="http://schemas.microsoft.com/office/powerpoint/2010/main" val="27839419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Contexto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en-US" smtClean="0"/>
              <a:t>Nov 19,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s-ES" smtClean="0"/>
              <a:t>Salud Ambiental en Costa Rica</a:t>
            </a:r>
            <a:endParaRPr lang="es-E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D8007-4456-430E-8A02-18F014F6E71D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s-ES" dirty="0"/>
              <a:t>Gran Área </a:t>
            </a:r>
            <a:r>
              <a:rPr lang="es-ES" dirty="0" smtClean="0"/>
              <a:t>Metropolitana </a:t>
            </a:r>
            <a:r>
              <a:rPr lang="es-ES" dirty="0"/>
              <a:t>representa 4% del territorio, alberga 75% de la flota vehicular, 70% de la industria nacional y 60% de la población del país (INEC, 2000</a:t>
            </a:r>
            <a:r>
              <a:rPr lang="es-ES" dirty="0" smtClean="0"/>
              <a:t>)</a:t>
            </a:r>
          </a:p>
          <a:p>
            <a:endParaRPr lang="es-ES" sz="1200" dirty="0"/>
          </a:p>
          <a:p>
            <a:r>
              <a:rPr lang="es-ES" dirty="0" smtClean="0"/>
              <a:t>Implementación del “Programa </a:t>
            </a:r>
            <a:r>
              <a:rPr lang="es-ES" dirty="0"/>
              <a:t>para Mejorar la Calidad del Aire del Gran Área </a:t>
            </a:r>
            <a:r>
              <a:rPr lang="es-ES" dirty="0" smtClean="0"/>
              <a:t>Metropolitana” </a:t>
            </a:r>
            <a:r>
              <a:rPr lang="es-ES" dirty="0"/>
              <a:t>(2008 -2013</a:t>
            </a:r>
            <a:r>
              <a:rPr lang="es-ES" dirty="0" smtClean="0"/>
              <a:t>)</a:t>
            </a:r>
          </a:p>
          <a:p>
            <a:pPr lvl="1"/>
            <a:r>
              <a:rPr lang="es-ES" dirty="0" smtClean="0"/>
              <a:t>Contiene se </a:t>
            </a:r>
            <a:r>
              <a:rPr lang="es-ES" dirty="0"/>
              <a:t>ejes </a:t>
            </a:r>
            <a:r>
              <a:rPr lang="es-ES" dirty="0" smtClean="0"/>
              <a:t>estratégicos: (a) industria limpia, (b) participación ciudadana, (c) gestión y transporte limpio, (d) eficiencia energética, (e) energía autóctonas </a:t>
            </a:r>
            <a:r>
              <a:rPr lang="es-ES" dirty="0"/>
              <a:t>y </a:t>
            </a:r>
            <a:r>
              <a:rPr lang="es-ES" dirty="0" smtClean="0"/>
              <a:t>renovables, (f) sistema </a:t>
            </a:r>
            <a:r>
              <a:rPr lang="es-ES" dirty="0"/>
              <a:t>de información para la toma de decisiones.</a:t>
            </a:r>
            <a:endParaRPr lang="es-ES" dirty="0" smtClean="0"/>
          </a:p>
          <a:p>
            <a:pPr lvl="1"/>
            <a:r>
              <a:rPr lang="es-ES" dirty="0" err="1" smtClean="0"/>
              <a:t>e.g</a:t>
            </a:r>
            <a:r>
              <a:rPr lang="es-ES" dirty="0" smtClean="0"/>
              <a:t>., mejora </a:t>
            </a:r>
            <a:r>
              <a:rPr lang="es-ES" dirty="0"/>
              <a:t>y reducción de congestión del sistema de transporte </a:t>
            </a:r>
            <a:r>
              <a:rPr lang="es-ES" dirty="0" smtClean="0"/>
              <a:t>masivo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61026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Contexto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en-US" smtClean="0"/>
              <a:t>Nov 19,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s-ES" smtClean="0"/>
              <a:t>Salud Ambiental en Costa Rica</a:t>
            </a:r>
            <a:endParaRPr lang="es-E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D8007-4456-430E-8A02-18F014F6E71D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s-ES" dirty="0" smtClean="0"/>
          </a:p>
          <a:p>
            <a:r>
              <a:rPr lang="es-ES" dirty="0" smtClean="0"/>
              <a:t>Número de estaciones de monitoreo (PM10) se ha incrementado sustancialmente</a:t>
            </a:r>
          </a:p>
          <a:p>
            <a:pPr lvl="1"/>
            <a:r>
              <a:rPr lang="es-ES" dirty="0" smtClean="0"/>
              <a:t>2005: 2 </a:t>
            </a:r>
            <a:r>
              <a:rPr lang="es-ES" dirty="0" err="1" smtClean="0"/>
              <a:t>estac</a:t>
            </a:r>
            <a:r>
              <a:rPr lang="es-ES" dirty="0" smtClean="0"/>
              <a:t>. ; 2008: 5 </a:t>
            </a:r>
            <a:r>
              <a:rPr lang="es-ES" dirty="0" err="1" smtClean="0"/>
              <a:t>estac</a:t>
            </a:r>
            <a:r>
              <a:rPr lang="es-ES" dirty="0" smtClean="0"/>
              <a:t>.; 2010: 14 </a:t>
            </a:r>
            <a:r>
              <a:rPr lang="es-ES" dirty="0" err="1" smtClean="0"/>
              <a:t>estac</a:t>
            </a:r>
            <a:r>
              <a:rPr lang="es-ES" dirty="0" smtClean="0"/>
              <a:t>.</a:t>
            </a:r>
          </a:p>
          <a:p>
            <a:pPr lvl="1"/>
            <a:endParaRPr lang="es-ES" dirty="0" smtClean="0"/>
          </a:p>
          <a:p>
            <a:r>
              <a:rPr lang="es-ES" dirty="0" smtClean="0"/>
              <a:t>Concentraciones de contaminación de PM10 se ha reducido de un promedio anual de 62 </a:t>
            </a:r>
            <a:r>
              <a:rPr lang="es-ES" dirty="0"/>
              <a:t>µg/m3 </a:t>
            </a:r>
            <a:r>
              <a:rPr lang="es-ES" dirty="0" smtClean="0"/>
              <a:t>en </a:t>
            </a:r>
            <a:r>
              <a:rPr lang="es-ES" dirty="0"/>
              <a:t>1997 (Alfaro 1998) </a:t>
            </a:r>
            <a:r>
              <a:rPr lang="es-ES" dirty="0" smtClean="0"/>
              <a:t>a promedios debajo de los estándares nacionales </a:t>
            </a:r>
            <a:r>
              <a:rPr lang="es-ES" dirty="0"/>
              <a:t>(50 µg/m3</a:t>
            </a:r>
            <a:r>
              <a:rPr lang="es-ES" dirty="0" smtClean="0"/>
              <a:t>) en los últimos 5 años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51151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Sobre</a:t>
            </a:r>
            <a:r>
              <a:rPr lang="en-US" dirty="0" smtClean="0"/>
              <a:t> </a:t>
            </a:r>
            <a:r>
              <a:rPr lang="en-US" dirty="0" err="1" smtClean="0"/>
              <a:t>este</a:t>
            </a:r>
            <a:r>
              <a:rPr lang="en-US" dirty="0" smtClean="0"/>
              <a:t> </a:t>
            </a:r>
            <a:r>
              <a:rPr lang="en-US" dirty="0" err="1" smtClean="0"/>
              <a:t>Estudio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en-US" smtClean="0"/>
              <a:t>Nov 19,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s-ES" smtClean="0"/>
              <a:t>Salud Ambiental en Costa Rica</a:t>
            </a:r>
            <a:endParaRPr lang="es-E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D8007-4456-430E-8A02-18F014F6E71D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err="1" smtClean="0"/>
              <a:t>Objetivo</a:t>
            </a:r>
            <a:r>
              <a:rPr lang="en-US" dirty="0" smtClean="0"/>
              <a:t> Principal:</a:t>
            </a:r>
          </a:p>
          <a:p>
            <a:pPr lvl="1"/>
            <a:endParaRPr lang="en-US" sz="1400" dirty="0" smtClean="0"/>
          </a:p>
          <a:p>
            <a:pPr lvl="1"/>
            <a:r>
              <a:rPr lang="en-US" dirty="0" err="1" smtClean="0"/>
              <a:t>Evaluar</a:t>
            </a:r>
            <a:r>
              <a:rPr lang="en-US" dirty="0" smtClean="0"/>
              <a:t> el </a:t>
            </a:r>
            <a:r>
              <a:rPr lang="en-US" dirty="0" err="1" smtClean="0"/>
              <a:t>efecto</a:t>
            </a:r>
            <a:r>
              <a:rPr lang="en-US" dirty="0" smtClean="0"/>
              <a:t> de material </a:t>
            </a:r>
            <a:r>
              <a:rPr lang="en-US" dirty="0" err="1" smtClean="0"/>
              <a:t>particulado</a:t>
            </a:r>
            <a:r>
              <a:rPr lang="en-US" dirty="0" smtClean="0"/>
              <a:t> (PM10 y PM2.5) en la </a:t>
            </a:r>
            <a:r>
              <a:rPr lang="en-US" dirty="0" err="1" smtClean="0"/>
              <a:t>economía</a:t>
            </a:r>
            <a:r>
              <a:rPr lang="en-US" dirty="0" smtClean="0"/>
              <a:t> </a:t>
            </a:r>
            <a:r>
              <a:rPr lang="en-US" dirty="0" err="1" smtClean="0"/>
              <a:t>nacional</a:t>
            </a:r>
            <a:r>
              <a:rPr lang="en-US" dirty="0" smtClean="0"/>
              <a:t> de Costa Rica</a:t>
            </a:r>
          </a:p>
          <a:p>
            <a:pPr lvl="1"/>
            <a:endParaRPr lang="en-US" sz="1400" dirty="0" smtClean="0"/>
          </a:p>
          <a:p>
            <a:pPr lvl="2"/>
            <a:r>
              <a:rPr lang="en-US" dirty="0" smtClean="0"/>
              <a:t>e.g., PM2.5 (</a:t>
            </a:r>
            <a:r>
              <a:rPr lang="en-US" dirty="0" err="1" smtClean="0"/>
              <a:t>emisiones</a:t>
            </a:r>
            <a:r>
              <a:rPr lang="en-US" dirty="0" smtClean="0"/>
              <a:t> </a:t>
            </a:r>
            <a:r>
              <a:rPr lang="en-US" dirty="0" err="1" smtClean="0"/>
              <a:t>provenientes</a:t>
            </a:r>
            <a:r>
              <a:rPr lang="en-US" dirty="0" smtClean="0"/>
              <a:t> de </a:t>
            </a:r>
            <a:r>
              <a:rPr lang="en-US" dirty="0" err="1" smtClean="0"/>
              <a:t>vehículos</a:t>
            </a:r>
            <a:r>
              <a:rPr lang="en-US" dirty="0" smtClean="0"/>
              <a:t>, </a:t>
            </a:r>
            <a:r>
              <a:rPr lang="en-US" dirty="0" err="1" smtClean="0"/>
              <a:t>fábricas</a:t>
            </a:r>
            <a:r>
              <a:rPr lang="en-US" dirty="0" smtClean="0"/>
              <a:t> </a:t>
            </a:r>
            <a:r>
              <a:rPr lang="en-US" dirty="0" err="1" smtClean="0"/>
              <a:t>industriales</a:t>
            </a:r>
            <a:r>
              <a:rPr lang="en-US" dirty="0" smtClean="0"/>
              <a:t>) son </a:t>
            </a:r>
            <a:r>
              <a:rPr lang="en-US" dirty="0" err="1" smtClean="0"/>
              <a:t>importantes</a:t>
            </a:r>
            <a:r>
              <a:rPr lang="en-US" dirty="0" smtClean="0"/>
              <a:t> </a:t>
            </a:r>
            <a:r>
              <a:rPr lang="en-US" dirty="0" err="1"/>
              <a:t>pues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pequeño</a:t>
            </a:r>
            <a:r>
              <a:rPr lang="en-US" dirty="0"/>
              <a:t> </a:t>
            </a:r>
            <a:r>
              <a:rPr lang="en-US" dirty="0" err="1"/>
              <a:t>tamaño</a:t>
            </a:r>
            <a:r>
              <a:rPr lang="en-US" dirty="0"/>
              <a:t> y </a:t>
            </a:r>
            <a:r>
              <a:rPr lang="en-US" dirty="0" err="1"/>
              <a:t>su</a:t>
            </a:r>
            <a:r>
              <a:rPr lang="en-US" dirty="0"/>
              <a:t> forma </a:t>
            </a:r>
            <a:r>
              <a:rPr lang="en-US" dirty="0" err="1"/>
              <a:t>aerodinámica</a:t>
            </a:r>
            <a:r>
              <a:rPr lang="en-US" dirty="0"/>
              <a:t> les </a:t>
            </a:r>
            <a:r>
              <a:rPr lang="en-US" dirty="0" err="1"/>
              <a:t>permite</a:t>
            </a:r>
            <a:r>
              <a:rPr lang="en-US" dirty="0"/>
              <a:t> </a:t>
            </a:r>
            <a:r>
              <a:rPr lang="en-US" dirty="0" err="1"/>
              <a:t>llegar</a:t>
            </a:r>
            <a:r>
              <a:rPr lang="en-US" dirty="0"/>
              <a:t> a los </a:t>
            </a:r>
            <a:r>
              <a:rPr lang="en-US" dirty="0" err="1"/>
              <a:t>alvéolos</a:t>
            </a:r>
            <a:r>
              <a:rPr lang="en-US" dirty="0"/>
              <a:t> </a:t>
            </a:r>
            <a:r>
              <a:rPr lang="en-US" dirty="0" err="1" smtClean="0"/>
              <a:t>pulmonares</a:t>
            </a:r>
            <a:r>
              <a:rPr lang="en-US" dirty="0" smtClean="0"/>
              <a:t> y la </a:t>
            </a:r>
            <a:r>
              <a:rPr lang="en-US" dirty="0" err="1" smtClean="0"/>
              <a:t>mayoría</a:t>
            </a:r>
            <a:r>
              <a:rPr lang="en-US" dirty="0" smtClean="0"/>
              <a:t> </a:t>
            </a:r>
            <a:r>
              <a:rPr lang="en-US" dirty="0" err="1" smtClean="0"/>
              <a:t>quedan</a:t>
            </a:r>
            <a:r>
              <a:rPr lang="en-US" dirty="0" smtClean="0"/>
              <a:t> </a:t>
            </a:r>
            <a:r>
              <a:rPr lang="en-US" dirty="0" err="1"/>
              <a:t>retenidas</a:t>
            </a:r>
            <a:r>
              <a:rPr lang="en-US" dirty="0"/>
              <a:t> en los </a:t>
            </a:r>
            <a:r>
              <a:rPr lang="en-US" dirty="0" err="1" smtClean="0"/>
              <a:t>bronquios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27880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Contenido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en-US" smtClean="0"/>
              <a:t>Nov 19,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s-ES" smtClean="0"/>
              <a:t>Salud Ambiental en Costa Rica</a:t>
            </a:r>
            <a:endParaRPr lang="es-E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D8007-4456-430E-8A02-18F014F6E71D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s-ES" dirty="0" smtClean="0"/>
          </a:p>
          <a:p>
            <a:endParaRPr lang="es-ES" dirty="0" smtClean="0"/>
          </a:p>
          <a:p>
            <a:r>
              <a:rPr lang="es-ES" sz="3200" dirty="0"/>
              <a:t>Contexto</a:t>
            </a:r>
          </a:p>
          <a:p>
            <a:r>
              <a:rPr lang="es-ES" sz="3200" b="1" dirty="0" smtClean="0"/>
              <a:t>Resultados Generales</a:t>
            </a:r>
            <a:endParaRPr lang="es-ES" sz="3200" b="1" dirty="0"/>
          </a:p>
          <a:p>
            <a:r>
              <a:rPr lang="es-ES" dirty="0" smtClean="0"/>
              <a:t>Metodología </a:t>
            </a:r>
            <a:endParaRPr lang="es-ES" dirty="0"/>
          </a:p>
          <a:p>
            <a:r>
              <a:rPr lang="es-ES" dirty="0" smtClean="0"/>
              <a:t>Comparación regional</a:t>
            </a:r>
          </a:p>
          <a:p>
            <a:r>
              <a:rPr lang="es-ES" dirty="0" smtClean="0"/>
              <a:t>Conclusiones</a:t>
            </a:r>
            <a:endParaRPr lang="es-E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77650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Resultados</a:t>
            </a:r>
            <a:r>
              <a:rPr lang="en-US" dirty="0" smtClean="0"/>
              <a:t> </a:t>
            </a:r>
            <a:r>
              <a:rPr lang="en-US" dirty="0" err="1" smtClean="0"/>
              <a:t>Generales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en-US" smtClean="0"/>
              <a:t>Nov 19,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s-ES" smtClean="0"/>
              <a:t>Salud Ambiental en Costa Rica</a:t>
            </a:r>
            <a:endParaRPr lang="es-E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D8007-4456-430E-8A02-18F014F6E71D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1066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err="1" smtClean="0"/>
              <a:t>Costos</a:t>
            </a:r>
            <a:r>
              <a:rPr lang="en-US" dirty="0" smtClean="0"/>
              <a:t> en la </a:t>
            </a:r>
            <a:r>
              <a:rPr lang="en-US" dirty="0" err="1" smtClean="0"/>
              <a:t>salud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contaminación</a:t>
            </a:r>
            <a:r>
              <a:rPr lang="en-US" dirty="0" smtClean="0"/>
              <a:t> </a:t>
            </a:r>
            <a:r>
              <a:rPr lang="en-US" dirty="0" err="1" smtClean="0"/>
              <a:t>ambiental</a:t>
            </a:r>
            <a:r>
              <a:rPr lang="en-US" dirty="0" smtClean="0"/>
              <a:t> </a:t>
            </a:r>
            <a:r>
              <a:rPr lang="en-US" dirty="0" err="1" smtClean="0"/>
              <a:t>urbana</a:t>
            </a:r>
            <a:r>
              <a:rPr lang="en-US" dirty="0" smtClean="0"/>
              <a:t> en Costa </a:t>
            </a:r>
            <a:r>
              <a:rPr lang="en-US" dirty="0"/>
              <a:t>Rica </a:t>
            </a:r>
            <a:r>
              <a:rPr lang="en-US" dirty="0" smtClean="0"/>
              <a:t>(2011)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5792" y="2209800"/>
            <a:ext cx="5377008" cy="323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Content Placeholder 5"/>
          <p:cNvSpPr txBox="1">
            <a:spLocks/>
          </p:cNvSpPr>
          <p:nvPr/>
        </p:nvSpPr>
        <p:spPr>
          <a:xfrm>
            <a:off x="609600" y="5486400"/>
            <a:ext cx="8229600" cy="685800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/>
              <a:buNone/>
            </a:pPr>
            <a:r>
              <a:rPr lang="en-US" sz="2200" dirty="0" smtClean="0"/>
              <a:t>- CP: </a:t>
            </a:r>
            <a:r>
              <a:rPr lang="en-US" sz="2200" dirty="0" err="1" smtClean="0"/>
              <a:t>Enfermedades</a:t>
            </a:r>
            <a:r>
              <a:rPr lang="en-US" sz="2200" dirty="0" smtClean="0"/>
              <a:t> Cardio-</a:t>
            </a:r>
            <a:r>
              <a:rPr lang="en-US" sz="2200" dirty="0" err="1"/>
              <a:t>p</a:t>
            </a:r>
            <a:r>
              <a:rPr lang="en-US" sz="2200" dirty="0" err="1" smtClean="0"/>
              <a:t>ulmonares</a:t>
            </a:r>
            <a:endParaRPr lang="en-US" sz="2200" dirty="0" smtClean="0"/>
          </a:p>
          <a:p>
            <a:pPr marL="0" indent="0">
              <a:buFont typeface="Wingdings 3"/>
              <a:buNone/>
            </a:pPr>
            <a:r>
              <a:rPr lang="en-US" sz="2200" dirty="0" smtClean="0"/>
              <a:t>- LC: </a:t>
            </a:r>
            <a:r>
              <a:rPr lang="en-US" sz="2200" dirty="0" err="1" smtClean="0"/>
              <a:t>Enfermedades</a:t>
            </a:r>
            <a:r>
              <a:rPr lang="en-US" sz="2200" dirty="0" smtClean="0"/>
              <a:t> Cancer al </a:t>
            </a:r>
            <a:r>
              <a:rPr lang="en-US" sz="2200" dirty="0" err="1"/>
              <a:t>p</a:t>
            </a:r>
            <a:r>
              <a:rPr lang="en-US" sz="2200" dirty="0" err="1" smtClean="0"/>
              <a:t>ulmón</a:t>
            </a:r>
            <a:endParaRPr lang="en-US" sz="2200" dirty="0" smtClean="0"/>
          </a:p>
          <a:p>
            <a:pPr marL="0" indent="0">
              <a:buFont typeface="Wingdings 3"/>
              <a:buNone/>
            </a:pPr>
            <a:r>
              <a:rPr lang="en-US" sz="2200" dirty="0" smtClean="0"/>
              <a:t>- </a:t>
            </a:r>
            <a:r>
              <a:rPr lang="en-US" sz="2200" dirty="0" err="1" smtClean="0"/>
              <a:t>Morbilidad</a:t>
            </a:r>
            <a:r>
              <a:rPr lang="en-US" sz="2200" dirty="0" smtClean="0"/>
              <a:t> :  </a:t>
            </a:r>
            <a:r>
              <a:rPr lang="en-US" sz="2200" dirty="0" err="1" smtClean="0"/>
              <a:t>Bronquitis</a:t>
            </a:r>
            <a:r>
              <a:rPr lang="en-US" sz="2200" dirty="0" smtClean="0"/>
              <a:t> </a:t>
            </a:r>
            <a:r>
              <a:rPr lang="en-US" sz="2200" dirty="0" err="1" smtClean="0"/>
              <a:t>crónica</a:t>
            </a:r>
            <a:r>
              <a:rPr lang="en-US" sz="2200" dirty="0" smtClean="0"/>
              <a:t>, </a:t>
            </a:r>
            <a:r>
              <a:rPr lang="en-US" sz="2200" dirty="0" err="1" smtClean="0"/>
              <a:t>admisiones</a:t>
            </a:r>
            <a:r>
              <a:rPr lang="en-US" sz="2200" dirty="0" smtClean="0"/>
              <a:t> </a:t>
            </a:r>
            <a:r>
              <a:rPr lang="en-US" sz="2200" dirty="0" err="1" smtClean="0"/>
              <a:t>hospitalarias</a:t>
            </a:r>
            <a:r>
              <a:rPr lang="en-US" sz="2200" dirty="0" smtClean="0"/>
              <a:t>, </a:t>
            </a:r>
            <a:r>
              <a:rPr lang="en-US" sz="2200" dirty="0" err="1" smtClean="0"/>
              <a:t>días</a:t>
            </a:r>
            <a:r>
              <a:rPr lang="en-US" sz="2200" dirty="0" smtClean="0"/>
              <a:t> de </a:t>
            </a:r>
            <a:r>
              <a:rPr lang="en-US" sz="2200" dirty="0" err="1" smtClean="0"/>
              <a:t>actividad</a:t>
            </a:r>
            <a:r>
              <a:rPr lang="en-US" sz="2200" dirty="0" smtClean="0"/>
              <a:t> </a:t>
            </a:r>
            <a:r>
              <a:rPr lang="en-US" sz="2200" dirty="0" err="1" smtClean="0"/>
              <a:t>restringida</a:t>
            </a:r>
            <a:r>
              <a:rPr lang="en-US" sz="2200" dirty="0" smtClean="0"/>
              <a:t>, </a:t>
            </a:r>
            <a:r>
              <a:rPr lang="en-US" sz="2200" dirty="0" err="1" smtClean="0"/>
              <a:t>enfermedades</a:t>
            </a:r>
            <a:r>
              <a:rPr lang="en-US" sz="2200" dirty="0" smtClean="0"/>
              <a:t> </a:t>
            </a:r>
            <a:r>
              <a:rPr lang="en-US" sz="2200" dirty="0" err="1" smtClean="0"/>
              <a:t>respiratorias</a:t>
            </a:r>
            <a:r>
              <a:rPr lang="en-US" sz="2200" dirty="0" smtClean="0"/>
              <a:t> en </a:t>
            </a:r>
            <a:r>
              <a:rPr lang="en-US" sz="2200" dirty="0" err="1" smtClean="0"/>
              <a:t>niños</a:t>
            </a:r>
            <a:endParaRPr lang="en-US" sz="2200" dirty="0" smtClean="0"/>
          </a:p>
          <a:p>
            <a:pPr marL="0" indent="0" algn="ctr">
              <a:buFont typeface="Wingdings 3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08535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Resultados</a:t>
            </a:r>
            <a:r>
              <a:rPr lang="en-US" dirty="0" smtClean="0"/>
              <a:t> </a:t>
            </a:r>
            <a:r>
              <a:rPr lang="en-US" dirty="0" err="1" smtClean="0"/>
              <a:t>Generales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en-US" smtClean="0"/>
              <a:t>Nov 19,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s-ES" smtClean="0"/>
              <a:t>Salud Ambiental en Costa Rica</a:t>
            </a:r>
            <a:endParaRPr lang="es-E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D8007-4456-430E-8A02-18F014F6E71D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8229600" cy="1066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err="1" smtClean="0"/>
              <a:t>Número</a:t>
            </a:r>
            <a:r>
              <a:rPr lang="en-US" dirty="0" smtClean="0"/>
              <a:t> de </a:t>
            </a:r>
            <a:r>
              <a:rPr lang="en-US" dirty="0" err="1" smtClean="0"/>
              <a:t>Casos</a:t>
            </a:r>
            <a:r>
              <a:rPr lang="en-US" dirty="0" smtClean="0"/>
              <a:t> y </a:t>
            </a:r>
            <a:r>
              <a:rPr lang="en-US" dirty="0" err="1" smtClean="0"/>
              <a:t>Años</a:t>
            </a:r>
            <a:r>
              <a:rPr lang="en-US" dirty="0" smtClean="0"/>
              <a:t> de </a:t>
            </a:r>
            <a:r>
              <a:rPr lang="en-US" dirty="0" err="1" smtClean="0"/>
              <a:t>vida</a:t>
            </a:r>
            <a:r>
              <a:rPr lang="en-US" dirty="0" smtClean="0"/>
              <a:t> </a:t>
            </a:r>
            <a:r>
              <a:rPr lang="en-US" dirty="0" err="1" smtClean="0"/>
              <a:t>Ajustados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Discapacidad</a:t>
            </a:r>
            <a:r>
              <a:rPr lang="en-US" dirty="0" smtClean="0"/>
              <a:t> (DALYs)</a:t>
            </a: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368550"/>
            <a:ext cx="6804036" cy="3498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329198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Contenido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en-US" smtClean="0"/>
              <a:t>Nov 19,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s-ES" smtClean="0"/>
              <a:t>Salud Ambiental en Costa Rica</a:t>
            </a:r>
            <a:endParaRPr lang="es-E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D8007-4456-430E-8A02-18F014F6E71D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s-ES" dirty="0" smtClean="0"/>
          </a:p>
          <a:p>
            <a:endParaRPr lang="es-ES" dirty="0" smtClean="0"/>
          </a:p>
          <a:p>
            <a:r>
              <a:rPr lang="es-ES" dirty="0" smtClean="0"/>
              <a:t>Contexto</a:t>
            </a:r>
          </a:p>
          <a:p>
            <a:r>
              <a:rPr lang="es-ES" dirty="0" smtClean="0"/>
              <a:t>Resultados </a:t>
            </a:r>
            <a:r>
              <a:rPr lang="es-ES" dirty="0"/>
              <a:t>Generales</a:t>
            </a:r>
          </a:p>
          <a:p>
            <a:r>
              <a:rPr lang="es-ES" sz="3200" b="1" dirty="0"/>
              <a:t>Metodología </a:t>
            </a:r>
          </a:p>
          <a:p>
            <a:r>
              <a:rPr lang="es-ES" dirty="0" smtClean="0"/>
              <a:t>Comparación regional</a:t>
            </a:r>
          </a:p>
          <a:p>
            <a:r>
              <a:rPr lang="es-ES" dirty="0" smtClean="0"/>
              <a:t>Conclusiones</a:t>
            </a:r>
            <a:endParaRPr lang="es-E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08480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2000</TotalTime>
  <Words>1089</Words>
  <Application>Microsoft Office PowerPoint</Application>
  <PresentationFormat>Presentación en pantalla (4:3)</PresentationFormat>
  <Paragraphs>184</Paragraphs>
  <Slides>21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21</vt:i4>
      </vt:variant>
    </vt:vector>
  </HeadingPairs>
  <TitlesOfParts>
    <vt:vector size="22" baseType="lpstr">
      <vt:lpstr>Origin</vt:lpstr>
      <vt:lpstr>  Impacto Económico en la Salud por Contaminación del Aire en Costa Rica </vt:lpstr>
      <vt:lpstr>Contenido</vt:lpstr>
      <vt:lpstr>Contexto</vt:lpstr>
      <vt:lpstr>Contexto</vt:lpstr>
      <vt:lpstr>Sobre este Estudio</vt:lpstr>
      <vt:lpstr>Contenido</vt:lpstr>
      <vt:lpstr>Resultados Generales</vt:lpstr>
      <vt:lpstr>Resultados Generales</vt:lpstr>
      <vt:lpstr>Contenido</vt:lpstr>
      <vt:lpstr>Metodología</vt:lpstr>
      <vt:lpstr>Metodología</vt:lpstr>
      <vt:lpstr>1.- Identificación de Agentes Contaminantes y concentraciones</vt:lpstr>
      <vt:lpstr>2.- Cuantifición de población expuesta</vt:lpstr>
      <vt:lpstr>3.- Funciones Dosis-Respuesta</vt:lpstr>
      <vt:lpstr>4.1.- Valor de los efectos sobre la salud: mortalidad</vt:lpstr>
      <vt:lpstr>4.2.- Valor de los efectos sobre la salud: morbilidad</vt:lpstr>
      <vt:lpstr>Resultados Desagregados</vt:lpstr>
      <vt:lpstr>Contenido</vt:lpstr>
      <vt:lpstr>Comparación regional</vt:lpstr>
      <vt:lpstr>Contenido</vt:lpstr>
      <vt:lpstr>Conclusiones</vt:lpstr>
    </vt:vector>
  </TitlesOfParts>
  <Company>GSU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AYSPS</dc:creator>
  <cp:lastModifiedBy>Elia Ruiz</cp:lastModifiedBy>
  <cp:revision>174</cp:revision>
  <cp:lastPrinted>2013-11-15T22:43:21Z</cp:lastPrinted>
  <dcterms:created xsi:type="dcterms:W3CDTF">2010-11-16T13:42:21Z</dcterms:created>
  <dcterms:modified xsi:type="dcterms:W3CDTF">2013-11-21T15:44:25Z</dcterms:modified>
</cp:coreProperties>
</file>