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5" r:id="rId3"/>
    <p:sldId id="436" r:id="rId4"/>
    <p:sldId id="452" r:id="rId5"/>
    <p:sldId id="441" r:id="rId6"/>
    <p:sldId id="463" r:id="rId7"/>
    <p:sldId id="464" r:id="rId8"/>
    <p:sldId id="465" r:id="rId9"/>
    <p:sldId id="451" r:id="rId10"/>
    <p:sldId id="454" r:id="rId11"/>
    <p:sldId id="456" r:id="rId12"/>
    <p:sldId id="458" r:id="rId13"/>
    <p:sldId id="459" r:id="rId14"/>
    <p:sldId id="461" r:id="rId15"/>
    <p:sldId id="466" r:id="rId16"/>
  </p:sldIdLst>
  <p:sldSz cx="12192000" cy="6858000"/>
  <p:notesSz cx="6797675" cy="9926638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76778" autoAdjust="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3CC9D-B884-4E15-8E6A-1268CEC3CA20}" type="datetimeFigureOut">
              <a:rPr lang="es-CR" smtClean="0"/>
              <a:t>16/10/2015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359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359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E8EB9-A44B-402A-B497-272B88275A6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099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03760-2FD8-4AD5-8B98-7E4718443EE3}" type="datetimeFigureOut">
              <a:rPr lang="es-CR" smtClean="0"/>
              <a:t>16/10/2015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ADA3-B91E-408C-B1D8-B21757F6CCE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137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4529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2682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9840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232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0871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8317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214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7567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2323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382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7138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372">
              <a:srgbClr val="D5EDF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33EC061-1BC2-485A-82BA-A1B280B6B3A0}" type="datetimeFigureOut">
              <a:rPr lang="es-CR" smtClean="0"/>
              <a:t>16/10/2015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3456DC9-081D-43F7-B035-C160D209603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48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440871"/>
            <a:ext cx="12192000" cy="6209609"/>
          </a:xfrm>
        </p:spPr>
        <p:txBody>
          <a:bodyPr>
            <a:normAutofit/>
          </a:bodyPr>
          <a:lstStyle/>
          <a:p>
            <a:pPr algn="ctr"/>
            <a:r>
              <a:rPr lang="es-CR" sz="3600" dirty="0" smtClean="0">
                <a:latin typeface="Calibri" panose="020F0502020204030204" pitchFamily="34" charset="0"/>
              </a:rPr>
              <a:t>Articulación del uso de las estadísticas en la formulación de la inversión social y mejoras de las condiciones de vida</a:t>
            </a:r>
            <a:br>
              <a:rPr lang="es-CR" sz="3600" dirty="0" smtClean="0">
                <a:latin typeface="Calibri" panose="020F0502020204030204" pitchFamily="34" charset="0"/>
              </a:rPr>
            </a:br>
            <a:r>
              <a:rPr lang="es-CR" sz="3600" dirty="0">
                <a:latin typeface="Calibri" panose="020F0502020204030204" pitchFamily="34" charset="0"/>
              </a:rPr>
              <a:t/>
            </a:r>
            <a:br>
              <a:rPr lang="es-CR" sz="3600" dirty="0">
                <a:latin typeface="Calibri" panose="020F0502020204030204" pitchFamily="34" charset="0"/>
              </a:rPr>
            </a:br>
            <a:r>
              <a:rPr lang="es-CR" sz="3600" dirty="0" smtClean="0">
                <a:latin typeface="Calibri" panose="020F0502020204030204" pitchFamily="34" charset="0"/>
              </a:rPr>
              <a:t>Mesa Redonda:  MEJORES DATOS, MEJOR VIDA</a:t>
            </a:r>
            <a:br>
              <a:rPr lang="es-CR" sz="3600" dirty="0" smtClean="0">
                <a:latin typeface="Calibri" panose="020F0502020204030204" pitchFamily="34" charset="0"/>
              </a:rPr>
            </a:br>
            <a:r>
              <a:rPr lang="es-CR" sz="3600" dirty="0" smtClean="0">
                <a:latin typeface="Calibri" panose="020F0502020204030204" pitchFamily="34" charset="0"/>
              </a:rPr>
              <a:t>INEC</a:t>
            </a:r>
            <a:br>
              <a:rPr lang="es-CR" sz="3600" dirty="0" smtClean="0">
                <a:latin typeface="Calibri" panose="020F0502020204030204" pitchFamily="34" charset="0"/>
              </a:rPr>
            </a:br>
            <a:r>
              <a:rPr lang="es-CR" sz="3600" dirty="0" smtClean="0">
                <a:latin typeface="Calibri" panose="020F0502020204030204" pitchFamily="34" charset="0"/>
              </a:rPr>
              <a:t/>
            </a:r>
            <a:br>
              <a:rPr lang="es-CR" sz="3600" dirty="0" smtClean="0">
                <a:latin typeface="Calibri" panose="020F0502020204030204" pitchFamily="34" charset="0"/>
              </a:rPr>
            </a:br>
            <a:r>
              <a:rPr lang="es-CR" sz="2800" dirty="0">
                <a:latin typeface="Calibri" panose="020F0502020204030204" pitchFamily="34" charset="0"/>
              </a:rPr>
              <a:t>Amparo Pacheco</a:t>
            </a:r>
            <a:br>
              <a:rPr lang="es-CR" sz="2800" dirty="0">
                <a:latin typeface="Calibri" panose="020F0502020204030204" pitchFamily="34" charset="0"/>
              </a:rPr>
            </a:br>
            <a:r>
              <a:rPr lang="es-CR" sz="3600" dirty="0" smtClean="0">
                <a:latin typeface="Calibri" panose="020F0502020204030204" pitchFamily="34" charset="0"/>
              </a:rPr>
              <a:t/>
            </a:r>
            <a:br>
              <a:rPr lang="es-CR" sz="3600" dirty="0" smtClean="0">
                <a:latin typeface="Calibri" panose="020F0502020204030204" pitchFamily="34" charset="0"/>
              </a:rPr>
            </a:br>
            <a:r>
              <a:rPr lang="es-CR" sz="3200" dirty="0">
                <a:latin typeface="Calibri" panose="020F0502020204030204" pitchFamily="34" charset="0"/>
              </a:rPr>
              <a:t/>
            </a:r>
            <a:br>
              <a:rPr lang="es-CR" sz="3200" dirty="0">
                <a:latin typeface="Calibri" panose="020F0502020204030204" pitchFamily="34" charset="0"/>
              </a:rPr>
            </a:br>
            <a:endParaRPr lang="es-CR" sz="3200" dirty="0">
              <a:latin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7512" y="5168900"/>
            <a:ext cx="10718292" cy="406400"/>
          </a:xfrm>
        </p:spPr>
        <p:txBody>
          <a:bodyPr>
            <a:normAutofit/>
          </a:bodyPr>
          <a:lstStyle/>
          <a:p>
            <a:pPr algn="ctr"/>
            <a:r>
              <a:rPr lang="es-CR" sz="2400" dirty="0" smtClean="0">
                <a:latin typeface="Calibri" panose="020F0502020204030204" pitchFamily="34" charset="0"/>
              </a:rPr>
              <a:t>19 de octubre del 2015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" y="5768738"/>
            <a:ext cx="12171218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224" y="174813"/>
            <a:ext cx="10772775" cy="712693"/>
          </a:xfrm>
        </p:spPr>
        <p:txBody>
          <a:bodyPr>
            <a:normAutofit/>
          </a:bodyPr>
          <a:lstStyle/>
          <a:p>
            <a:r>
              <a:rPr lang="es-CR" sz="4400" dirty="0" smtClean="0"/>
              <a:t>Gasto de </a:t>
            </a:r>
            <a:r>
              <a:rPr lang="es-CR" sz="4400" dirty="0" err="1" smtClean="0"/>
              <a:t>Fodesaf</a:t>
            </a:r>
            <a:r>
              <a:rPr lang="es-CR" sz="4400" dirty="0" smtClean="0"/>
              <a:t> y pobreza por </a:t>
            </a:r>
            <a:r>
              <a:rPr lang="es-CR" sz="4400" dirty="0" smtClean="0"/>
              <a:t>cantón 2014</a:t>
            </a:r>
            <a:endParaRPr lang="es-CR" sz="4400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12" y="1008529"/>
            <a:ext cx="1181996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30" y="499533"/>
            <a:ext cx="11672046" cy="1658198"/>
          </a:xfrm>
        </p:spPr>
        <p:txBody>
          <a:bodyPr>
            <a:normAutofit/>
          </a:bodyPr>
          <a:lstStyle/>
          <a:p>
            <a:r>
              <a:rPr lang="es-MX" sz="3200" b="1" dirty="0"/>
              <a:t>Coeficiente de correlación entre gasto y pobres, por cantón según programa 2012-2014</a:t>
            </a:r>
            <a:r>
              <a:rPr lang="es-CR" sz="3600" dirty="0"/>
              <a:t/>
            </a:r>
            <a:br>
              <a:rPr lang="es-CR" sz="3600" dirty="0"/>
            </a:br>
            <a:endParaRPr lang="es-CR" sz="3600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30" y="1627094"/>
            <a:ext cx="11443446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31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57224" y="322729"/>
            <a:ext cx="10772775" cy="1835002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6" y="658906"/>
            <a:ext cx="11497234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5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53" y="499533"/>
            <a:ext cx="11456894" cy="60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3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4" y="309282"/>
            <a:ext cx="11524129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5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1573306"/>
            <a:ext cx="10753725" cy="4881282"/>
          </a:xfrm>
        </p:spPr>
        <p:txBody>
          <a:bodyPr>
            <a:noAutofit/>
          </a:bodyPr>
          <a:lstStyle/>
          <a:p>
            <a:r>
              <a:rPr lang="es-CR" sz="4400" dirty="0" smtClean="0"/>
              <a:t>Las buenas estadísticas permiten conocer la situación sobre la que queremos incidir…</a:t>
            </a:r>
          </a:p>
          <a:p>
            <a:r>
              <a:rPr lang="es-CR" sz="4400" dirty="0" smtClean="0"/>
              <a:t>Son un requisito necesario, para la definición de políticas públicas adecuadas…</a:t>
            </a:r>
          </a:p>
          <a:p>
            <a:r>
              <a:rPr lang="es-CR" sz="4400" dirty="0" smtClean="0"/>
              <a:t>Son el insumo fundamental para la creación de conocimiento …</a:t>
            </a:r>
            <a:endParaRPr lang="es-CR" sz="4400" dirty="0"/>
          </a:p>
          <a:p>
            <a:endParaRPr lang="es-CR" sz="4400" dirty="0" smtClean="0"/>
          </a:p>
        </p:txBody>
      </p:sp>
    </p:spTree>
    <p:extLst>
      <p:ext uri="{BB962C8B-B14F-4D97-AF65-F5344CB8AC3E}">
        <p14:creationId xmlns:p14="http://schemas.microsoft.com/office/powerpoint/2010/main" val="342757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656" y="499533"/>
            <a:ext cx="11360668" cy="1247380"/>
          </a:xfrm>
        </p:spPr>
        <p:txBody>
          <a:bodyPr>
            <a:normAutofit fontScale="90000"/>
          </a:bodyPr>
          <a:lstStyle/>
          <a:p>
            <a:r>
              <a:rPr lang="es-CR" sz="4400" b="1" dirty="0" smtClean="0"/>
              <a:t>La vida en sociedad, nos plantea retos en diversos campos…</a:t>
            </a:r>
            <a:r>
              <a:rPr lang="es-CR" dirty="0" smtClean="0"/>
              <a:t/>
            </a:r>
            <a:br>
              <a:rPr lang="es-CR" dirty="0" smtClean="0"/>
            </a:b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1746913"/>
            <a:ext cx="10753725" cy="5111087"/>
          </a:xfrm>
        </p:spPr>
        <p:txBody>
          <a:bodyPr>
            <a:normAutofit/>
          </a:bodyPr>
          <a:lstStyle/>
          <a:p>
            <a:r>
              <a:rPr lang="es-CR" b="1" dirty="0" smtClean="0"/>
              <a:t>Económico:</a:t>
            </a:r>
            <a:r>
              <a:rPr lang="es-CR" dirty="0" smtClean="0"/>
              <a:t>   producción </a:t>
            </a:r>
            <a:r>
              <a:rPr lang="es-CR" dirty="0"/>
              <a:t>de bienes y servicios para la satisfacción de las necesidades y, en general, la creación de la riqueza </a:t>
            </a:r>
            <a:r>
              <a:rPr lang="es-CR" dirty="0" smtClean="0"/>
              <a:t>material</a:t>
            </a:r>
          </a:p>
          <a:p>
            <a:endParaRPr lang="es-CR" dirty="0"/>
          </a:p>
          <a:p>
            <a:r>
              <a:rPr lang="es-CR" b="1" dirty="0" smtClean="0"/>
              <a:t>Social:</a:t>
            </a:r>
            <a:r>
              <a:rPr lang="es-CR" dirty="0" smtClean="0"/>
              <a:t>  </a:t>
            </a:r>
            <a:r>
              <a:rPr lang="es-CR" dirty="0" smtClean="0"/>
              <a:t>satisfacción </a:t>
            </a:r>
            <a:r>
              <a:rPr lang="es-CR" dirty="0"/>
              <a:t>de las necesidades de la </a:t>
            </a:r>
            <a:r>
              <a:rPr lang="es-CR" dirty="0" smtClean="0"/>
              <a:t>población </a:t>
            </a:r>
            <a:r>
              <a:rPr lang="es-CR" dirty="0"/>
              <a:t>y la distribución de esa riqueza </a:t>
            </a:r>
            <a:r>
              <a:rPr lang="es-CR" dirty="0" smtClean="0"/>
              <a:t>material</a:t>
            </a:r>
          </a:p>
          <a:p>
            <a:endParaRPr lang="es-CR" dirty="0"/>
          </a:p>
          <a:p>
            <a:r>
              <a:rPr lang="es-CR" b="1" dirty="0" smtClean="0"/>
              <a:t>Ambiental:</a:t>
            </a:r>
            <a:r>
              <a:rPr lang="es-CR" dirty="0" smtClean="0"/>
              <a:t>  el </a:t>
            </a:r>
            <a:r>
              <a:rPr lang="es-CR" dirty="0"/>
              <a:t>uso racional de los recursos naturales y hacer sostenible en el tiempo la vida del ser humano en el </a:t>
            </a:r>
            <a:r>
              <a:rPr lang="es-CR" dirty="0" smtClean="0"/>
              <a:t>planeta</a:t>
            </a:r>
          </a:p>
          <a:p>
            <a:endParaRPr lang="es-CR" dirty="0"/>
          </a:p>
          <a:p>
            <a:r>
              <a:rPr lang="es-CR" b="1" dirty="0" smtClean="0"/>
              <a:t>Político:</a:t>
            </a:r>
            <a:r>
              <a:rPr lang="es-CR" dirty="0" smtClean="0"/>
              <a:t>  organización </a:t>
            </a:r>
            <a:r>
              <a:rPr lang="es-CR" dirty="0"/>
              <a:t>de la sociedad para tomar las decisiones en los ámbitos </a:t>
            </a:r>
            <a:r>
              <a:rPr lang="es-CR" dirty="0" smtClean="0"/>
              <a:t>mencionados, en el ámbito público y privado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461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656" y="1"/>
            <a:ext cx="11333374" cy="1035424"/>
          </a:xfrm>
        </p:spPr>
        <p:txBody>
          <a:bodyPr>
            <a:normAutofit/>
          </a:bodyPr>
          <a:lstStyle/>
          <a:p>
            <a:r>
              <a:rPr lang="es-CR" sz="4000" b="1" dirty="0" smtClean="0"/>
              <a:t>El primer paso para poder atenderlos, es entenderlos…</a:t>
            </a:r>
            <a:endParaRPr lang="es-CR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1169894"/>
            <a:ext cx="10753725" cy="544605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En </a:t>
            </a:r>
            <a:r>
              <a:rPr lang="es-CR" dirty="0"/>
              <a:t>qué consiste el problema o </a:t>
            </a:r>
            <a:r>
              <a:rPr lang="es-CR" dirty="0" smtClean="0"/>
              <a:t>reto</a:t>
            </a:r>
            <a:r>
              <a:rPr lang="es-CR" dirty="0"/>
              <a:t> </a:t>
            </a:r>
            <a:r>
              <a:rPr lang="es-CR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De </a:t>
            </a:r>
            <a:r>
              <a:rPr lang="es-CR" dirty="0"/>
              <a:t>qué tamaño </a:t>
            </a:r>
            <a:r>
              <a:rPr lang="es-CR" dirty="0" smtClean="0"/>
              <a:t>es</a:t>
            </a:r>
            <a:r>
              <a:rPr lang="es-CR" dirty="0"/>
              <a:t> </a:t>
            </a:r>
            <a:r>
              <a:rPr lang="es-CR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Cómo </a:t>
            </a:r>
            <a:r>
              <a:rPr lang="es-CR" dirty="0"/>
              <a:t>se ha comportado en el </a:t>
            </a:r>
            <a:r>
              <a:rPr lang="es-CR" dirty="0" smtClean="0"/>
              <a:t>tiempo</a:t>
            </a:r>
            <a:r>
              <a:rPr lang="es-CR" dirty="0"/>
              <a:t> </a:t>
            </a:r>
            <a:r>
              <a:rPr lang="es-CR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De </a:t>
            </a:r>
            <a:r>
              <a:rPr lang="es-CR" dirty="0"/>
              <a:t>qué depende su </a:t>
            </a:r>
            <a:r>
              <a:rPr lang="es-CR" dirty="0" smtClean="0"/>
              <a:t>comportamiento</a:t>
            </a:r>
            <a:r>
              <a:rPr lang="es-CR" dirty="0"/>
              <a:t> </a:t>
            </a:r>
            <a:r>
              <a:rPr lang="es-CR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A </a:t>
            </a:r>
            <a:r>
              <a:rPr lang="es-CR" dirty="0"/>
              <a:t>qué tipo de personas o comunidades </a:t>
            </a:r>
            <a:r>
              <a:rPr lang="es-CR" dirty="0" smtClean="0"/>
              <a:t>afecta ? Porqué ? De </a:t>
            </a:r>
            <a:r>
              <a:rPr lang="es-CR" dirty="0"/>
              <a:t>qué </a:t>
            </a:r>
            <a:r>
              <a:rPr lang="es-CR" dirty="0" smtClean="0"/>
              <a:t>depende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Cómo </a:t>
            </a:r>
            <a:r>
              <a:rPr lang="es-CR" dirty="0"/>
              <a:t>se relaciona con otros problemas o </a:t>
            </a:r>
            <a:r>
              <a:rPr lang="es-CR" dirty="0" smtClean="0"/>
              <a:t>retos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Hay </a:t>
            </a:r>
            <a:r>
              <a:rPr lang="es-CR" dirty="0"/>
              <a:t>relaciones definidas entre </a:t>
            </a:r>
            <a:r>
              <a:rPr lang="es-CR" dirty="0" smtClean="0"/>
              <a:t>ellos ? Directas ? Indirectas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Cuál </a:t>
            </a:r>
            <a:r>
              <a:rPr lang="es-CR" dirty="0"/>
              <a:t>es el orden de prioridades entre los distintos problemas o </a:t>
            </a:r>
            <a:r>
              <a:rPr lang="es-CR" dirty="0" smtClean="0"/>
              <a:t>retos</a:t>
            </a:r>
            <a:r>
              <a:rPr lang="es-CR" dirty="0"/>
              <a:t> </a:t>
            </a:r>
            <a:r>
              <a:rPr lang="es-CR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Cómo </a:t>
            </a:r>
            <a:r>
              <a:rPr lang="es-CR" dirty="0"/>
              <a:t>se pueden </a:t>
            </a:r>
            <a:r>
              <a:rPr lang="es-CR" dirty="0" smtClean="0"/>
              <a:t>enfrentar</a:t>
            </a:r>
            <a:r>
              <a:rPr lang="es-CR" dirty="0"/>
              <a:t> </a:t>
            </a:r>
            <a:r>
              <a:rPr lang="es-CR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dirty="0" smtClean="0"/>
              <a:t> </a:t>
            </a:r>
            <a:r>
              <a:rPr lang="es-CR" dirty="0" smtClean="0"/>
              <a:t>Cuál </a:t>
            </a:r>
            <a:r>
              <a:rPr lang="es-CR" dirty="0"/>
              <a:t>ha sido el impacto de las políticas </a:t>
            </a:r>
            <a:r>
              <a:rPr lang="es-CR" dirty="0" smtClean="0"/>
              <a:t>implementadas </a:t>
            </a:r>
            <a:r>
              <a:rPr lang="es-CR" dirty="0" smtClean="0"/>
              <a:t>?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Mientras </a:t>
            </a:r>
            <a:r>
              <a:rPr lang="es-CR" dirty="0"/>
              <a:t>más claro tengamos los retos y problemas, más posibilidad tenemos de </a:t>
            </a:r>
            <a:r>
              <a:rPr lang="es-CR" dirty="0" smtClean="0"/>
              <a:t>resolverlos</a:t>
            </a:r>
            <a:r>
              <a:rPr lang="es-CR" dirty="0" smtClean="0"/>
              <a:t>…</a:t>
            </a:r>
          </a:p>
          <a:p>
            <a:pPr marL="0" indent="0">
              <a:buNone/>
            </a:pPr>
            <a:r>
              <a:rPr lang="es-CR" dirty="0" smtClean="0"/>
              <a:t>Ejemplo </a:t>
            </a:r>
            <a:r>
              <a:rPr lang="es-CR" dirty="0"/>
              <a:t>de lo anterior, son las siguientes estadísticas, sobre la inversión social que realiza el país con los recursos del </a:t>
            </a:r>
            <a:r>
              <a:rPr lang="es-CR" dirty="0" err="1"/>
              <a:t>Fodesaf</a:t>
            </a:r>
            <a:r>
              <a:rPr lang="es-CR" dirty="0"/>
              <a:t>…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214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224" y="0"/>
            <a:ext cx="10772775" cy="1506071"/>
          </a:xfrm>
        </p:spPr>
        <p:txBody>
          <a:bodyPr>
            <a:normAutofit/>
          </a:bodyPr>
          <a:lstStyle/>
          <a:p>
            <a:r>
              <a:rPr lang="es-CR" sz="3600" b="1" dirty="0"/>
              <a:t>Distribución relativa de los recursos del FODESAF por programa.  2014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40" y="1304365"/>
            <a:ext cx="11672047" cy="54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2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836" y="174813"/>
            <a:ext cx="11134164" cy="1021976"/>
          </a:xfrm>
        </p:spPr>
        <p:txBody>
          <a:bodyPr>
            <a:normAutofit/>
          </a:bodyPr>
          <a:lstStyle/>
          <a:p>
            <a:r>
              <a:rPr lang="es-CR" sz="4000" b="1" dirty="0"/>
              <a:t>Distribución de recursos y beneficiarios del FODESAF </a:t>
            </a:r>
            <a:r>
              <a:rPr lang="es-CR" sz="4000" b="1" dirty="0" smtClean="0"/>
              <a:t>2014</a:t>
            </a:r>
            <a:endParaRPr lang="es-CR" sz="4000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36" y="1089213"/>
            <a:ext cx="11604811" cy="54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2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82" y="282388"/>
            <a:ext cx="5459505" cy="62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arcador de contenido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100" y="282388"/>
            <a:ext cx="5933888" cy="62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23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65" y="499533"/>
            <a:ext cx="5378823" cy="602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rcador de contenido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99532"/>
            <a:ext cx="5794655" cy="602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52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83" y="389965"/>
            <a:ext cx="5472952" cy="626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rcador de contenido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2" y="389965"/>
            <a:ext cx="5929125" cy="626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99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76656" y="2760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719493"/>
              </p:ext>
            </p:extLst>
          </p:nvPr>
        </p:nvGraphicFramePr>
        <p:xfrm>
          <a:off x="422642" y="499533"/>
          <a:ext cx="5211676" cy="600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n de mapa de bits" r:id="rId3" imgW="24542857" imgH="22876190" progId="Paint.Picture">
                  <p:embed/>
                </p:oleObj>
              </mc:Choice>
              <mc:Fallback>
                <p:oleObj name="Imagen de mapa de bits" r:id="rId3" imgW="24542857" imgH="228761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42" y="499533"/>
                        <a:ext cx="5211676" cy="60088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cri_gasto_fodesa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96" y="499533"/>
            <a:ext cx="5589216" cy="60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TC103457491[[fn=Metropolitano]]</Template>
  <TotalTime>4933</TotalTime>
  <Words>345</Words>
  <Application>Microsoft Office PowerPoint</Application>
  <PresentationFormat>Panorámica</PresentationFormat>
  <Paragraphs>31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Metropolitana</vt:lpstr>
      <vt:lpstr>Imagen de mapa de bits</vt:lpstr>
      <vt:lpstr>Articulación del uso de las estadísticas en la formulación de la inversión social y mejoras de las condiciones de vida  Mesa Redonda:  MEJORES DATOS, MEJOR VIDA INEC  Amparo Pacheco   </vt:lpstr>
      <vt:lpstr>La vida en sociedad, nos plantea retos en diversos campos… </vt:lpstr>
      <vt:lpstr>El primer paso para poder atenderlos, es entenderlos…</vt:lpstr>
      <vt:lpstr>Distribución relativa de los recursos del FODESAF por programa.  2014</vt:lpstr>
      <vt:lpstr>Distribución de recursos y beneficiarios del FODESAF 2014</vt:lpstr>
      <vt:lpstr>Presentación de PowerPoint</vt:lpstr>
      <vt:lpstr>Presentación de PowerPoint</vt:lpstr>
      <vt:lpstr>Presentación de PowerPoint</vt:lpstr>
      <vt:lpstr>Presentación de PowerPoint</vt:lpstr>
      <vt:lpstr>Gasto de Fodesaf y pobreza por cantón 2014</vt:lpstr>
      <vt:lpstr>Coeficiente de correlación entre gasto y pobres, por cantón según programa 2012-2014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Sayra Rojas Rios</dc:creator>
  <cp:lastModifiedBy>Amparo Pacheco Oreamuno</cp:lastModifiedBy>
  <cp:revision>290</cp:revision>
  <cp:lastPrinted>2015-10-16T19:29:43Z</cp:lastPrinted>
  <dcterms:created xsi:type="dcterms:W3CDTF">2013-11-25T16:41:11Z</dcterms:created>
  <dcterms:modified xsi:type="dcterms:W3CDTF">2015-10-16T19:30:28Z</dcterms:modified>
</cp:coreProperties>
</file>