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327" r:id="rId3"/>
    <p:sldId id="356" r:id="rId4"/>
    <p:sldId id="394" r:id="rId5"/>
    <p:sldId id="358" r:id="rId6"/>
    <p:sldId id="344" r:id="rId7"/>
    <p:sldId id="360" r:id="rId8"/>
    <p:sldId id="361" r:id="rId9"/>
    <p:sldId id="362" r:id="rId10"/>
    <p:sldId id="328" r:id="rId11"/>
    <p:sldId id="375" r:id="rId12"/>
    <p:sldId id="376" r:id="rId13"/>
    <p:sldId id="368" r:id="rId14"/>
    <p:sldId id="365" r:id="rId15"/>
    <p:sldId id="371" r:id="rId16"/>
    <p:sldId id="366" r:id="rId17"/>
    <p:sldId id="348" r:id="rId18"/>
    <p:sldId id="367" r:id="rId19"/>
    <p:sldId id="350" r:id="rId20"/>
    <p:sldId id="339" r:id="rId21"/>
    <p:sldId id="335" r:id="rId22"/>
    <p:sldId id="370" r:id="rId23"/>
    <p:sldId id="389" r:id="rId24"/>
    <p:sldId id="373" r:id="rId25"/>
    <p:sldId id="395" r:id="rId26"/>
    <p:sldId id="398" r:id="rId27"/>
    <p:sldId id="396" r:id="rId28"/>
    <p:sldId id="397" r:id="rId29"/>
    <p:sldId id="379" r:id="rId30"/>
    <p:sldId id="380" r:id="rId31"/>
    <p:sldId id="381" r:id="rId32"/>
    <p:sldId id="382" r:id="rId33"/>
    <p:sldId id="383" r:id="rId34"/>
    <p:sldId id="384" r:id="rId35"/>
    <p:sldId id="385" r:id="rId36"/>
    <p:sldId id="386" r:id="rId37"/>
    <p:sldId id="387" r:id="rId38"/>
    <p:sldId id="369" r:id="rId39"/>
    <p:sldId id="336" r:id="rId40"/>
    <p:sldId id="390" r:id="rId41"/>
    <p:sldId id="391" r:id="rId42"/>
    <p:sldId id="392" r:id="rId43"/>
    <p:sldId id="393" r:id="rId44"/>
    <p:sldId id="363" r:id="rId45"/>
    <p:sldId id="364" r:id="rId46"/>
    <p:sldId id="343" r:id="rId47"/>
    <p:sldId id="377" r:id="rId48"/>
    <p:sldId id="378" r:id="rId49"/>
  </p:sldIdLst>
  <p:sldSz cx="9144000" cy="6858000" type="screen4x3"/>
  <p:notesSz cx="6858000" cy="9312275"/>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C:\Mer_Basesvp\Gr&#225;fico4.3.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estadonacin\AppData\Local\Microsoft\Windows\Temporary%20Internet%20Files\Content.Outlook\EJ1WFZVP\Gr&#225;ficoEscenarios2.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251069310780575E-2"/>
          <c:y val="2.8060326608944881E-2"/>
          <c:w val="0.92131683192378733"/>
          <c:h val="0.80165679657566802"/>
        </c:manualLayout>
      </c:layout>
      <c:lineChart>
        <c:grouping val="standard"/>
        <c:varyColors val="0"/>
        <c:ser>
          <c:idx val="0"/>
          <c:order val="0"/>
          <c:tx>
            <c:strRef>
              <c:f>'G3.3'!$O$3</c:f>
              <c:strCache>
                <c:ptCount val="1"/>
                <c:pt idx="0">
                  <c:v>Clima educativo bajo</c:v>
                </c:pt>
              </c:strCache>
            </c:strRef>
          </c:tx>
          <c:spPr>
            <a:ln>
              <a:solidFill>
                <a:srgbClr val="78A0C8"/>
              </a:solidFill>
            </a:ln>
          </c:spPr>
          <c:marker>
            <c:symbol val="none"/>
          </c:marker>
          <c:cat>
            <c:numRef>
              <c:f>'G3.3'!$N$4:$N$31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'G3.3'!$O$4:$O$31</c:f>
              <c:numCache>
                <c:formatCode>General</c:formatCode>
                <c:ptCount val="28"/>
                <c:pt idx="0">
                  <c:v>0.35799574057048422</c:v>
                </c:pt>
                <c:pt idx="1">
                  <c:v>0.3702026525972843</c:v>
                </c:pt>
                <c:pt idx="2">
                  <c:v>0.40940678166072875</c:v>
                </c:pt>
                <c:pt idx="3">
                  <c:v>0.40912796378416283</c:v>
                </c:pt>
                <c:pt idx="4">
                  <c:v>0.45056202858568367</c:v>
                </c:pt>
                <c:pt idx="5">
                  <c:v>0.45329329281990044</c:v>
                </c:pt>
                <c:pt idx="6">
                  <c:v>0.47027238289940543</c:v>
                </c:pt>
                <c:pt idx="7">
                  <c:v>0.49298356084287359</c:v>
                </c:pt>
                <c:pt idx="8">
                  <c:v>0.48509019286409027</c:v>
                </c:pt>
                <c:pt idx="9">
                  <c:v>0.47126117129530148</c:v>
                </c:pt>
                <c:pt idx="10">
                  <c:v>0.45752587302548037</c:v>
                </c:pt>
                <c:pt idx="11">
                  <c:v>0.42629379040745752</c:v>
                </c:pt>
                <c:pt idx="12">
                  <c:v>0.48300080907541693</c:v>
                </c:pt>
                <c:pt idx="13">
                  <c:v>0.5028578639898621</c:v>
                </c:pt>
                <c:pt idx="14">
                  <c:v>0.5260438218985356</c:v>
                </c:pt>
                <c:pt idx="15">
                  <c:v>0.55781739853697032</c:v>
                </c:pt>
                <c:pt idx="16">
                  <c:v>0.58214265734265669</c:v>
                </c:pt>
                <c:pt idx="17">
                  <c:v>0.62140519688793538</c:v>
                </c:pt>
                <c:pt idx="18">
                  <c:v>0.64924326197824689</c:v>
                </c:pt>
                <c:pt idx="19">
                  <c:v>0.62482291629374831</c:v>
                </c:pt>
                <c:pt idx="20">
                  <c:v>0.65300187617260919</c:v>
                </c:pt>
                <c:pt idx="21">
                  <c:v>0.69834768443099893</c:v>
                </c:pt>
                <c:pt idx="22">
                  <c:v>0.70291886976139539</c:v>
                </c:pt>
                <c:pt idx="23">
                  <c:v>0.71922864315821089</c:v>
                </c:pt>
                <c:pt idx="24">
                  <c:v>0.74126133247696468</c:v>
                </c:pt>
                <c:pt idx="25">
                  <c:v>0.73350179803673832</c:v>
                </c:pt>
                <c:pt idx="26">
                  <c:v>0.75511994677156369</c:v>
                </c:pt>
                <c:pt idx="27">
                  <c:v>0.81371912491178544</c:v>
                </c:pt>
              </c:numCache>
            </c:numRef>
          </c:val>
          <c:smooth val="0"/>
        </c:ser>
        <c:ser>
          <c:idx val="2"/>
          <c:order val="1"/>
          <c:tx>
            <c:strRef>
              <c:f>'G3.3'!$Q$3</c:f>
              <c:strCache>
                <c:ptCount val="1"/>
                <c:pt idx="0">
                  <c:v>Clima educativo alto</c:v>
                </c:pt>
              </c:strCache>
            </c:strRef>
          </c:tx>
          <c:spPr>
            <a:ln>
              <a:solidFill>
                <a:schemeClr val="tx1">
                  <a:lumMod val="65000"/>
                  <a:lumOff val="35000"/>
                </a:schemeClr>
              </a:solidFill>
            </a:ln>
          </c:spPr>
          <c:marker>
            <c:symbol val="none"/>
          </c:marker>
          <c:cat>
            <c:numRef>
              <c:f>'G3.3'!$N$4:$N$31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'G3.3'!$Q$4:$Q$31</c:f>
              <c:numCache>
                <c:formatCode>General</c:formatCode>
                <c:ptCount val="28"/>
                <c:pt idx="0">
                  <c:v>0.98184935556343944</c:v>
                </c:pt>
                <c:pt idx="1">
                  <c:v>0.94395165761170985</c:v>
                </c:pt>
                <c:pt idx="2">
                  <c:v>0.96403946742748581</c:v>
                </c:pt>
                <c:pt idx="3">
                  <c:v>0.9564288959563837</c:v>
                </c:pt>
                <c:pt idx="4">
                  <c:v>0.94561291693222849</c:v>
                </c:pt>
                <c:pt idx="5">
                  <c:v>0.95763276177792422</c:v>
                </c:pt>
                <c:pt idx="6">
                  <c:v>0.96944529106979693</c:v>
                </c:pt>
                <c:pt idx="7">
                  <c:v>0.97695211603417564</c:v>
                </c:pt>
                <c:pt idx="8">
                  <c:v>0.96429075113530593</c:v>
                </c:pt>
                <c:pt idx="9">
                  <c:v>0.94667634720877814</c:v>
                </c:pt>
                <c:pt idx="10">
                  <c:v>0.95844837853933262</c:v>
                </c:pt>
                <c:pt idx="11">
                  <c:v>0.94429893486991445</c:v>
                </c:pt>
                <c:pt idx="12">
                  <c:v>0.97382571075401825</c:v>
                </c:pt>
                <c:pt idx="13">
                  <c:v>0.94941252482710636</c:v>
                </c:pt>
                <c:pt idx="14">
                  <c:v>0.96843268488980627</c:v>
                </c:pt>
                <c:pt idx="15">
                  <c:v>0.95545146703976314</c:v>
                </c:pt>
                <c:pt idx="16">
                  <c:v>0.97682393283670399</c:v>
                </c:pt>
                <c:pt idx="17">
                  <c:v>0.97184082874290856</c:v>
                </c:pt>
                <c:pt idx="18">
                  <c:v>0.96843319079421419</c:v>
                </c:pt>
                <c:pt idx="19">
                  <c:v>0.96381112453385165</c:v>
                </c:pt>
                <c:pt idx="20">
                  <c:v>0.96058461068391365</c:v>
                </c:pt>
                <c:pt idx="21">
                  <c:v>0.96214896214896262</c:v>
                </c:pt>
                <c:pt idx="22">
                  <c:v>0.96487225512069963</c:v>
                </c:pt>
                <c:pt idx="23">
                  <c:v>0.97302937239152842</c:v>
                </c:pt>
                <c:pt idx="24">
                  <c:v>0.96275597699990056</c:v>
                </c:pt>
                <c:pt idx="25">
                  <c:v>0.94789522254561098</c:v>
                </c:pt>
                <c:pt idx="26">
                  <c:v>0.98097996718588665</c:v>
                </c:pt>
                <c:pt idx="27">
                  <c:v>0.97488040299541967</c:v>
                </c:pt>
              </c:numCache>
            </c:numRef>
          </c:val>
          <c:smooth val="0"/>
        </c:ser>
        <c:dLbls>
          <c:showLegendKey val="0"/>
          <c:showVal val="0"/>
          <c:showCatName val="0"/>
          <c:showSerName val="0"/>
          <c:showPercent val="0"/>
          <c:showBubbleSize val="0"/>
        </c:dLbls>
        <c:smooth val="0"/>
        <c:axId val="120995648"/>
        <c:axId val="120996208"/>
      </c:lineChart>
      <c:catAx>
        <c:axId val="120995648"/>
        <c:scaling>
          <c:orientation val="minMax"/>
        </c:scaling>
        <c:delete val="0"/>
        <c:axPos val="b"/>
        <c:numFmt formatCode="General" sourceLinked="1"/>
        <c:majorTickMark val="out"/>
        <c:minorTickMark val="none"/>
        <c:tickLblPos val="nextTo"/>
        <c:txPr>
          <a:bodyPr rot="0" vert="horz"/>
          <a:lstStyle/>
          <a:p>
            <a:pPr>
              <a:defRPr/>
            </a:pPr>
            <a:endParaRPr lang="es-ES"/>
          </a:p>
        </c:txPr>
        <c:crossAx val="120996208"/>
        <c:crosses val="autoZero"/>
        <c:auto val="1"/>
        <c:lblAlgn val="ctr"/>
        <c:lblOffset val="100"/>
        <c:tickLblSkip val="3"/>
        <c:tickMarkSkip val="1"/>
        <c:noMultiLvlLbl val="0"/>
      </c:catAx>
      <c:valAx>
        <c:axId val="120996208"/>
        <c:scaling>
          <c:orientation val="minMax"/>
          <c:max val="1"/>
          <c:min val="0.30000000000000032"/>
        </c:scaling>
        <c:delete val="0"/>
        <c:axPos val="l"/>
        <c:numFmt formatCode="0%" sourceLinked="0"/>
        <c:majorTickMark val="out"/>
        <c:minorTickMark val="none"/>
        <c:tickLblPos val="nextTo"/>
        <c:crossAx val="120995648"/>
        <c:crosses val="autoZero"/>
        <c:crossBetween val="between"/>
      </c:valAx>
    </c:plotArea>
    <c:legend>
      <c:legendPos val="b"/>
      <c:layout/>
      <c:overlay val="0"/>
    </c:legend>
    <c:plotVisOnly val="1"/>
    <c:dispBlanksAs val="gap"/>
    <c:showDLblsOverMax val="0"/>
  </c:chart>
  <c:spPr>
    <a:ln>
      <a:noFill/>
    </a:ln>
  </c:spPr>
  <c:txPr>
    <a:bodyPr/>
    <a:lstStyle/>
    <a:p>
      <a:pPr>
        <a:defRPr sz="1200">
          <a:latin typeface="Georgia" panose="02040502050405020303" pitchFamily="18" charset="0"/>
          <a:cs typeface="Arial" panose="020B0604020202020204" pitchFamily="34" charset="0"/>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51579110992259691"/>
          <c:y val="5.092592592592593E-2"/>
          <c:w val="0.38952077220178216"/>
          <c:h val="0.83309419655876438"/>
        </c:manualLayout>
      </c:layout>
      <c:barChart>
        <c:barDir val="bar"/>
        <c:grouping val="clustered"/>
        <c:varyColors val="0"/>
        <c:ser>
          <c:idx val="0"/>
          <c:order val="0"/>
          <c:invertIfNegative val="0"/>
          <c:dPt>
            <c:idx val="0"/>
            <c:invertIfNegative val="0"/>
            <c:bubble3D val="0"/>
            <c:spPr>
              <a:solidFill>
                <a:schemeClr val="bg1">
                  <a:lumMod val="65000"/>
                </a:schemeClr>
              </a:solidFill>
            </c:spPr>
          </c:dPt>
          <c:dPt>
            <c:idx val="1"/>
            <c:invertIfNegative val="0"/>
            <c:bubble3D val="0"/>
            <c:spPr>
              <a:solidFill>
                <a:schemeClr val="tx1"/>
              </a:solidFill>
            </c:spPr>
          </c:dPt>
          <c:dPt>
            <c:idx val="2"/>
            <c:invertIfNegative val="0"/>
            <c:bubble3D val="0"/>
            <c:spPr>
              <a:solidFill>
                <a:srgbClr val="78A0C8"/>
              </a:solidFill>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0"/>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'[GráficoEscenarios2.xlsx]Cuadro 1.5'!$A$6:$A$8</c:f>
              <c:strCache>
                <c:ptCount val="3"/>
                <c:pt idx="0">
                  <c:v>Mejorar el acceso</c:v>
                </c:pt>
                <c:pt idx="1">
                  <c:v>Mejorar la calidad</c:v>
                </c:pt>
                <c:pt idx="2">
                  <c:v>Universalizar la educación secundaria</c:v>
                </c:pt>
              </c:strCache>
            </c:strRef>
          </c:cat>
          <c:val>
            <c:numRef>
              <c:f>'[GráficoEscenarios2.xlsx]Cuadro 1.5'!$B$6:$B$8</c:f>
              <c:numCache>
                <c:formatCode>General</c:formatCode>
                <c:ptCount val="3"/>
                <c:pt idx="0">
                  <c:v>0.18800000000000017</c:v>
                </c:pt>
                <c:pt idx="1">
                  <c:v>0.91099999999999992</c:v>
                </c:pt>
                <c:pt idx="2">
                  <c:v>0.3220000000000004</c:v>
                </c:pt>
              </c:numCache>
            </c:numRef>
          </c:val>
        </c:ser>
        <c:dLbls>
          <c:showLegendKey val="0"/>
          <c:showVal val="0"/>
          <c:showCatName val="0"/>
          <c:showSerName val="0"/>
          <c:showPercent val="0"/>
          <c:showBubbleSize val="0"/>
        </c:dLbls>
        <c:gapWidth val="150"/>
        <c:axId val="120998448"/>
        <c:axId val="120999008"/>
      </c:barChart>
      <c:catAx>
        <c:axId val="120998448"/>
        <c:scaling>
          <c:orientation val="maxMin"/>
        </c:scaling>
        <c:delete val="0"/>
        <c:axPos val="l"/>
        <c:numFmt formatCode="General" sourceLinked="0"/>
        <c:majorTickMark val="out"/>
        <c:minorTickMark val="none"/>
        <c:tickLblPos val="nextTo"/>
        <c:crossAx val="120999008"/>
        <c:crosses val="autoZero"/>
        <c:auto val="1"/>
        <c:lblAlgn val="ctr"/>
        <c:lblOffset val="100"/>
        <c:noMultiLvlLbl val="0"/>
      </c:catAx>
      <c:valAx>
        <c:axId val="120999008"/>
        <c:scaling>
          <c:orientation val="minMax"/>
        </c:scaling>
        <c:delete val="1"/>
        <c:axPos val="t"/>
        <c:numFmt formatCode="0%" sourceLinked="0"/>
        <c:majorTickMark val="out"/>
        <c:minorTickMark val="none"/>
        <c:tickLblPos val="none"/>
        <c:crossAx val="120998448"/>
        <c:crosses val="autoZero"/>
        <c:crossBetween val="between"/>
      </c:valAx>
      <c:spPr>
        <a:noFill/>
      </c:spPr>
    </c:plotArea>
    <c:plotVisOnly val="1"/>
    <c:dispBlanksAs val="gap"/>
    <c:showDLblsOverMax val="0"/>
  </c:chart>
  <c:txPr>
    <a:bodyPr/>
    <a:lstStyle/>
    <a:p>
      <a:pPr>
        <a:defRPr sz="1600">
          <a:latin typeface="Arial" pitchFamily="34" charset="0"/>
          <a:cs typeface="Arial" pitchFamily="34" charset="0"/>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2942516536375"/>
          <c:y val="6.0867747428180435E-2"/>
          <c:w val="0.83179297597042512"/>
          <c:h val="0.72432508083440161"/>
        </c:manualLayout>
      </c:layout>
      <c:barChart>
        <c:barDir val="col"/>
        <c:grouping val="clustered"/>
        <c:varyColors val="0"/>
        <c:ser>
          <c:idx val="0"/>
          <c:order val="0"/>
          <c:tx>
            <c:strRef>
              <c:f>Hoja1!$B$1</c:f>
              <c:strCache>
                <c:ptCount val="1"/>
                <c:pt idx="0">
                  <c:v>Serie 1</c:v>
                </c:pt>
              </c:strCache>
            </c:strRef>
          </c:tx>
          <c:invertIfNegative val="0"/>
          <c:cat>
            <c:strRef>
              <c:f>Hoja1!$A$2:$A$4</c:f>
              <c:strCache>
                <c:ptCount val="3"/>
                <c:pt idx="0">
                  <c:v>Repite en la escuela</c:v>
                </c:pt>
                <c:pt idx="1">
                  <c:v>Medio de transporte: caminando</c:v>
                </c:pt>
                <c:pt idx="2">
                  <c:v>Sexo femenino</c:v>
                </c:pt>
              </c:strCache>
            </c:strRef>
          </c:cat>
          <c:val>
            <c:numRef>
              <c:f>Hoja1!$B$2:$B$4</c:f>
              <c:numCache>
                <c:formatCode>General</c:formatCode>
                <c:ptCount val="3"/>
                <c:pt idx="0">
                  <c:v>3.14</c:v>
                </c:pt>
                <c:pt idx="1">
                  <c:v>1.9200000000000013</c:v>
                </c:pt>
                <c:pt idx="2">
                  <c:v>1.58</c:v>
                </c:pt>
              </c:numCache>
            </c:numRef>
          </c:val>
        </c:ser>
        <c:dLbls>
          <c:showLegendKey val="0"/>
          <c:showVal val="0"/>
          <c:showCatName val="0"/>
          <c:showSerName val="0"/>
          <c:showPercent val="0"/>
          <c:showBubbleSize val="0"/>
        </c:dLbls>
        <c:gapWidth val="150"/>
        <c:axId val="251706064"/>
        <c:axId val="251706624"/>
      </c:barChart>
      <c:catAx>
        <c:axId val="251706064"/>
        <c:scaling>
          <c:orientation val="minMax"/>
        </c:scaling>
        <c:delete val="0"/>
        <c:axPos val="b"/>
        <c:numFmt formatCode="General" sourceLinked="1"/>
        <c:majorTickMark val="out"/>
        <c:minorTickMark val="none"/>
        <c:tickLblPos val="nextTo"/>
        <c:crossAx val="251706624"/>
        <c:crosses val="autoZero"/>
        <c:auto val="1"/>
        <c:lblAlgn val="ctr"/>
        <c:lblOffset val="100"/>
        <c:noMultiLvlLbl val="0"/>
      </c:catAx>
      <c:valAx>
        <c:axId val="251706624"/>
        <c:scaling>
          <c:orientation val="minMax"/>
        </c:scaling>
        <c:delete val="0"/>
        <c:axPos val="l"/>
        <c:numFmt formatCode="#,##0.0" sourceLinked="0"/>
        <c:majorTickMark val="out"/>
        <c:minorTickMark val="none"/>
        <c:tickLblPos val="nextTo"/>
        <c:crossAx val="251706064"/>
        <c:crosses val="autoZero"/>
        <c:crossBetween val="between"/>
      </c:valAx>
      <c:spPr>
        <a:noFill/>
        <a:ln w="25392">
          <a:noFill/>
        </a:ln>
      </c:spPr>
    </c:plotArea>
    <c:plotVisOnly val="1"/>
    <c:dispBlanksAs val="gap"/>
    <c:showDLblsOverMax val="0"/>
  </c:chart>
  <c:txPr>
    <a:bodyPr/>
    <a:lstStyle/>
    <a:p>
      <a:pPr>
        <a:defRPr sz="1599">
          <a:latin typeface="Arial" pitchFamily="34" charset="0"/>
          <a:cs typeface="Arial" pitchFamily="34" charset="0"/>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40578087597687"/>
          <c:y val="4.4797038332817153E-2"/>
          <c:w val="0.77803019712873744"/>
          <c:h val="0.70754303389812634"/>
        </c:manualLayout>
      </c:layout>
      <c:barChart>
        <c:barDir val="col"/>
        <c:grouping val="clustered"/>
        <c:varyColors val="0"/>
        <c:ser>
          <c:idx val="0"/>
          <c:order val="0"/>
          <c:tx>
            <c:strRef>
              <c:f>Hoja1!$B$1</c:f>
              <c:strCache>
                <c:ptCount val="1"/>
                <c:pt idx="0">
                  <c:v>Serie 1</c:v>
                </c:pt>
              </c:strCache>
            </c:strRef>
          </c:tx>
          <c:spPr>
            <a:solidFill>
              <a:schemeClr val="tx1">
                <a:lumMod val="65000"/>
                <a:lumOff val="35000"/>
              </a:schemeClr>
            </a:solidFill>
          </c:spPr>
          <c:invertIfNegative val="0"/>
          <c:cat>
            <c:strRef>
              <c:f>Hoja1!$A$2:$A$4</c:f>
              <c:strCache>
                <c:ptCount val="3"/>
                <c:pt idx="0">
                  <c:v>Ayuda Gobierno</c:v>
                </c:pt>
                <c:pt idx="1">
                  <c:v>Tenencia bienes</c:v>
                </c:pt>
                <c:pt idx="2">
                  <c:v>Satisfacción con apoyo docente</c:v>
                </c:pt>
              </c:strCache>
            </c:strRef>
          </c:cat>
          <c:val>
            <c:numRef>
              <c:f>Hoja1!$B$2:$B$4</c:f>
              <c:numCache>
                <c:formatCode>0.00</c:formatCode>
                <c:ptCount val="3"/>
                <c:pt idx="0">
                  <c:v>0.224</c:v>
                </c:pt>
                <c:pt idx="1">
                  <c:v>0.60200000000000065</c:v>
                </c:pt>
                <c:pt idx="2">
                  <c:v>0.71000000000000063</c:v>
                </c:pt>
              </c:numCache>
            </c:numRef>
          </c:val>
        </c:ser>
        <c:dLbls>
          <c:showLegendKey val="0"/>
          <c:showVal val="0"/>
          <c:showCatName val="0"/>
          <c:showSerName val="0"/>
          <c:showPercent val="0"/>
          <c:showBubbleSize val="0"/>
        </c:dLbls>
        <c:gapWidth val="150"/>
        <c:axId val="251708864"/>
        <c:axId val="251709424"/>
      </c:barChart>
      <c:catAx>
        <c:axId val="251708864"/>
        <c:scaling>
          <c:orientation val="minMax"/>
        </c:scaling>
        <c:delete val="0"/>
        <c:axPos val="b"/>
        <c:numFmt formatCode="General" sourceLinked="1"/>
        <c:majorTickMark val="out"/>
        <c:minorTickMark val="none"/>
        <c:tickLblPos val="nextTo"/>
        <c:txPr>
          <a:bodyPr rot="0" vert="horz" anchor="ctr" anchorCtr="0"/>
          <a:lstStyle/>
          <a:p>
            <a:pPr>
              <a:defRPr/>
            </a:pPr>
            <a:endParaRPr lang="es-ES"/>
          </a:p>
        </c:txPr>
        <c:crossAx val="251709424"/>
        <c:crosses val="autoZero"/>
        <c:auto val="1"/>
        <c:lblAlgn val="ctr"/>
        <c:lblOffset val="100"/>
        <c:noMultiLvlLbl val="0"/>
      </c:catAx>
      <c:valAx>
        <c:axId val="251709424"/>
        <c:scaling>
          <c:orientation val="minMax"/>
          <c:max val="3.5"/>
        </c:scaling>
        <c:delete val="0"/>
        <c:axPos val="l"/>
        <c:numFmt formatCode="0.0" sourceLinked="0"/>
        <c:majorTickMark val="out"/>
        <c:minorTickMark val="none"/>
        <c:tickLblPos val="nextTo"/>
        <c:crossAx val="251708864"/>
        <c:crosses val="autoZero"/>
        <c:crossBetween val="between"/>
      </c:valAx>
      <c:spPr>
        <a:noFill/>
        <a:ln w="25402">
          <a:noFill/>
        </a:ln>
      </c:spPr>
    </c:plotArea>
    <c:plotVisOnly val="1"/>
    <c:dispBlanksAs val="gap"/>
    <c:showDLblsOverMax val="0"/>
  </c:chart>
  <c:txPr>
    <a:bodyPr/>
    <a:lstStyle/>
    <a:p>
      <a:pPr>
        <a:defRPr sz="1600">
          <a:latin typeface="Arial" pitchFamily="34" charset="0"/>
          <a:cs typeface="Arial" pitchFamily="34" charset="0"/>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Hoja1!$B$1</c:f>
              <c:strCache>
                <c:ptCount val="1"/>
                <c:pt idx="0">
                  <c:v>Ventas</c:v>
                </c:pt>
              </c:strCache>
            </c:strRef>
          </c:tx>
          <c:dPt>
            <c:idx val="0"/>
            <c:bubble3D val="0"/>
            <c:spPr>
              <a:solidFill>
                <a:schemeClr val="tx2">
                  <a:lumMod val="60000"/>
                  <a:lumOff val="40000"/>
                  <a:alpha val="27000"/>
                </a:schemeClr>
              </a:solidFill>
              <a:ln w="18991">
                <a:solidFill>
                  <a:schemeClr val="lt1"/>
                </a:solidFill>
              </a:ln>
              <a:effectLst/>
            </c:spPr>
          </c:dPt>
          <c:dPt>
            <c:idx val="1"/>
            <c:bubble3D val="0"/>
            <c:spPr>
              <a:solidFill>
                <a:schemeClr val="bg1">
                  <a:lumMod val="65000"/>
                </a:schemeClr>
              </a:solidFill>
              <a:ln w="18991">
                <a:solidFill>
                  <a:schemeClr val="lt1"/>
                </a:solidFill>
              </a:ln>
              <a:effectLst/>
            </c:spPr>
          </c:dPt>
          <c:dPt>
            <c:idx val="2"/>
            <c:bubble3D val="0"/>
            <c:spPr>
              <a:solidFill>
                <a:schemeClr val="accent1">
                  <a:tint val="86000"/>
                </a:schemeClr>
              </a:solidFill>
              <a:ln w="18991">
                <a:solidFill>
                  <a:schemeClr val="lt1"/>
                </a:solidFill>
              </a:ln>
              <a:effectLst/>
            </c:spPr>
          </c:dPt>
          <c:dPt>
            <c:idx val="3"/>
            <c:bubble3D val="0"/>
            <c:spPr>
              <a:solidFill>
                <a:schemeClr val="accent1">
                  <a:tint val="58000"/>
                </a:schemeClr>
              </a:solidFill>
              <a:ln w="18991">
                <a:solidFill>
                  <a:schemeClr val="lt1"/>
                </a:solidFill>
              </a:ln>
              <a:effectLst/>
            </c:spPr>
          </c:dPt>
          <c:dLbls>
            <c:spPr>
              <a:noFill/>
              <a:ln w="25319">
                <a:noFill/>
              </a:ln>
            </c:spPr>
            <c:txPr>
              <a:bodyPr rot="0" vert="horz"/>
              <a:lstStyle/>
              <a:p>
                <a:pPr>
                  <a:defRPr/>
                </a:pPr>
                <a:endParaRPr lang="es-ES"/>
              </a:p>
            </c:txPr>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Hoja1!$A$2:$A$5</c:f>
              <c:strCache>
                <c:ptCount val="4"/>
                <c:pt idx="0">
                  <c:v>Dedicados</c:v>
                </c:pt>
                <c:pt idx="1">
                  <c:v>Pasivos</c:v>
                </c:pt>
                <c:pt idx="2">
                  <c:v>Entusiastas </c:v>
                </c:pt>
                <c:pt idx="3">
                  <c:v>Aislados</c:v>
                </c:pt>
              </c:strCache>
            </c:strRef>
          </c:cat>
          <c:val>
            <c:numRef>
              <c:f>Hoja1!$B$2:$B$5</c:f>
              <c:numCache>
                <c:formatCode>0</c:formatCode>
                <c:ptCount val="4"/>
                <c:pt idx="0">
                  <c:v>37.1</c:v>
                </c:pt>
                <c:pt idx="1">
                  <c:v>22.6</c:v>
                </c:pt>
                <c:pt idx="2">
                  <c:v>16.899999999999999</c:v>
                </c:pt>
                <c:pt idx="3">
                  <c:v>23.4</c:v>
                </c:pt>
              </c:numCache>
            </c:numRef>
          </c:val>
        </c:ser>
        <c:dLbls>
          <c:showLegendKey val="0"/>
          <c:showVal val="0"/>
          <c:showCatName val="0"/>
          <c:showSerName val="0"/>
          <c:showPercent val="0"/>
          <c:showBubbleSize val="0"/>
          <c:showLeaderLines val="0"/>
        </c:dLbls>
        <c:firstSliceAng val="0"/>
        <c:holeSize val="75"/>
      </c:doughnutChart>
      <c:spPr>
        <a:noFill/>
        <a:ln w="25374">
          <a:noFill/>
        </a:ln>
      </c:spPr>
    </c:plotArea>
    <c:plotVisOnly val="1"/>
    <c:dispBlanksAs val="zero"/>
    <c:showDLblsOverMax val="0"/>
  </c:chart>
  <c:spPr>
    <a:noFill/>
    <a:ln>
      <a:noFill/>
    </a:ln>
  </c:spPr>
  <c:txPr>
    <a:bodyPr/>
    <a:lstStyle/>
    <a:p>
      <a:pPr>
        <a:defRPr sz="1198" b="1">
          <a:latin typeface="Georgia" panose="02040502050405020303" pitchFamily="18" charset="0"/>
        </a:defRPr>
      </a:pPr>
      <a:endParaRPr lang="es-ES"/>
    </a:p>
  </c:txPr>
  <c:externalData r:id="rId1">
    <c:autoUpdate val="0"/>
  </c:externalData>
</c:chartSpace>
</file>

<file path=ppt/diagrams/_rels/data4.xml.rels><?xml version="1.0" encoding="UTF-8" standalone="yes"?>
<Relationships xmlns="http://schemas.openxmlformats.org/package/2006/relationships"><Relationship Id="rId1" Type="http://schemas.openxmlformats.org/officeDocument/2006/relationships/image" Target="../media/image14.jpeg"/></Relationships>
</file>

<file path=ppt/diagrams/_rels/data5.xml.rels><?xml version="1.0" encoding="UTF-8" standalone="yes"?>
<Relationships xmlns="http://schemas.openxmlformats.org/package/2006/relationships"><Relationship Id="rId1" Type="http://schemas.openxmlformats.org/officeDocument/2006/relationships/image" Target="../media/image15.jpeg"/></Relationships>
</file>

<file path=ppt/diagrams/_rels/data6.xml.rels><?xml version="1.0" encoding="UTF-8" standalone="yes"?>
<Relationships xmlns="http://schemas.openxmlformats.org/package/2006/relationships"><Relationship Id="rId1" Type="http://schemas.openxmlformats.org/officeDocument/2006/relationships/image" Target="../media/image16.jpeg"/></Relationships>
</file>

<file path=ppt/diagrams/_rels/data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034A9-853B-47F6-A448-9E9F8BEBEE8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9F531260-704E-4A87-9989-1F46226F1625}">
      <dgm:prSet phldrT="[Texto]" custT="1"/>
      <dgm:spPr>
        <a:solidFill>
          <a:schemeClr val="accent5">
            <a:lumMod val="75000"/>
            <a:alpha val="30000"/>
          </a:schemeClr>
        </a:solidFill>
      </dgm:spPr>
      <dgm:t>
        <a:bodyPr/>
        <a:lstStyle/>
        <a:p>
          <a:r>
            <a:rPr lang="es-ES" sz="6000" dirty="0" smtClean="0">
              <a:solidFill>
                <a:schemeClr val="tx2"/>
              </a:solidFill>
              <a:latin typeface="Georgia" panose="02040502050405020303" pitchFamily="18" charset="0"/>
              <a:cs typeface="Arial"/>
            </a:rPr>
            <a:t>1</a:t>
          </a:r>
          <a:endParaRPr lang="es-ES" sz="6000" dirty="0">
            <a:solidFill>
              <a:schemeClr val="tx2"/>
            </a:solidFill>
            <a:latin typeface="Georgia" panose="02040502050405020303" pitchFamily="18" charset="0"/>
            <a:cs typeface="Arial"/>
          </a:endParaRPr>
        </a:p>
      </dgm:t>
    </dgm:pt>
    <dgm:pt modelId="{3B0FC2A6-2531-4AB8-82E6-975BD8C06CBD}" type="parTrans" cxnId="{82BF02D6-46FC-4C85-839F-23603BD26FE2}">
      <dgm:prSet/>
      <dgm:spPr/>
      <dgm:t>
        <a:bodyPr/>
        <a:lstStyle/>
        <a:p>
          <a:endParaRPr lang="es-ES"/>
        </a:p>
      </dgm:t>
    </dgm:pt>
    <dgm:pt modelId="{CBD0192D-8BAC-4382-BC71-321F302D6055}" type="sibTrans" cxnId="{82BF02D6-46FC-4C85-839F-23603BD26FE2}">
      <dgm:prSet/>
      <dgm:spPr/>
      <dgm:t>
        <a:bodyPr/>
        <a:lstStyle/>
        <a:p>
          <a:endParaRPr lang="es-ES"/>
        </a:p>
      </dgm:t>
    </dgm:pt>
    <dgm:pt modelId="{B158F85A-990F-45F0-A228-B788CFE20E83}">
      <dgm:prSet phldrT="[Texto]" custT="1"/>
      <dgm:spPr>
        <a:noFill/>
        <a:ln>
          <a:noFill/>
        </a:ln>
      </dgm:spPr>
      <dgm:t>
        <a:bodyPr/>
        <a:lstStyle/>
        <a:p>
          <a:r>
            <a:rPr lang="es-CR" sz="2400" dirty="0" smtClean="0">
              <a:solidFill>
                <a:schemeClr val="tx2"/>
              </a:solidFill>
              <a:latin typeface="Georgia" panose="02040502050405020303" pitchFamily="18" charset="0"/>
            </a:rPr>
            <a:t>Proveer conocimiento actualizado sobre la evolución del país en materia educativa.</a:t>
          </a:r>
          <a:endParaRPr lang="es-ES" sz="2400" dirty="0">
            <a:solidFill>
              <a:schemeClr val="tx2"/>
            </a:solidFill>
            <a:latin typeface="Georgia" panose="02040502050405020303" pitchFamily="18" charset="0"/>
            <a:cs typeface="Arial"/>
          </a:endParaRPr>
        </a:p>
      </dgm:t>
    </dgm:pt>
    <dgm:pt modelId="{8C1C6823-10C3-4ADB-ACDF-2474DCE27A2B}" type="parTrans" cxnId="{55601B10-C0B8-4C80-8041-EEC6AD7D2E9B}">
      <dgm:prSet/>
      <dgm:spPr/>
      <dgm:t>
        <a:bodyPr/>
        <a:lstStyle/>
        <a:p>
          <a:endParaRPr lang="es-ES"/>
        </a:p>
      </dgm:t>
    </dgm:pt>
    <dgm:pt modelId="{2596415C-DD3B-42F7-9619-4E11FAC01568}" type="sibTrans" cxnId="{55601B10-C0B8-4C80-8041-EEC6AD7D2E9B}">
      <dgm:prSet/>
      <dgm:spPr/>
      <dgm:t>
        <a:bodyPr/>
        <a:lstStyle/>
        <a:p>
          <a:endParaRPr lang="es-ES"/>
        </a:p>
      </dgm:t>
    </dgm:pt>
    <dgm:pt modelId="{7A3CE2B4-AAB9-4514-9EAD-80A8FFD2D501}">
      <dgm:prSet phldrT="[Texto]" custT="1"/>
      <dgm:spPr>
        <a:solidFill>
          <a:schemeClr val="accent5">
            <a:lumMod val="75000"/>
            <a:alpha val="30000"/>
          </a:schemeClr>
        </a:solidFill>
      </dgm:spPr>
      <dgm:t>
        <a:bodyPr/>
        <a:lstStyle/>
        <a:p>
          <a:r>
            <a:rPr lang="es-ES" sz="6000" dirty="0" smtClean="0">
              <a:solidFill>
                <a:schemeClr val="tx2"/>
              </a:solidFill>
              <a:latin typeface="Georgia" panose="02040502050405020303" pitchFamily="18" charset="0"/>
              <a:cs typeface="Arial"/>
            </a:rPr>
            <a:t>2</a:t>
          </a:r>
          <a:endParaRPr lang="es-ES" sz="6000" dirty="0">
            <a:solidFill>
              <a:schemeClr val="tx2"/>
            </a:solidFill>
            <a:latin typeface="Georgia" panose="02040502050405020303" pitchFamily="18" charset="0"/>
            <a:cs typeface="Arial"/>
          </a:endParaRPr>
        </a:p>
      </dgm:t>
    </dgm:pt>
    <dgm:pt modelId="{45A2B498-AB1E-4645-B6B6-5DF50D0BB149}" type="parTrans" cxnId="{BB597D13-0458-443E-B7E9-F1C096425C79}">
      <dgm:prSet/>
      <dgm:spPr/>
      <dgm:t>
        <a:bodyPr/>
        <a:lstStyle/>
        <a:p>
          <a:endParaRPr lang="es-ES"/>
        </a:p>
      </dgm:t>
    </dgm:pt>
    <dgm:pt modelId="{0EEAE92C-017C-4639-8C38-CB62068AE56D}" type="sibTrans" cxnId="{BB597D13-0458-443E-B7E9-F1C096425C79}">
      <dgm:prSet/>
      <dgm:spPr/>
      <dgm:t>
        <a:bodyPr/>
        <a:lstStyle/>
        <a:p>
          <a:endParaRPr lang="es-ES"/>
        </a:p>
      </dgm:t>
    </dgm:pt>
    <dgm:pt modelId="{0C7CB726-3245-4CDA-8139-5B0E557AF8F9}">
      <dgm:prSet phldrT="[Texto]" custT="1"/>
      <dgm:spPr>
        <a:noFill/>
        <a:ln>
          <a:noFill/>
        </a:ln>
      </dgm:spPr>
      <dgm:t>
        <a:bodyPr/>
        <a:lstStyle/>
        <a:p>
          <a:pPr algn="l"/>
          <a:r>
            <a:rPr lang="es-CR" sz="2400" dirty="0" smtClean="0">
              <a:solidFill>
                <a:schemeClr val="tx2"/>
              </a:solidFill>
              <a:latin typeface="Georgia" panose="02040502050405020303" pitchFamily="18" charset="0"/>
            </a:rPr>
            <a:t>Determinar cuánto se acerca o se aleja Costa Rica de ofrecer oportunidades de acceso equitativo a educación de calidad.</a:t>
          </a:r>
          <a:endParaRPr lang="es-ES" sz="1800" dirty="0">
            <a:solidFill>
              <a:schemeClr val="tx2"/>
            </a:solidFill>
            <a:latin typeface="Georgia" panose="02040502050405020303" pitchFamily="18" charset="0"/>
            <a:cs typeface="Arial"/>
          </a:endParaRPr>
        </a:p>
      </dgm:t>
    </dgm:pt>
    <dgm:pt modelId="{C6089E91-5F66-42F8-A48D-8CE8E5B0B6FB}" type="parTrans" cxnId="{6A3B48E7-2C85-4999-90DD-44D07CA45374}">
      <dgm:prSet/>
      <dgm:spPr/>
      <dgm:t>
        <a:bodyPr/>
        <a:lstStyle/>
        <a:p>
          <a:endParaRPr lang="es-ES"/>
        </a:p>
      </dgm:t>
    </dgm:pt>
    <dgm:pt modelId="{E909F668-50D6-4A8F-8746-D1B54990C7CE}" type="sibTrans" cxnId="{6A3B48E7-2C85-4999-90DD-44D07CA45374}">
      <dgm:prSet/>
      <dgm:spPr/>
      <dgm:t>
        <a:bodyPr/>
        <a:lstStyle/>
        <a:p>
          <a:endParaRPr lang="es-ES"/>
        </a:p>
      </dgm:t>
    </dgm:pt>
    <dgm:pt modelId="{DDC00573-D6A0-47E2-A201-CCCC69EEB5B6}">
      <dgm:prSet phldrT="[Texto]" custT="1"/>
      <dgm:spPr>
        <a:solidFill>
          <a:schemeClr val="accent5">
            <a:lumMod val="75000"/>
            <a:alpha val="30000"/>
          </a:schemeClr>
        </a:solidFill>
      </dgm:spPr>
      <dgm:t>
        <a:bodyPr/>
        <a:lstStyle/>
        <a:p>
          <a:r>
            <a:rPr lang="es-ES" sz="6000" dirty="0" smtClean="0">
              <a:solidFill>
                <a:schemeClr val="tx2"/>
              </a:solidFill>
              <a:latin typeface="Georgia" panose="02040502050405020303" pitchFamily="18" charset="0"/>
              <a:cs typeface="Arial"/>
            </a:rPr>
            <a:t>3</a:t>
          </a:r>
          <a:endParaRPr lang="es-ES" sz="6000" dirty="0">
            <a:solidFill>
              <a:schemeClr val="tx2"/>
            </a:solidFill>
            <a:latin typeface="Georgia" panose="02040502050405020303" pitchFamily="18" charset="0"/>
            <a:cs typeface="Arial"/>
          </a:endParaRPr>
        </a:p>
      </dgm:t>
    </dgm:pt>
    <dgm:pt modelId="{2497AD12-427F-4F1F-B55C-8EFDD79323AF}" type="parTrans" cxnId="{350C0333-728A-4973-9DE2-8ABB13D0E4E6}">
      <dgm:prSet/>
      <dgm:spPr/>
      <dgm:t>
        <a:bodyPr/>
        <a:lstStyle/>
        <a:p>
          <a:endParaRPr lang="es-ES"/>
        </a:p>
      </dgm:t>
    </dgm:pt>
    <dgm:pt modelId="{943CF18B-2B2E-447C-8E5E-E7A1DA2DA116}" type="sibTrans" cxnId="{350C0333-728A-4973-9DE2-8ABB13D0E4E6}">
      <dgm:prSet/>
      <dgm:spPr/>
      <dgm:t>
        <a:bodyPr/>
        <a:lstStyle/>
        <a:p>
          <a:endParaRPr lang="es-ES"/>
        </a:p>
      </dgm:t>
    </dgm:pt>
    <dgm:pt modelId="{C80DF484-86C0-44B8-95B5-C204463272D5}">
      <dgm:prSet phldrT="[Texto]" custT="1"/>
      <dgm:spPr>
        <a:noFill/>
        <a:ln>
          <a:noFill/>
        </a:ln>
      </dgm:spPr>
      <dgm:t>
        <a:bodyPr/>
        <a:lstStyle/>
        <a:p>
          <a:r>
            <a:rPr lang="es-CR" sz="2400" dirty="0" smtClean="0">
              <a:solidFill>
                <a:schemeClr val="tx2"/>
              </a:solidFill>
              <a:latin typeface="Georgia" panose="02040502050405020303" pitchFamily="18" charset="0"/>
            </a:rPr>
            <a:t>Ofrecer información relevante, oportuna y veraz sobre la situación de la educación.</a:t>
          </a:r>
          <a:r>
            <a:rPr lang="es-ES" sz="2400" dirty="0" smtClean="0">
              <a:solidFill>
                <a:schemeClr val="tx2"/>
              </a:solidFill>
              <a:latin typeface="Georgia" panose="02040502050405020303" pitchFamily="18" charset="0"/>
            </a:rPr>
            <a:t> </a:t>
          </a:r>
          <a:endParaRPr lang="es-ES" sz="2400" dirty="0">
            <a:solidFill>
              <a:schemeClr val="tx2"/>
            </a:solidFill>
            <a:latin typeface="Georgia" panose="02040502050405020303" pitchFamily="18" charset="0"/>
            <a:cs typeface="Arial"/>
          </a:endParaRPr>
        </a:p>
      </dgm:t>
    </dgm:pt>
    <dgm:pt modelId="{0B4E50CA-1148-47E4-9B21-903D3DE73EE6}" type="parTrans" cxnId="{904984F4-87B2-4BDD-93FE-A862A5F65367}">
      <dgm:prSet/>
      <dgm:spPr/>
      <dgm:t>
        <a:bodyPr/>
        <a:lstStyle/>
        <a:p>
          <a:endParaRPr lang="es-ES"/>
        </a:p>
      </dgm:t>
    </dgm:pt>
    <dgm:pt modelId="{C49A0914-8E46-4F1C-A7CC-A8A03520A96E}" type="sibTrans" cxnId="{904984F4-87B2-4BDD-93FE-A862A5F65367}">
      <dgm:prSet/>
      <dgm:spPr/>
      <dgm:t>
        <a:bodyPr/>
        <a:lstStyle/>
        <a:p>
          <a:endParaRPr lang="es-ES"/>
        </a:p>
      </dgm:t>
    </dgm:pt>
    <dgm:pt modelId="{F7E7AD34-B74D-4531-BC78-E8C7ADCE5588}" type="pres">
      <dgm:prSet presAssocID="{127034A9-853B-47F6-A448-9E9F8BEBEE8F}" presName="Name0" presStyleCnt="0">
        <dgm:presLayoutVars>
          <dgm:dir/>
          <dgm:animLvl val="lvl"/>
          <dgm:resizeHandles val="exact"/>
        </dgm:presLayoutVars>
      </dgm:prSet>
      <dgm:spPr/>
      <dgm:t>
        <a:bodyPr/>
        <a:lstStyle/>
        <a:p>
          <a:endParaRPr lang="en-US"/>
        </a:p>
      </dgm:t>
    </dgm:pt>
    <dgm:pt modelId="{11301303-7BB5-432D-9F5D-CF7FC7050A0A}" type="pres">
      <dgm:prSet presAssocID="{9F531260-704E-4A87-9989-1F46226F1625}" presName="linNode" presStyleCnt="0"/>
      <dgm:spPr/>
    </dgm:pt>
    <dgm:pt modelId="{C60D21A7-347A-4AB6-958A-63756E871706}" type="pres">
      <dgm:prSet presAssocID="{9F531260-704E-4A87-9989-1F46226F1625}" presName="parentText" presStyleLbl="node1" presStyleIdx="0" presStyleCnt="3" custScaleX="69085">
        <dgm:presLayoutVars>
          <dgm:chMax val="1"/>
          <dgm:bulletEnabled val="1"/>
        </dgm:presLayoutVars>
      </dgm:prSet>
      <dgm:spPr/>
      <dgm:t>
        <a:bodyPr/>
        <a:lstStyle/>
        <a:p>
          <a:endParaRPr lang="es-ES"/>
        </a:p>
      </dgm:t>
    </dgm:pt>
    <dgm:pt modelId="{7B1EBC31-0BBD-4889-8830-6FE3D7AFF3D2}" type="pres">
      <dgm:prSet presAssocID="{9F531260-704E-4A87-9989-1F46226F1625}" presName="descendantText" presStyleLbl="alignAccFollowNode1" presStyleIdx="0" presStyleCnt="3" custScaleX="143365" custScaleY="117621">
        <dgm:presLayoutVars>
          <dgm:bulletEnabled val="1"/>
        </dgm:presLayoutVars>
      </dgm:prSet>
      <dgm:spPr/>
      <dgm:t>
        <a:bodyPr/>
        <a:lstStyle/>
        <a:p>
          <a:endParaRPr lang="es-ES"/>
        </a:p>
      </dgm:t>
    </dgm:pt>
    <dgm:pt modelId="{B661893D-E632-406A-A276-4C25F29C1DA8}" type="pres">
      <dgm:prSet presAssocID="{CBD0192D-8BAC-4382-BC71-321F302D6055}" presName="sp" presStyleCnt="0"/>
      <dgm:spPr/>
    </dgm:pt>
    <dgm:pt modelId="{8374ECD9-29E9-41D1-A50C-5405702118A8}" type="pres">
      <dgm:prSet presAssocID="{7A3CE2B4-AAB9-4514-9EAD-80A8FFD2D501}" presName="linNode" presStyleCnt="0"/>
      <dgm:spPr/>
    </dgm:pt>
    <dgm:pt modelId="{191E2912-20D4-4F38-9320-1AC49CF6664A}" type="pres">
      <dgm:prSet presAssocID="{7A3CE2B4-AAB9-4514-9EAD-80A8FFD2D501}" presName="parentText" presStyleLbl="node1" presStyleIdx="1" presStyleCnt="3" custScaleX="86194">
        <dgm:presLayoutVars>
          <dgm:chMax val="1"/>
          <dgm:bulletEnabled val="1"/>
        </dgm:presLayoutVars>
      </dgm:prSet>
      <dgm:spPr/>
      <dgm:t>
        <a:bodyPr/>
        <a:lstStyle/>
        <a:p>
          <a:endParaRPr lang="en-US"/>
        </a:p>
      </dgm:t>
    </dgm:pt>
    <dgm:pt modelId="{AA5EB6F1-EA2E-4246-A4B9-3D19F1932166}" type="pres">
      <dgm:prSet presAssocID="{7A3CE2B4-AAB9-4514-9EAD-80A8FFD2D501}" presName="descendantText" presStyleLbl="alignAccFollowNode1" presStyleIdx="1" presStyleCnt="3" custScaleX="188870" custScaleY="116363">
        <dgm:presLayoutVars>
          <dgm:bulletEnabled val="1"/>
        </dgm:presLayoutVars>
      </dgm:prSet>
      <dgm:spPr/>
      <dgm:t>
        <a:bodyPr/>
        <a:lstStyle/>
        <a:p>
          <a:endParaRPr lang="es-ES"/>
        </a:p>
      </dgm:t>
    </dgm:pt>
    <dgm:pt modelId="{8AF6D3B2-D9EE-4131-9D6E-6064C549C5B8}" type="pres">
      <dgm:prSet presAssocID="{0EEAE92C-017C-4639-8C38-CB62068AE56D}" presName="sp" presStyleCnt="0"/>
      <dgm:spPr/>
    </dgm:pt>
    <dgm:pt modelId="{17A778B3-9065-4E8C-A8F7-649E27907B96}" type="pres">
      <dgm:prSet presAssocID="{DDC00573-D6A0-47E2-A201-CCCC69EEB5B6}" presName="linNode" presStyleCnt="0"/>
      <dgm:spPr/>
    </dgm:pt>
    <dgm:pt modelId="{DDD7FE76-82A3-4020-B233-E07B8014E339}" type="pres">
      <dgm:prSet presAssocID="{DDC00573-D6A0-47E2-A201-CCCC69EEB5B6}" presName="parentText" presStyleLbl="node1" presStyleIdx="2" presStyleCnt="3" custScaleX="74747">
        <dgm:presLayoutVars>
          <dgm:chMax val="1"/>
          <dgm:bulletEnabled val="1"/>
        </dgm:presLayoutVars>
      </dgm:prSet>
      <dgm:spPr/>
      <dgm:t>
        <a:bodyPr/>
        <a:lstStyle/>
        <a:p>
          <a:endParaRPr lang="en-US"/>
        </a:p>
      </dgm:t>
    </dgm:pt>
    <dgm:pt modelId="{9AA44329-AF9E-4A8E-9908-C58D6B7F0635}" type="pres">
      <dgm:prSet presAssocID="{DDC00573-D6A0-47E2-A201-CCCC69EEB5B6}" presName="descendantText" presStyleLbl="alignAccFollowNode1" presStyleIdx="2" presStyleCnt="3" custScaleX="164136" custScaleY="109864">
        <dgm:presLayoutVars>
          <dgm:bulletEnabled val="1"/>
        </dgm:presLayoutVars>
      </dgm:prSet>
      <dgm:spPr/>
      <dgm:t>
        <a:bodyPr/>
        <a:lstStyle/>
        <a:p>
          <a:endParaRPr lang="es-ES"/>
        </a:p>
      </dgm:t>
    </dgm:pt>
  </dgm:ptLst>
  <dgm:cxnLst>
    <dgm:cxn modelId="{BB597D13-0458-443E-B7E9-F1C096425C79}" srcId="{127034A9-853B-47F6-A448-9E9F8BEBEE8F}" destId="{7A3CE2B4-AAB9-4514-9EAD-80A8FFD2D501}" srcOrd="1" destOrd="0" parTransId="{45A2B498-AB1E-4645-B6B6-5DF50D0BB149}" sibTransId="{0EEAE92C-017C-4639-8C38-CB62068AE56D}"/>
    <dgm:cxn modelId="{B6912664-DAC3-44E3-9DEA-70BB4E709171}" type="presOf" srcId="{DDC00573-D6A0-47E2-A201-CCCC69EEB5B6}" destId="{DDD7FE76-82A3-4020-B233-E07B8014E339}" srcOrd="0" destOrd="0" presId="urn:microsoft.com/office/officeart/2005/8/layout/vList5"/>
    <dgm:cxn modelId="{55601B10-C0B8-4C80-8041-EEC6AD7D2E9B}" srcId="{9F531260-704E-4A87-9989-1F46226F1625}" destId="{B158F85A-990F-45F0-A228-B788CFE20E83}" srcOrd="0" destOrd="0" parTransId="{8C1C6823-10C3-4ADB-ACDF-2474DCE27A2B}" sibTransId="{2596415C-DD3B-42F7-9619-4E11FAC01568}"/>
    <dgm:cxn modelId="{CEF62136-D746-4354-AC3F-3FC396BF1C47}" type="presOf" srcId="{127034A9-853B-47F6-A448-9E9F8BEBEE8F}" destId="{F7E7AD34-B74D-4531-BC78-E8C7ADCE5588}" srcOrd="0" destOrd="0" presId="urn:microsoft.com/office/officeart/2005/8/layout/vList5"/>
    <dgm:cxn modelId="{350C0333-728A-4973-9DE2-8ABB13D0E4E6}" srcId="{127034A9-853B-47F6-A448-9E9F8BEBEE8F}" destId="{DDC00573-D6A0-47E2-A201-CCCC69EEB5B6}" srcOrd="2" destOrd="0" parTransId="{2497AD12-427F-4F1F-B55C-8EFDD79323AF}" sibTransId="{943CF18B-2B2E-447C-8E5E-E7A1DA2DA116}"/>
    <dgm:cxn modelId="{82BF02D6-46FC-4C85-839F-23603BD26FE2}" srcId="{127034A9-853B-47F6-A448-9E9F8BEBEE8F}" destId="{9F531260-704E-4A87-9989-1F46226F1625}" srcOrd="0" destOrd="0" parTransId="{3B0FC2A6-2531-4AB8-82E6-975BD8C06CBD}" sibTransId="{CBD0192D-8BAC-4382-BC71-321F302D6055}"/>
    <dgm:cxn modelId="{904984F4-87B2-4BDD-93FE-A862A5F65367}" srcId="{DDC00573-D6A0-47E2-A201-CCCC69EEB5B6}" destId="{C80DF484-86C0-44B8-95B5-C204463272D5}" srcOrd="0" destOrd="0" parTransId="{0B4E50CA-1148-47E4-9B21-903D3DE73EE6}" sibTransId="{C49A0914-8E46-4F1C-A7CC-A8A03520A96E}"/>
    <dgm:cxn modelId="{98BD1668-53A0-446F-A22F-3A1EE801C83E}" type="presOf" srcId="{C80DF484-86C0-44B8-95B5-C204463272D5}" destId="{9AA44329-AF9E-4A8E-9908-C58D6B7F0635}" srcOrd="0" destOrd="0" presId="urn:microsoft.com/office/officeart/2005/8/layout/vList5"/>
    <dgm:cxn modelId="{CCA14B60-FFA0-4E60-954B-A04BF2C87FC3}" type="presOf" srcId="{0C7CB726-3245-4CDA-8139-5B0E557AF8F9}" destId="{AA5EB6F1-EA2E-4246-A4B9-3D19F1932166}" srcOrd="0" destOrd="0" presId="urn:microsoft.com/office/officeart/2005/8/layout/vList5"/>
    <dgm:cxn modelId="{6A3B48E7-2C85-4999-90DD-44D07CA45374}" srcId="{7A3CE2B4-AAB9-4514-9EAD-80A8FFD2D501}" destId="{0C7CB726-3245-4CDA-8139-5B0E557AF8F9}" srcOrd="0" destOrd="0" parTransId="{C6089E91-5F66-42F8-A48D-8CE8E5B0B6FB}" sibTransId="{E909F668-50D6-4A8F-8746-D1B54990C7CE}"/>
    <dgm:cxn modelId="{8D9A2064-F730-43B2-BD66-47E7CB16C8BD}" type="presOf" srcId="{7A3CE2B4-AAB9-4514-9EAD-80A8FFD2D501}" destId="{191E2912-20D4-4F38-9320-1AC49CF6664A}" srcOrd="0" destOrd="0" presId="urn:microsoft.com/office/officeart/2005/8/layout/vList5"/>
    <dgm:cxn modelId="{983B0932-1C1D-41CF-B8F4-A45BF9DC19CC}" type="presOf" srcId="{B158F85A-990F-45F0-A228-B788CFE20E83}" destId="{7B1EBC31-0BBD-4889-8830-6FE3D7AFF3D2}" srcOrd="0" destOrd="0" presId="urn:microsoft.com/office/officeart/2005/8/layout/vList5"/>
    <dgm:cxn modelId="{F9EA054C-3B3A-47F5-859D-8696F4A4848D}" type="presOf" srcId="{9F531260-704E-4A87-9989-1F46226F1625}" destId="{C60D21A7-347A-4AB6-958A-63756E871706}" srcOrd="0" destOrd="0" presId="urn:microsoft.com/office/officeart/2005/8/layout/vList5"/>
    <dgm:cxn modelId="{FFCE36D6-05B5-4EF0-8082-BBE777336A3C}" type="presParOf" srcId="{F7E7AD34-B74D-4531-BC78-E8C7ADCE5588}" destId="{11301303-7BB5-432D-9F5D-CF7FC7050A0A}" srcOrd="0" destOrd="0" presId="urn:microsoft.com/office/officeart/2005/8/layout/vList5"/>
    <dgm:cxn modelId="{EDD09C65-2817-4396-B3C1-A5E84ABB9093}" type="presParOf" srcId="{11301303-7BB5-432D-9F5D-CF7FC7050A0A}" destId="{C60D21A7-347A-4AB6-958A-63756E871706}" srcOrd="0" destOrd="0" presId="urn:microsoft.com/office/officeart/2005/8/layout/vList5"/>
    <dgm:cxn modelId="{800FE500-D473-4780-BFAA-2B007724D439}" type="presParOf" srcId="{11301303-7BB5-432D-9F5D-CF7FC7050A0A}" destId="{7B1EBC31-0BBD-4889-8830-6FE3D7AFF3D2}" srcOrd="1" destOrd="0" presId="urn:microsoft.com/office/officeart/2005/8/layout/vList5"/>
    <dgm:cxn modelId="{F0C1D938-41AD-4FD5-833A-A344F0B7AF9A}" type="presParOf" srcId="{F7E7AD34-B74D-4531-BC78-E8C7ADCE5588}" destId="{B661893D-E632-406A-A276-4C25F29C1DA8}" srcOrd="1" destOrd="0" presId="urn:microsoft.com/office/officeart/2005/8/layout/vList5"/>
    <dgm:cxn modelId="{3720F2FE-0DD6-45A2-B6B3-007908108D23}" type="presParOf" srcId="{F7E7AD34-B74D-4531-BC78-E8C7ADCE5588}" destId="{8374ECD9-29E9-41D1-A50C-5405702118A8}" srcOrd="2" destOrd="0" presId="urn:microsoft.com/office/officeart/2005/8/layout/vList5"/>
    <dgm:cxn modelId="{E549375A-BBC9-4886-BCA5-FD002927A574}" type="presParOf" srcId="{8374ECD9-29E9-41D1-A50C-5405702118A8}" destId="{191E2912-20D4-4F38-9320-1AC49CF6664A}" srcOrd="0" destOrd="0" presId="urn:microsoft.com/office/officeart/2005/8/layout/vList5"/>
    <dgm:cxn modelId="{1159598F-D8FD-4CA4-BF19-12E04485ABDF}" type="presParOf" srcId="{8374ECD9-29E9-41D1-A50C-5405702118A8}" destId="{AA5EB6F1-EA2E-4246-A4B9-3D19F1932166}" srcOrd="1" destOrd="0" presId="urn:microsoft.com/office/officeart/2005/8/layout/vList5"/>
    <dgm:cxn modelId="{AE50FAEC-206E-4B83-A491-3F2256ECE489}" type="presParOf" srcId="{F7E7AD34-B74D-4531-BC78-E8C7ADCE5588}" destId="{8AF6D3B2-D9EE-4131-9D6E-6064C549C5B8}" srcOrd="3" destOrd="0" presId="urn:microsoft.com/office/officeart/2005/8/layout/vList5"/>
    <dgm:cxn modelId="{5889DEBF-87ED-4240-AF10-CFEE8C3D9538}" type="presParOf" srcId="{F7E7AD34-B74D-4531-BC78-E8C7ADCE5588}" destId="{17A778B3-9065-4E8C-A8F7-649E27907B96}" srcOrd="4" destOrd="0" presId="urn:microsoft.com/office/officeart/2005/8/layout/vList5"/>
    <dgm:cxn modelId="{11B495DD-877F-44AF-B385-EBC028A32F74}" type="presParOf" srcId="{17A778B3-9065-4E8C-A8F7-649E27907B96}" destId="{DDD7FE76-82A3-4020-B233-E07B8014E339}" srcOrd="0" destOrd="0" presId="urn:microsoft.com/office/officeart/2005/8/layout/vList5"/>
    <dgm:cxn modelId="{522849B8-6AE9-4284-8847-514638F2BAE1}" type="presParOf" srcId="{17A778B3-9065-4E8C-A8F7-649E27907B96}" destId="{9AA44329-AF9E-4A8E-9908-C58D6B7F063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5FC253-DB6F-4DC4-BC28-13C8DEC44178}" type="doc">
      <dgm:prSet loTypeId="urn:microsoft.com/office/officeart/2005/8/layout/radial5" loCatId="cycle" qsTypeId="urn:microsoft.com/office/officeart/2005/8/quickstyle/simple4" qsCatId="simple" csTypeId="urn:microsoft.com/office/officeart/2005/8/colors/colorful1#4" csCatId="colorful" phldr="1"/>
      <dgm:spPr/>
      <dgm:t>
        <a:bodyPr/>
        <a:lstStyle/>
        <a:p>
          <a:endParaRPr lang="es-CR"/>
        </a:p>
      </dgm:t>
    </dgm:pt>
    <dgm:pt modelId="{DCF17CC1-E637-4624-972B-6681EE88541E}">
      <dgm:prSet phldrT="[Texto]" custT="1"/>
      <dgm:spPr/>
      <dgm:t>
        <a:bodyPr/>
        <a:lstStyle/>
        <a:p>
          <a:r>
            <a:rPr lang="es-CR" sz="1600" dirty="0" smtClean="0">
              <a:latin typeface="Georgia" pitchFamily="18" charset="0"/>
            </a:rPr>
            <a:t>Plataforma de investigación</a:t>
          </a:r>
        </a:p>
      </dgm:t>
    </dgm:pt>
    <dgm:pt modelId="{19BE0CDD-0252-4008-98F0-C26E4C6A850E}" type="parTrans" cxnId="{D817DC6C-5F4F-4C61-9C2D-4B864E7CC8EC}">
      <dgm:prSet/>
      <dgm:spPr/>
      <dgm:t>
        <a:bodyPr/>
        <a:lstStyle/>
        <a:p>
          <a:endParaRPr lang="es-CR" sz="1600">
            <a:latin typeface="Georgia" pitchFamily="18" charset="0"/>
          </a:endParaRPr>
        </a:p>
      </dgm:t>
    </dgm:pt>
    <dgm:pt modelId="{DEE54994-5021-4668-9445-42FB7C2C955F}" type="sibTrans" cxnId="{D817DC6C-5F4F-4C61-9C2D-4B864E7CC8EC}">
      <dgm:prSet/>
      <dgm:spPr/>
      <dgm:t>
        <a:bodyPr/>
        <a:lstStyle/>
        <a:p>
          <a:endParaRPr lang="es-CR" sz="1600">
            <a:latin typeface="Georgia" pitchFamily="18" charset="0"/>
          </a:endParaRPr>
        </a:p>
      </dgm:t>
    </dgm:pt>
    <dgm:pt modelId="{71EA16E1-9608-469E-B950-2F7A03D119E6}">
      <dgm:prSet phldrT="[Texto]" custT="1"/>
      <dgm:spPr>
        <a:solidFill>
          <a:schemeClr val="accent1">
            <a:lumMod val="75000"/>
          </a:schemeClr>
        </a:solidFill>
      </dgm:spPr>
      <dgm:t>
        <a:bodyPr/>
        <a:lstStyle/>
        <a:p>
          <a:r>
            <a:rPr lang="es-CR" sz="1600" dirty="0" smtClean="0">
              <a:latin typeface="Georgia" pitchFamily="18" charset="0"/>
            </a:rPr>
            <a:t>Ponencias</a:t>
          </a:r>
          <a:r>
            <a:rPr lang="es-CR" sz="1800" dirty="0" smtClean="0">
              <a:latin typeface="Georgia" pitchFamily="18" charset="0"/>
            </a:rPr>
            <a:t> </a:t>
          </a:r>
          <a:endParaRPr lang="es-CR" sz="1800" dirty="0">
            <a:latin typeface="Georgia" pitchFamily="18" charset="0"/>
          </a:endParaRPr>
        </a:p>
      </dgm:t>
    </dgm:pt>
    <dgm:pt modelId="{31CDD014-19CF-4750-987B-1AEB79642B02}" type="parTrans" cxnId="{413FAF6C-A30C-44EA-A066-D765801521DA}">
      <dgm:prSet custT="1"/>
      <dgm:spPr>
        <a:solidFill>
          <a:schemeClr val="tx2">
            <a:lumMod val="75000"/>
          </a:schemeClr>
        </a:solidFill>
      </dgm:spPr>
      <dgm:t>
        <a:bodyPr/>
        <a:lstStyle/>
        <a:p>
          <a:endParaRPr lang="es-CR" sz="1800">
            <a:latin typeface="Georgia" pitchFamily="18" charset="0"/>
          </a:endParaRPr>
        </a:p>
      </dgm:t>
    </dgm:pt>
    <dgm:pt modelId="{B191249F-0515-41E9-BDFC-C5DDC9A5E74F}" type="sibTrans" cxnId="{413FAF6C-A30C-44EA-A066-D765801521DA}">
      <dgm:prSet/>
      <dgm:spPr/>
      <dgm:t>
        <a:bodyPr/>
        <a:lstStyle/>
        <a:p>
          <a:endParaRPr lang="es-CR" sz="1600">
            <a:latin typeface="Georgia" pitchFamily="18" charset="0"/>
          </a:endParaRPr>
        </a:p>
      </dgm:t>
    </dgm:pt>
    <dgm:pt modelId="{482EFC5D-DBCE-4037-937F-6A839CC810E8}">
      <dgm:prSet phldrT="[Texto]" custT="1"/>
      <dgm:spPr/>
      <dgm:t>
        <a:bodyPr/>
        <a:lstStyle/>
        <a:p>
          <a:r>
            <a:rPr lang="es-CR" sz="1600" dirty="0" smtClean="0">
              <a:latin typeface="Georgia" pitchFamily="18" charset="0"/>
            </a:rPr>
            <a:t>Bases de </a:t>
          </a:r>
        </a:p>
        <a:p>
          <a:r>
            <a:rPr lang="es-CR" sz="1600" dirty="0" smtClean="0">
              <a:latin typeface="Georgia" pitchFamily="18" charset="0"/>
            </a:rPr>
            <a:t>datos</a:t>
          </a:r>
          <a:endParaRPr lang="es-CR" sz="1600" dirty="0">
            <a:latin typeface="Georgia" pitchFamily="18" charset="0"/>
          </a:endParaRPr>
        </a:p>
      </dgm:t>
    </dgm:pt>
    <dgm:pt modelId="{F13AA6B8-AA43-427B-8922-91BAFF981C16}" type="parTrans" cxnId="{49D4C80A-338E-4299-A9D8-096FA641E702}">
      <dgm:prSet custT="1"/>
      <dgm:spPr/>
      <dgm:t>
        <a:bodyPr/>
        <a:lstStyle/>
        <a:p>
          <a:endParaRPr lang="es-CR" sz="1800">
            <a:latin typeface="Georgia" pitchFamily="18" charset="0"/>
          </a:endParaRPr>
        </a:p>
      </dgm:t>
    </dgm:pt>
    <dgm:pt modelId="{A3F50625-FA89-4E27-B182-C4142132DF5D}" type="sibTrans" cxnId="{49D4C80A-338E-4299-A9D8-096FA641E702}">
      <dgm:prSet/>
      <dgm:spPr/>
      <dgm:t>
        <a:bodyPr/>
        <a:lstStyle/>
        <a:p>
          <a:endParaRPr lang="es-CR" sz="1600">
            <a:latin typeface="Georgia" pitchFamily="18" charset="0"/>
          </a:endParaRPr>
        </a:p>
      </dgm:t>
    </dgm:pt>
    <dgm:pt modelId="{B77153ED-CC1C-4D2F-AE8B-52EBB9FF2947}">
      <dgm:prSet phldrT="[Texto]" custT="1"/>
      <dgm:spPr/>
      <dgm:t>
        <a:bodyPr/>
        <a:lstStyle/>
        <a:p>
          <a:r>
            <a:rPr lang="es-CR" sz="1600" dirty="0" smtClean="0">
              <a:latin typeface="Georgia" pitchFamily="18" charset="0"/>
            </a:rPr>
            <a:t>Estudios en profundidad</a:t>
          </a:r>
          <a:endParaRPr lang="es-CR" sz="1600" dirty="0">
            <a:latin typeface="Georgia" pitchFamily="18" charset="0"/>
          </a:endParaRPr>
        </a:p>
      </dgm:t>
    </dgm:pt>
    <dgm:pt modelId="{10F2554E-9D6F-4D04-824B-BA9BA17F7D86}" type="parTrans" cxnId="{EEEA954C-7B7B-4393-A690-DA33E21A6377}">
      <dgm:prSet custT="1"/>
      <dgm:spPr/>
      <dgm:t>
        <a:bodyPr/>
        <a:lstStyle/>
        <a:p>
          <a:endParaRPr lang="es-CR" sz="1800">
            <a:latin typeface="Georgia" pitchFamily="18" charset="0"/>
          </a:endParaRPr>
        </a:p>
      </dgm:t>
    </dgm:pt>
    <dgm:pt modelId="{3DC1C0CC-A79D-468F-AAA1-109E2A7AF0B0}" type="sibTrans" cxnId="{EEEA954C-7B7B-4393-A690-DA33E21A6377}">
      <dgm:prSet/>
      <dgm:spPr/>
      <dgm:t>
        <a:bodyPr/>
        <a:lstStyle/>
        <a:p>
          <a:endParaRPr lang="es-CR" sz="1600">
            <a:latin typeface="Georgia" pitchFamily="18" charset="0"/>
          </a:endParaRPr>
        </a:p>
      </dgm:t>
    </dgm:pt>
    <dgm:pt modelId="{6875BEA1-2D36-4AA9-AEAB-03C5FD4E530A}">
      <dgm:prSet phldrT="[Texto]" custT="1"/>
      <dgm:spPr/>
      <dgm:t>
        <a:bodyPr/>
        <a:lstStyle/>
        <a:p>
          <a:r>
            <a:rPr lang="es-CR" sz="1600" dirty="0" smtClean="0">
              <a:latin typeface="Georgia" pitchFamily="18" charset="0"/>
            </a:rPr>
            <a:t>Compendio estadístico </a:t>
          </a:r>
          <a:endParaRPr lang="es-CR" sz="1600" dirty="0">
            <a:latin typeface="Georgia" pitchFamily="18" charset="0"/>
          </a:endParaRPr>
        </a:p>
      </dgm:t>
    </dgm:pt>
    <dgm:pt modelId="{B03F86AB-BA1E-4634-B2F9-4D447209F046}" type="parTrans" cxnId="{A06B50A1-E2A5-4E06-9046-8681F49EAD04}">
      <dgm:prSet custT="1"/>
      <dgm:spPr/>
      <dgm:t>
        <a:bodyPr/>
        <a:lstStyle/>
        <a:p>
          <a:endParaRPr lang="es-CR" sz="1800">
            <a:latin typeface="Georgia" pitchFamily="18" charset="0"/>
          </a:endParaRPr>
        </a:p>
      </dgm:t>
    </dgm:pt>
    <dgm:pt modelId="{CD942192-6D21-41C1-B6EE-69E3104A7F6D}" type="sibTrans" cxnId="{A06B50A1-E2A5-4E06-9046-8681F49EAD04}">
      <dgm:prSet/>
      <dgm:spPr/>
      <dgm:t>
        <a:bodyPr/>
        <a:lstStyle/>
        <a:p>
          <a:endParaRPr lang="es-CR" sz="1600">
            <a:latin typeface="Georgia" pitchFamily="18" charset="0"/>
          </a:endParaRPr>
        </a:p>
      </dgm:t>
    </dgm:pt>
    <dgm:pt modelId="{4955E53F-97B0-4ABF-8C95-6A6D16E71D11}">
      <dgm:prSet phldrT="[Texto]" custT="1"/>
      <dgm:spPr>
        <a:scene3d>
          <a:camera prst="orthographicFront"/>
          <a:lightRig rig="threePt" dir="t"/>
        </a:scene3d>
        <a:sp3d/>
      </dgm:spPr>
      <dgm:t>
        <a:bodyPr/>
        <a:lstStyle/>
        <a:p>
          <a:r>
            <a:rPr lang="es-CR" sz="1600" dirty="0" smtClean="0">
              <a:latin typeface="Georgia" pitchFamily="18" charset="0"/>
            </a:rPr>
            <a:t>Estudios de opinión</a:t>
          </a:r>
          <a:endParaRPr lang="es-CR" sz="1600" dirty="0">
            <a:latin typeface="Georgia" pitchFamily="18" charset="0"/>
          </a:endParaRPr>
        </a:p>
      </dgm:t>
    </dgm:pt>
    <dgm:pt modelId="{9542E0DF-1ECE-4EFE-899C-A3421CD649DA}" type="parTrans" cxnId="{64F96E75-9B72-49BA-8AD0-49CFE85E50B2}">
      <dgm:prSet custT="1"/>
      <dgm:spPr/>
      <dgm:t>
        <a:bodyPr/>
        <a:lstStyle/>
        <a:p>
          <a:endParaRPr lang="es-CR" sz="1800">
            <a:latin typeface="Georgia" pitchFamily="18" charset="0"/>
          </a:endParaRPr>
        </a:p>
      </dgm:t>
    </dgm:pt>
    <dgm:pt modelId="{7E62AA98-5ED0-4ABB-8582-B16859C221D5}" type="sibTrans" cxnId="{64F96E75-9B72-49BA-8AD0-49CFE85E50B2}">
      <dgm:prSet/>
      <dgm:spPr/>
      <dgm:t>
        <a:bodyPr/>
        <a:lstStyle/>
        <a:p>
          <a:endParaRPr lang="es-CR" sz="1600">
            <a:latin typeface="Georgia" pitchFamily="18" charset="0"/>
          </a:endParaRPr>
        </a:p>
      </dgm:t>
    </dgm:pt>
    <dgm:pt modelId="{FEC1E75C-D403-4F56-A957-41A3AD14A9F2}">
      <dgm:prSet phldrT="[Texto]" custT="1"/>
      <dgm:spPr/>
      <dgm:t>
        <a:bodyPr/>
        <a:lstStyle/>
        <a:p>
          <a:r>
            <a:rPr lang="es-CR" sz="1800" dirty="0" smtClean="0">
              <a:latin typeface="Georgia" pitchFamily="18" charset="0"/>
            </a:rPr>
            <a:t>Atlas </a:t>
          </a:r>
          <a:r>
            <a:rPr lang="es-CR" sz="1600" dirty="0" smtClean="0">
              <a:latin typeface="Georgia" pitchFamily="18" charset="0"/>
            </a:rPr>
            <a:t>educativo</a:t>
          </a:r>
          <a:endParaRPr lang="es-CR" sz="1800" dirty="0">
            <a:latin typeface="Georgia" pitchFamily="18" charset="0"/>
          </a:endParaRPr>
        </a:p>
      </dgm:t>
    </dgm:pt>
    <dgm:pt modelId="{F3554C2E-4815-43EF-B964-C275E7659887}" type="sibTrans" cxnId="{B2485B26-AB4F-4FA3-9563-537C4CDBFDD3}">
      <dgm:prSet/>
      <dgm:spPr/>
      <dgm:t>
        <a:bodyPr/>
        <a:lstStyle/>
        <a:p>
          <a:endParaRPr lang="es-CR" sz="1600">
            <a:latin typeface="Georgia" pitchFamily="18" charset="0"/>
          </a:endParaRPr>
        </a:p>
      </dgm:t>
    </dgm:pt>
    <dgm:pt modelId="{D2670046-FBF8-4572-A61F-366C3D7FD1EA}" type="parTrans" cxnId="{B2485B26-AB4F-4FA3-9563-537C4CDBFDD3}">
      <dgm:prSet custT="1"/>
      <dgm:spPr/>
      <dgm:t>
        <a:bodyPr/>
        <a:lstStyle/>
        <a:p>
          <a:endParaRPr lang="es-CR" sz="1800">
            <a:latin typeface="Georgia" pitchFamily="18" charset="0"/>
          </a:endParaRPr>
        </a:p>
      </dgm:t>
    </dgm:pt>
    <dgm:pt modelId="{283CFFE8-968E-4C84-A4A3-73A5D04F1DF1}" type="pres">
      <dgm:prSet presAssocID="{EE5FC253-DB6F-4DC4-BC28-13C8DEC44178}" presName="Name0" presStyleCnt="0">
        <dgm:presLayoutVars>
          <dgm:chMax val="1"/>
          <dgm:dir/>
          <dgm:animLvl val="ctr"/>
          <dgm:resizeHandles val="exact"/>
        </dgm:presLayoutVars>
      </dgm:prSet>
      <dgm:spPr/>
      <dgm:t>
        <a:bodyPr/>
        <a:lstStyle/>
        <a:p>
          <a:endParaRPr lang="es-CR"/>
        </a:p>
      </dgm:t>
    </dgm:pt>
    <dgm:pt modelId="{05354F49-4522-4885-B760-1123B8F9A913}" type="pres">
      <dgm:prSet presAssocID="{DCF17CC1-E637-4624-972B-6681EE88541E}" presName="centerShape" presStyleLbl="node0" presStyleIdx="0" presStyleCnt="1" custScaleX="167882" custScaleY="138568"/>
      <dgm:spPr/>
      <dgm:t>
        <a:bodyPr/>
        <a:lstStyle/>
        <a:p>
          <a:endParaRPr lang="es-CR"/>
        </a:p>
      </dgm:t>
    </dgm:pt>
    <dgm:pt modelId="{59516A16-F4A6-43D1-A034-DCD28704FA97}" type="pres">
      <dgm:prSet presAssocID="{31CDD014-19CF-4750-987B-1AEB79642B02}" presName="parTrans" presStyleLbl="sibTrans2D1" presStyleIdx="0" presStyleCnt="6"/>
      <dgm:spPr/>
      <dgm:t>
        <a:bodyPr/>
        <a:lstStyle/>
        <a:p>
          <a:endParaRPr lang="es-CR"/>
        </a:p>
      </dgm:t>
    </dgm:pt>
    <dgm:pt modelId="{55C150C9-2335-4D0F-85B8-21DFF653F4BF}" type="pres">
      <dgm:prSet presAssocID="{31CDD014-19CF-4750-987B-1AEB79642B02}" presName="connectorText" presStyleLbl="sibTrans2D1" presStyleIdx="0" presStyleCnt="6"/>
      <dgm:spPr/>
      <dgm:t>
        <a:bodyPr/>
        <a:lstStyle/>
        <a:p>
          <a:endParaRPr lang="es-CR"/>
        </a:p>
      </dgm:t>
    </dgm:pt>
    <dgm:pt modelId="{0A013856-3C85-4845-BD28-15604A7EDCEA}" type="pres">
      <dgm:prSet presAssocID="{71EA16E1-9608-469E-B950-2F7A03D119E6}" presName="node" presStyleLbl="node1" presStyleIdx="0" presStyleCnt="6" custScaleX="95204" custScaleY="86213">
        <dgm:presLayoutVars>
          <dgm:bulletEnabled val="1"/>
        </dgm:presLayoutVars>
      </dgm:prSet>
      <dgm:spPr>
        <a:prstGeom prst="rect">
          <a:avLst/>
        </a:prstGeom>
      </dgm:spPr>
      <dgm:t>
        <a:bodyPr/>
        <a:lstStyle/>
        <a:p>
          <a:endParaRPr lang="es-CR"/>
        </a:p>
      </dgm:t>
    </dgm:pt>
    <dgm:pt modelId="{60FA2A9E-1937-401C-B32D-0034831CA0F0}" type="pres">
      <dgm:prSet presAssocID="{F13AA6B8-AA43-427B-8922-91BAFF981C16}" presName="parTrans" presStyleLbl="sibTrans2D1" presStyleIdx="1" presStyleCnt="6"/>
      <dgm:spPr/>
      <dgm:t>
        <a:bodyPr/>
        <a:lstStyle/>
        <a:p>
          <a:endParaRPr lang="es-CR"/>
        </a:p>
      </dgm:t>
    </dgm:pt>
    <dgm:pt modelId="{1C56885A-90C9-4DF5-B7B0-D32B75C2B22B}" type="pres">
      <dgm:prSet presAssocID="{F13AA6B8-AA43-427B-8922-91BAFF981C16}" presName="connectorText" presStyleLbl="sibTrans2D1" presStyleIdx="1" presStyleCnt="6"/>
      <dgm:spPr/>
      <dgm:t>
        <a:bodyPr/>
        <a:lstStyle/>
        <a:p>
          <a:endParaRPr lang="es-CR"/>
        </a:p>
      </dgm:t>
    </dgm:pt>
    <dgm:pt modelId="{2CC8BA3C-FD6D-4A54-AA8D-66AE4545BA6D}" type="pres">
      <dgm:prSet presAssocID="{482EFC5D-DBCE-4037-937F-6A839CC810E8}" presName="node" presStyleLbl="node1" presStyleIdx="1" presStyleCnt="6" custScaleX="92044" custScaleY="78108" custRadScaleRad="102502" custRadScaleInc="2564">
        <dgm:presLayoutVars>
          <dgm:bulletEnabled val="1"/>
        </dgm:presLayoutVars>
      </dgm:prSet>
      <dgm:spPr>
        <a:prstGeom prst="can">
          <a:avLst/>
        </a:prstGeom>
      </dgm:spPr>
      <dgm:t>
        <a:bodyPr/>
        <a:lstStyle/>
        <a:p>
          <a:endParaRPr lang="es-CR"/>
        </a:p>
      </dgm:t>
    </dgm:pt>
    <dgm:pt modelId="{1C012400-BD33-4268-B343-C90FCB45B801}" type="pres">
      <dgm:prSet presAssocID="{10F2554E-9D6F-4D04-824B-BA9BA17F7D86}" presName="parTrans" presStyleLbl="sibTrans2D1" presStyleIdx="2" presStyleCnt="6"/>
      <dgm:spPr/>
      <dgm:t>
        <a:bodyPr/>
        <a:lstStyle/>
        <a:p>
          <a:endParaRPr lang="es-CR"/>
        </a:p>
      </dgm:t>
    </dgm:pt>
    <dgm:pt modelId="{5D3A80E7-282E-4888-85B2-4C7B9C7465AB}" type="pres">
      <dgm:prSet presAssocID="{10F2554E-9D6F-4D04-824B-BA9BA17F7D86}" presName="connectorText" presStyleLbl="sibTrans2D1" presStyleIdx="2" presStyleCnt="6"/>
      <dgm:spPr/>
      <dgm:t>
        <a:bodyPr/>
        <a:lstStyle/>
        <a:p>
          <a:endParaRPr lang="es-CR"/>
        </a:p>
      </dgm:t>
    </dgm:pt>
    <dgm:pt modelId="{B8B32640-3BE5-41D3-83F3-6C8D5316F1C7}" type="pres">
      <dgm:prSet presAssocID="{B77153ED-CC1C-4D2F-AE8B-52EBB9FF2947}" presName="node" presStyleLbl="node1" presStyleIdx="2" presStyleCnt="6" custScaleX="122309" custScaleY="111680" custRadScaleRad="102827" custRadScaleInc="-648">
        <dgm:presLayoutVars>
          <dgm:bulletEnabled val="1"/>
        </dgm:presLayoutVars>
      </dgm:prSet>
      <dgm:spPr>
        <a:prstGeom prst="cube">
          <a:avLst/>
        </a:prstGeom>
      </dgm:spPr>
      <dgm:t>
        <a:bodyPr/>
        <a:lstStyle/>
        <a:p>
          <a:endParaRPr lang="es-CR"/>
        </a:p>
      </dgm:t>
    </dgm:pt>
    <dgm:pt modelId="{FF309D2C-3C81-4F87-A80A-AF727C6CB9EC}" type="pres">
      <dgm:prSet presAssocID="{B03F86AB-BA1E-4634-B2F9-4D447209F046}" presName="parTrans" presStyleLbl="sibTrans2D1" presStyleIdx="3" presStyleCnt="6"/>
      <dgm:spPr/>
      <dgm:t>
        <a:bodyPr/>
        <a:lstStyle/>
        <a:p>
          <a:endParaRPr lang="es-CR"/>
        </a:p>
      </dgm:t>
    </dgm:pt>
    <dgm:pt modelId="{758A2629-6286-408A-9BFF-A0184B21FBCB}" type="pres">
      <dgm:prSet presAssocID="{B03F86AB-BA1E-4634-B2F9-4D447209F046}" presName="connectorText" presStyleLbl="sibTrans2D1" presStyleIdx="3" presStyleCnt="6"/>
      <dgm:spPr/>
      <dgm:t>
        <a:bodyPr/>
        <a:lstStyle/>
        <a:p>
          <a:endParaRPr lang="es-CR"/>
        </a:p>
      </dgm:t>
    </dgm:pt>
    <dgm:pt modelId="{A4C87C5A-C059-4FD5-B8D1-EBD135950036}" type="pres">
      <dgm:prSet presAssocID="{6875BEA1-2D36-4AA9-AEAB-03C5FD4E530A}" presName="node" presStyleLbl="node1" presStyleIdx="3" presStyleCnt="6" custScaleX="115007" custScaleY="97367">
        <dgm:presLayoutVars>
          <dgm:bulletEnabled val="1"/>
        </dgm:presLayoutVars>
      </dgm:prSet>
      <dgm:spPr>
        <a:prstGeom prst="plaque">
          <a:avLst/>
        </a:prstGeom>
      </dgm:spPr>
      <dgm:t>
        <a:bodyPr/>
        <a:lstStyle/>
        <a:p>
          <a:endParaRPr lang="es-CR"/>
        </a:p>
      </dgm:t>
    </dgm:pt>
    <dgm:pt modelId="{E7A9B0F6-1D10-4707-9DBD-3A9DA0282929}" type="pres">
      <dgm:prSet presAssocID="{9542E0DF-1ECE-4EFE-899C-A3421CD649DA}" presName="parTrans" presStyleLbl="sibTrans2D1" presStyleIdx="4" presStyleCnt="6"/>
      <dgm:spPr/>
      <dgm:t>
        <a:bodyPr/>
        <a:lstStyle/>
        <a:p>
          <a:endParaRPr lang="es-CR"/>
        </a:p>
      </dgm:t>
    </dgm:pt>
    <dgm:pt modelId="{A29BD5F1-2015-4524-AA16-969455F52226}" type="pres">
      <dgm:prSet presAssocID="{9542E0DF-1ECE-4EFE-899C-A3421CD649DA}" presName="connectorText" presStyleLbl="sibTrans2D1" presStyleIdx="4" presStyleCnt="6"/>
      <dgm:spPr/>
      <dgm:t>
        <a:bodyPr/>
        <a:lstStyle/>
        <a:p>
          <a:endParaRPr lang="es-CR"/>
        </a:p>
      </dgm:t>
    </dgm:pt>
    <dgm:pt modelId="{3CF1590B-A4DE-4FA0-8CD2-92E65870B036}" type="pres">
      <dgm:prSet presAssocID="{4955E53F-97B0-4ABF-8C95-6A6D16E71D11}" presName="node" presStyleLbl="node1" presStyleIdx="4" presStyleCnt="6">
        <dgm:presLayoutVars>
          <dgm:bulletEnabled val="1"/>
        </dgm:presLayoutVars>
      </dgm:prSet>
      <dgm:spPr>
        <a:prstGeom prst="wedgeEllipseCallout">
          <a:avLst/>
        </a:prstGeom>
      </dgm:spPr>
      <dgm:t>
        <a:bodyPr/>
        <a:lstStyle/>
        <a:p>
          <a:endParaRPr lang="es-CR"/>
        </a:p>
      </dgm:t>
    </dgm:pt>
    <dgm:pt modelId="{3249095B-A200-4437-BFEA-5698C95CE429}" type="pres">
      <dgm:prSet presAssocID="{D2670046-FBF8-4572-A61F-366C3D7FD1EA}" presName="parTrans" presStyleLbl="sibTrans2D1" presStyleIdx="5" presStyleCnt="6"/>
      <dgm:spPr/>
      <dgm:t>
        <a:bodyPr/>
        <a:lstStyle/>
        <a:p>
          <a:endParaRPr lang="es-CR"/>
        </a:p>
      </dgm:t>
    </dgm:pt>
    <dgm:pt modelId="{E46FAF5A-654C-43F0-BCFC-8A0098BAFFA0}" type="pres">
      <dgm:prSet presAssocID="{D2670046-FBF8-4572-A61F-366C3D7FD1EA}" presName="connectorText" presStyleLbl="sibTrans2D1" presStyleIdx="5" presStyleCnt="6"/>
      <dgm:spPr/>
      <dgm:t>
        <a:bodyPr/>
        <a:lstStyle/>
        <a:p>
          <a:endParaRPr lang="es-CR"/>
        </a:p>
      </dgm:t>
    </dgm:pt>
    <dgm:pt modelId="{F344ABF6-9BE9-4EB3-ACE2-E43CE4336196}" type="pres">
      <dgm:prSet presAssocID="{FEC1E75C-D403-4F56-A957-41A3AD14A9F2}" presName="node" presStyleLbl="node1" presStyleIdx="5" presStyleCnt="6" custScaleX="107372" custScaleY="94780">
        <dgm:presLayoutVars>
          <dgm:bulletEnabled val="1"/>
        </dgm:presLayoutVars>
      </dgm:prSet>
      <dgm:spPr/>
      <dgm:t>
        <a:bodyPr/>
        <a:lstStyle/>
        <a:p>
          <a:endParaRPr lang="es-CR"/>
        </a:p>
      </dgm:t>
    </dgm:pt>
  </dgm:ptLst>
  <dgm:cxnLst>
    <dgm:cxn modelId="{C82E5C90-6849-468F-91DA-BF4C4795080E}" type="presOf" srcId="{FEC1E75C-D403-4F56-A957-41A3AD14A9F2}" destId="{F344ABF6-9BE9-4EB3-ACE2-E43CE4336196}" srcOrd="0" destOrd="0" presId="urn:microsoft.com/office/officeart/2005/8/layout/radial5"/>
    <dgm:cxn modelId="{B2C8219F-5191-4538-ABF7-CC6A367D6C8D}" type="presOf" srcId="{31CDD014-19CF-4750-987B-1AEB79642B02}" destId="{55C150C9-2335-4D0F-85B8-21DFF653F4BF}" srcOrd="1" destOrd="0" presId="urn:microsoft.com/office/officeart/2005/8/layout/radial5"/>
    <dgm:cxn modelId="{B2485B26-AB4F-4FA3-9563-537C4CDBFDD3}" srcId="{DCF17CC1-E637-4624-972B-6681EE88541E}" destId="{FEC1E75C-D403-4F56-A957-41A3AD14A9F2}" srcOrd="5" destOrd="0" parTransId="{D2670046-FBF8-4572-A61F-366C3D7FD1EA}" sibTransId="{F3554C2E-4815-43EF-B964-C275E7659887}"/>
    <dgm:cxn modelId="{860D4989-C1DB-4C44-9ABB-BB61C19FB90B}" type="presOf" srcId="{B03F86AB-BA1E-4634-B2F9-4D447209F046}" destId="{758A2629-6286-408A-9BFF-A0184B21FBCB}" srcOrd="1" destOrd="0" presId="urn:microsoft.com/office/officeart/2005/8/layout/radial5"/>
    <dgm:cxn modelId="{D817DC6C-5F4F-4C61-9C2D-4B864E7CC8EC}" srcId="{EE5FC253-DB6F-4DC4-BC28-13C8DEC44178}" destId="{DCF17CC1-E637-4624-972B-6681EE88541E}" srcOrd="0" destOrd="0" parTransId="{19BE0CDD-0252-4008-98F0-C26E4C6A850E}" sibTransId="{DEE54994-5021-4668-9445-42FB7C2C955F}"/>
    <dgm:cxn modelId="{027F15B0-4403-4E3D-8B7B-8507D40EA6EC}" type="presOf" srcId="{482EFC5D-DBCE-4037-937F-6A839CC810E8}" destId="{2CC8BA3C-FD6D-4A54-AA8D-66AE4545BA6D}" srcOrd="0" destOrd="0" presId="urn:microsoft.com/office/officeart/2005/8/layout/radial5"/>
    <dgm:cxn modelId="{5A95CFD8-0DBB-4CA2-8F63-9C9D81543C4E}" type="presOf" srcId="{B03F86AB-BA1E-4634-B2F9-4D447209F046}" destId="{FF309D2C-3C81-4F87-A80A-AF727C6CB9EC}" srcOrd="0" destOrd="0" presId="urn:microsoft.com/office/officeart/2005/8/layout/radial5"/>
    <dgm:cxn modelId="{413FAF6C-A30C-44EA-A066-D765801521DA}" srcId="{DCF17CC1-E637-4624-972B-6681EE88541E}" destId="{71EA16E1-9608-469E-B950-2F7A03D119E6}" srcOrd="0" destOrd="0" parTransId="{31CDD014-19CF-4750-987B-1AEB79642B02}" sibTransId="{B191249F-0515-41E9-BDFC-C5DDC9A5E74F}"/>
    <dgm:cxn modelId="{C0F16242-1E25-4B95-A4A2-1713F8AB6AEA}" type="presOf" srcId="{10F2554E-9D6F-4D04-824B-BA9BA17F7D86}" destId="{1C012400-BD33-4268-B343-C90FCB45B801}" srcOrd="0" destOrd="0" presId="urn:microsoft.com/office/officeart/2005/8/layout/radial5"/>
    <dgm:cxn modelId="{F215AA83-E93C-43A2-B9AC-1D4283B1EDCA}" type="presOf" srcId="{B77153ED-CC1C-4D2F-AE8B-52EBB9FF2947}" destId="{B8B32640-3BE5-41D3-83F3-6C8D5316F1C7}" srcOrd="0" destOrd="0" presId="urn:microsoft.com/office/officeart/2005/8/layout/radial5"/>
    <dgm:cxn modelId="{64F96E75-9B72-49BA-8AD0-49CFE85E50B2}" srcId="{DCF17CC1-E637-4624-972B-6681EE88541E}" destId="{4955E53F-97B0-4ABF-8C95-6A6D16E71D11}" srcOrd="4" destOrd="0" parTransId="{9542E0DF-1ECE-4EFE-899C-A3421CD649DA}" sibTransId="{7E62AA98-5ED0-4ABB-8582-B16859C221D5}"/>
    <dgm:cxn modelId="{33B4D3AD-EE52-469C-B70B-CF85F48BF984}" type="presOf" srcId="{6875BEA1-2D36-4AA9-AEAB-03C5FD4E530A}" destId="{A4C87C5A-C059-4FD5-B8D1-EBD135950036}" srcOrd="0" destOrd="0" presId="urn:microsoft.com/office/officeart/2005/8/layout/radial5"/>
    <dgm:cxn modelId="{63B2A744-19F1-4131-B217-68040E5470FE}" type="presOf" srcId="{71EA16E1-9608-469E-B950-2F7A03D119E6}" destId="{0A013856-3C85-4845-BD28-15604A7EDCEA}" srcOrd="0" destOrd="0" presId="urn:microsoft.com/office/officeart/2005/8/layout/radial5"/>
    <dgm:cxn modelId="{B98CC0E1-93B5-4C38-8BFE-2A9CC4D2676B}" type="presOf" srcId="{EE5FC253-DB6F-4DC4-BC28-13C8DEC44178}" destId="{283CFFE8-968E-4C84-A4A3-73A5D04F1DF1}" srcOrd="0" destOrd="0" presId="urn:microsoft.com/office/officeart/2005/8/layout/radial5"/>
    <dgm:cxn modelId="{7AA80C6D-BF98-4F89-A61C-18C8B28D15E7}" type="presOf" srcId="{4955E53F-97B0-4ABF-8C95-6A6D16E71D11}" destId="{3CF1590B-A4DE-4FA0-8CD2-92E65870B036}" srcOrd="0" destOrd="0" presId="urn:microsoft.com/office/officeart/2005/8/layout/radial5"/>
    <dgm:cxn modelId="{B26E7A75-1685-40BB-B5C6-675364C317BA}" type="presOf" srcId="{F13AA6B8-AA43-427B-8922-91BAFF981C16}" destId="{60FA2A9E-1937-401C-B32D-0034831CA0F0}" srcOrd="0" destOrd="0" presId="urn:microsoft.com/office/officeart/2005/8/layout/radial5"/>
    <dgm:cxn modelId="{2EF8A2AE-9E1C-4282-912E-96C7E028C7BE}" type="presOf" srcId="{9542E0DF-1ECE-4EFE-899C-A3421CD649DA}" destId="{E7A9B0F6-1D10-4707-9DBD-3A9DA0282929}" srcOrd="0" destOrd="0" presId="urn:microsoft.com/office/officeart/2005/8/layout/radial5"/>
    <dgm:cxn modelId="{EEEA954C-7B7B-4393-A690-DA33E21A6377}" srcId="{DCF17CC1-E637-4624-972B-6681EE88541E}" destId="{B77153ED-CC1C-4D2F-AE8B-52EBB9FF2947}" srcOrd="2" destOrd="0" parTransId="{10F2554E-9D6F-4D04-824B-BA9BA17F7D86}" sibTransId="{3DC1C0CC-A79D-468F-AAA1-109E2A7AF0B0}"/>
    <dgm:cxn modelId="{B9967BC1-7C9D-41B8-8F8D-52D6031FD248}" type="presOf" srcId="{DCF17CC1-E637-4624-972B-6681EE88541E}" destId="{05354F49-4522-4885-B760-1123B8F9A913}" srcOrd="0" destOrd="0" presId="urn:microsoft.com/office/officeart/2005/8/layout/radial5"/>
    <dgm:cxn modelId="{5D5A7EB9-1BAF-4EBC-9556-2A84956DC185}" type="presOf" srcId="{31CDD014-19CF-4750-987B-1AEB79642B02}" destId="{59516A16-F4A6-43D1-A034-DCD28704FA97}" srcOrd="0" destOrd="0" presId="urn:microsoft.com/office/officeart/2005/8/layout/radial5"/>
    <dgm:cxn modelId="{7BD049A0-59CD-488D-B6EF-6D6615521797}" type="presOf" srcId="{D2670046-FBF8-4572-A61F-366C3D7FD1EA}" destId="{E46FAF5A-654C-43F0-BCFC-8A0098BAFFA0}" srcOrd="1" destOrd="0" presId="urn:microsoft.com/office/officeart/2005/8/layout/radial5"/>
    <dgm:cxn modelId="{1A9582FE-5728-4BA6-B42F-A41D10E65D81}" type="presOf" srcId="{F13AA6B8-AA43-427B-8922-91BAFF981C16}" destId="{1C56885A-90C9-4DF5-B7B0-D32B75C2B22B}" srcOrd="1" destOrd="0" presId="urn:microsoft.com/office/officeart/2005/8/layout/radial5"/>
    <dgm:cxn modelId="{49D4C80A-338E-4299-A9D8-096FA641E702}" srcId="{DCF17CC1-E637-4624-972B-6681EE88541E}" destId="{482EFC5D-DBCE-4037-937F-6A839CC810E8}" srcOrd="1" destOrd="0" parTransId="{F13AA6B8-AA43-427B-8922-91BAFF981C16}" sibTransId="{A3F50625-FA89-4E27-B182-C4142132DF5D}"/>
    <dgm:cxn modelId="{80092E92-C77A-4C4B-B57C-549846160F50}" type="presOf" srcId="{10F2554E-9D6F-4D04-824B-BA9BA17F7D86}" destId="{5D3A80E7-282E-4888-85B2-4C7B9C7465AB}" srcOrd="1" destOrd="0" presId="urn:microsoft.com/office/officeart/2005/8/layout/radial5"/>
    <dgm:cxn modelId="{A06B50A1-E2A5-4E06-9046-8681F49EAD04}" srcId="{DCF17CC1-E637-4624-972B-6681EE88541E}" destId="{6875BEA1-2D36-4AA9-AEAB-03C5FD4E530A}" srcOrd="3" destOrd="0" parTransId="{B03F86AB-BA1E-4634-B2F9-4D447209F046}" sibTransId="{CD942192-6D21-41C1-B6EE-69E3104A7F6D}"/>
    <dgm:cxn modelId="{F6FB7AB2-C153-48C7-A79B-33003908569D}" type="presOf" srcId="{D2670046-FBF8-4572-A61F-366C3D7FD1EA}" destId="{3249095B-A200-4437-BFEA-5698C95CE429}" srcOrd="0" destOrd="0" presId="urn:microsoft.com/office/officeart/2005/8/layout/radial5"/>
    <dgm:cxn modelId="{A005E2E3-F4BD-4B02-91BA-EF0A32B9954F}" type="presOf" srcId="{9542E0DF-1ECE-4EFE-899C-A3421CD649DA}" destId="{A29BD5F1-2015-4524-AA16-969455F52226}" srcOrd="1" destOrd="0" presId="urn:microsoft.com/office/officeart/2005/8/layout/radial5"/>
    <dgm:cxn modelId="{B7BD5710-61AC-4464-9634-B36FE7FE6044}" type="presParOf" srcId="{283CFFE8-968E-4C84-A4A3-73A5D04F1DF1}" destId="{05354F49-4522-4885-B760-1123B8F9A913}" srcOrd="0" destOrd="0" presId="urn:microsoft.com/office/officeart/2005/8/layout/radial5"/>
    <dgm:cxn modelId="{BE0A146E-0947-49EC-88DE-FB505A7683E1}" type="presParOf" srcId="{283CFFE8-968E-4C84-A4A3-73A5D04F1DF1}" destId="{59516A16-F4A6-43D1-A034-DCD28704FA97}" srcOrd="1" destOrd="0" presId="urn:microsoft.com/office/officeart/2005/8/layout/radial5"/>
    <dgm:cxn modelId="{4D83C25D-336D-4FBD-BBD5-9E951EAE7E24}" type="presParOf" srcId="{59516A16-F4A6-43D1-A034-DCD28704FA97}" destId="{55C150C9-2335-4D0F-85B8-21DFF653F4BF}" srcOrd="0" destOrd="0" presId="urn:microsoft.com/office/officeart/2005/8/layout/radial5"/>
    <dgm:cxn modelId="{FDEA9547-CECA-4B00-903A-FABC62FE7BF6}" type="presParOf" srcId="{283CFFE8-968E-4C84-A4A3-73A5D04F1DF1}" destId="{0A013856-3C85-4845-BD28-15604A7EDCEA}" srcOrd="2" destOrd="0" presId="urn:microsoft.com/office/officeart/2005/8/layout/radial5"/>
    <dgm:cxn modelId="{248BB0B5-DA63-445A-B00A-1845EE3A98DC}" type="presParOf" srcId="{283CFFE8-968E-4C84-A4A3-73A5D04F1DF1}" destId="{60FA2A9E-1937-401C-B32D-0034831CA0F0}" srcOrd="3" destOrd="0" presId="urn:microsoft.com/office/officeart/2005/8/layout/radial5"/>
    <dgm:cxn modelId="{2199030F-F634-4A3C-AB26-B2315FB371E3}" type="presParOf" srcId="{60FA2A9E-1937-401C-B32D-0034831CA0F0}" destId="{1C56885A-90C9-4DF5-B7B0-D32B75C2B22B}" srcOrd="0" destOrd="0" presId="urn:microsoft.com/office/officeart/2005/8/layout/radial5"/>
    <dgm:cxn modelId="{DC4F39F1-F4C7-4AAD-A45C-0575BA28B2FF}" type="presParOf" srcId="{283CFFE8-968E-4C84-A4A3-73A5D04F1DF1}" destId="{2CC8BA3C-FD6D-4A54-AA8D-66AE4545BA6D}" srcOrd="4" destOrd="0" presId="urn:microsoft.com/office/officeart/2005/8/layout/radial5"/>
    <dgm:cxn modelId="{6F269096-AC6F-4E6F-BD4C-987D5848AD29}" type="presParOf" srcId="{283CFFE8-968E-4C84-A4A3-73A5D04F1DF1}" destId="{1C012400-BD33-4268-B343-C90FCB45B801}" srcOrd="5" destOrd="0" presId="urn:microsoft.com/office/officeart/2005/8/layout/radial5"/>
    <dgm:cxn modelId="{F7B2B9F5-09E4-4E44-96F9-967FB016E6E4}" type="presParOf" srcId="{1C012400-BD33-4268-B343-C90FCB45B801}" destId="{5D3A80E7-282E-4888-85B2-4C7B9C7465AB}" srcOrd="0" destOrd="0" presId="urn:microsoft.com/office/officeart/2005/8/layout/radial5"/>
    <dgm:cxn modelId="{D3A3CE27-A05B-4CA9-96A6-50B49B206C2E}" type="presParOf" srcId="{283CFFE8-968E-4C84-A4A3-73A5D04F1DF1}" destId="{B8B32640-3BE5-41D3-83F3-6C8D5316F1C7}" srcOrd="6" destOrd="0" presId="urn:microsoft.com/office/officeart/2005/8/layout/radial5"/>
    <dgm:cxn modelId="{DB92AEE3-F7B6-463E-B842-6E4E4E1B2025}" type="presParOf" srcId="{283CFFE8-968E-4C84-A4A3-73A5D04F1DF1}" destId="{FF309D2C-3C81-4F87-A80A-AF727C6CB9EC}" srcOrd="7" destOrd="0" presId="urn:microsoft.com/office/officeart/2005/8/layout/radial5"/>
    <dgm:cxn modelId="{E7FBCB20-D088-49EA-9D12-8B67576DFF85}" type="presParOf" srcId="{FF309D2C-3C81-4F87-A80A-AF727C6CB9EC}" destId="{758A2629-6286-408A-9BFF-A0184B21FBCB}" srcOrd="0" destOrd="0" presId="urn:microsoft.com/office/officeart/2005/8/layout/radial5"/>
    <dgm:cxn modelId="{34A5DE79-8E82-4E9A-A59E-8C2A6CD66339}" type="presParOf" srcId="{283CFFE8-968E-4C84-A4A3-73A5D04F1DF1}" destId="{A4C87C5A-C059-4FD5-B8D1-EBD135950036}" srcOrd="8" destOrd="0" presId="urn:microsoft.com/office/officeart/2005/8/layout/radial5"/>
    <dgm:cxn modelId="{F09DC20F-0290-4AED-A24C-57DABF1F5764}" type="presParOf" srcId="{283CFFE8-968E-4C84-A4A3-73A5D04F1DF1}" destId="{E7A9B0F6-1D10-4707-9DBD-3A9DA0282929}" srcOrd="9" destOrd="0" presId="urn:microsoft.com/office/officeart/2005/8/layout/radial5"/>
    <dgm:cxn modelId="{D12D7C16-572D-4A10-8A6F-14D94F4497E8}" type="presParOf" srcId="{E7A9B0F6-1D10-4707-9DBD-3A9DA0282929}" destId="{A29BD5F1-2015-4524-AA16-969455F52226}" srcOrd="0" destOrd="0" presId="urn:microsoft.com/office/officeart/2005/8/layout/radial5"/>
    <dgm:cxn modelId="{BECEC220-0AF6-49BF-9EA7-1E335C54D2AB}" type="presParOf" srcId="{283CFFE8-968E-4C84-A4A3-73A5D04F1DF1}" destId="{3CF1590B-A4DE-4FA0-8CD2-92E65870B036}" srcOrd="10" destOrd="0" presId="urn:microsoft.com/office/officeart/2005/8/layout/radial5"/>
    <dgm:cxn modelId="{180A4EC8-8562-48ED-B57E-3DB66C807796}" type="presParOf" srcId="{283CFFE8-968E-4C84-A4A3-73A5D04F1DF1}" destId="{3249095B-A200-4437-BFEA-5698C95CE429}" srcOrd="11" destOrd="0" presId="urn:microsoft.com/office/officeart/2005/8/layout/radial5"/>
    <dgm:cxn modelId="{F82160D1-478B-4566-A367-F710789028A9}" type="presParOf" srcId="{3249095B-A200-4437-BFEA-5698C95CE429}" destId="{E46FAF5A-654C-43F0-BCFC-8A0098BAFFA0}" srcOrd="0" destOrd="0" presId="urn:microsoft.com/office/officeart/2005/8/layout/radial5"/>
    <dgm:cxn modelId="{1C021F9B-7B18-4F85-8CD9-3C9FF38BD0C1}" type="presParOf" srcId="{283CFFE8-968E-4C84-A4A3-73A5D04F1DF1}" destId="{F344ABF6-9BE9-4EB3-ACE2-E43CE4336196}"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FA7DD9-D319-44B2-AB7A-4613B9F4C57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s-CR"/>
        </a:p>
      </dgm:t>
    </dgm:pt>
    <dgm:pt modelId="{3B3FC45F-A33C-47EB-8D20-F0A8474BC0BC}">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rgbClr val="78A0C8"/>
        </a:solidFill>
        <a:ln>
          <a:solidFill>
            <a:srgbClr val="78A0C8"/>
          </a:solidFill>
        </a:ln>
      </dgm:spPr>
      <dgm:t>
        <a:bodyPr/>
        <a:lstStyle/>
        <a:p>
          <a:r>
            <a:rPr lang="es-CR" sz="2400" dirty="0" smtClean="0">
              <a:latin typeface="Georgia" pitchFamily="18" charset="0"/>
            </a:rPr>
            <a:t>Preescolar</a:t>
          </a:r>
          <a:endParaRPr lang="es-CR" sz="2400" dirty="0">
            <a:latin typeface="Georgia" pitchFamily="18" charset="0"/>
          </a:endParaRPr>
        </a:p>
      </dgm:t>
    </dgm:pt>
    <dgm:pt modelId="{E21710B6-8C3A-4E37-A25A-1AC396D36850}" type="parTrans" cxnId="{756BA6ED-BE30-481B-B087-D62A251220E5}">
      <dgm:prSet/>
      <dgm:spPr/>
      <dgm:t>
        <a:bodyPr/>
        <a:lstStyle/>
        <a:p>
          <a:endParaRPr lang="es-CR"/>
        </a:p>
      </dgm:t>
    </dgm:pt>
    <dgm:pt modelId="{B0137F30-2913-4D95-8D41-930BE0687149}" type="sibTrans" cxnId="{756BA6ED-BE30-481B-B087-D62A251220E5}">
      <dgm:prSet/>
      <dgm:spPr/>
      <dgm:t>
        <a:bodyPr/>
        <a:lstStyle/>
        <a:p>
          <a:endParaRPr lang="es-CR"/>
        </a:p>
      </dgm:t>
    </dgm:pt>
    <dgm:pt modelId="{73755343-353C-4EDA-9F9D-E0B68B9A73C2}">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rgbClr val="78A0C8"/>
        </a:solidFill>
        <a:ln>
          <a:solidFill>
            <a:srgbClr val="78A0C8"/>
          </a:solidFill>
        </a:ln>
      </dgm:spPr>
      <dgm:t>
        <a:bodyPr/>
        <a:lstStyle/>
        <a:p>
          <a:r>
            <a:rPr lang="es-CR" sz="2400" dirty="0" smtClean="0">
              <a:latin typeface="Georgia" pitchFamily="18" charset="0"/>
            </a:rPr>
            <a:t>General básica y diversificada</a:t>
          </a:r>
          <a:endParaRPr lang="es-CR" sz="2400" dirty="0">
            <a:latin typeface="Georgia" pitchFamily="18" charset="0"/>
          </a:endParaRPr>
        </a:p>
      </dgm:t>
    </dgm:pt>
    <dgm:pt modelId="{47702DA5-E235-4D32-9AC7-627C66FA4632}" type="parTrans" cxnId="{1666AE76-19EF-4771-A2F9-BCD8D844CDA4}">
      <dgm:prSet/>
      <dgm:spPr/>
      <dgm:t>
        <a:bodyPr/>
        <a:lstStyle/>
        <a:p>
          <a:endParaRPr lang="es-CR"/>
        </a:p>
      </dgm:t>
    </dgm:pt>
    <dgm:pt modelId="{93177FB7-ABF5-448C-B2EE-7242F068F570}" type="sibTrans" cxnId="{1666AE76-19EF-4771-A2F9-BCD8D844CDA4}">
      <dgm:prSet/>
      <dgm:spPr/>
      <dgm:t>
        <a:bodyPr/>
        <a:lstStyle/>
        <a:p>
          <a:endParaRPr lang="es-CR"/>
        </a:p>
      </dgm:t>
    </dgm:pt>
    <dgm:pt modelId="{97724CF8-99E7-4741-831B-DC891F3DC221}">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rgbClr val="78A0C8"/>
        </a:solidFill>
        <a:ln>
          <a:solidFill>
            <a:srgbClr val="78A0C8"/>
          </a:solidFill>
        </a:ln>
      </dgm:spPr>
      <dgm:t>
        <a:bodyPr/>
        <a:lstStyle/>
        <a:p>
          <a:r>
            <a:rPr lang="es-CR" sz="2400" dirty="0" smtClean="0">
              <a:latin typeface="Georgia" pitchFamily="18" charset="0"/>
            </a:rPr>
            <a:t>Educación Superior</a:t>
          </a:r>
          <a:endParaRPr lang="es-CR" sz="2400" dirty="0">
            <a:latin typeface="Georgia" pitchFamily="18" charset="0"/>
          </a:endParaRPr>
        </a:p>
      </dgm:t>
    </dgm:pt>
    <dgm:pt modelId="{FFBC2E6C-A192-44AB-B021-73DDD3EFC804}" type="parTrans" cxnId="{B05C43D8-6055-4381-86FB-2CD544B0EDCD}">
      <dgm:prSet/>
      <dgm:spPr/>
      <dgm:t>
        <a:bodyPr/>
        <a:lstStyle/>
        <a:p>
          <a:endParaRPr lang="es-CR"/>
        </a:p>
      </dgm:t>
    </dgm:pt>
    <dgm:pt modelId="{F8072CFF-1977-434A-825D-1A72F30CFA38}" type="sibTrans" cxnId="{B05C43D8-6055-4381-86FB-2CD544B0EDCD}">
      <dgm:prSet/>
      <dgm:spPr/>
      <dgm:t>
        <a:bodyPr/>
        <a:lstStyle/>
        <a:p>
          <a:endParaRPr lang="es-CR"/>
        </a:p>
      </dgm:t>
    </dgm:pt>
    <dgm:pt modelId="{69118915-5568-4F28-86F7-7E2FF5FB3522}">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rgbClr val="78A0C8"/>
        </a:solidFill>
        <a:ln>
          <a:solidFill>
            <a:srgbClr val="78A0C8"/>
          </a:solidFill>
        </a:ln>
      </dgm:spPr>
      <dgm:t>
        <a:bodyPr/>
        <a:lstStyle/>
        <a:p>
          <a:r>
            <a:rPr lang="es-CR" sz="2400" dirty="0" smtClean="0">
              <a:latin typeface="Georgia" pitchFamily="18" charset="0"/>
            </a:rPr>
            <a:t>Capítulo Especial</a:t>
          </a:r>
          <a:endParaRPr lang="es-CR" sz="2400" dirty="0">
            <a:latin typeface="Georgia" pitchFamily="18" charset="0"/>
          </a:endParaRPr>
        </a:p>
      </dgm:t>
    </dgm:pt>
    <dgm:pt modelId="{667E39A4-D06C-4556-8350-078066A900D1}" type="parTrans" cxnId="{E7776FC2-59ED-4F27-A4FA-CFB2F75980C4}">
      <dgm:prSet/>
      <dgm:spPr/>
      <dgm:t>
        <a:bodyPr/>
        <a:lstStyle/>
        <a:p>
          <a:endParaRPr lang="es-CR"/>
        </a:p>
      </dgm:t>
    </dgm:pt>
    <dgm:pt modelId="{3FC5FC5F-07D8-4E83-9622-8B91F12701D6}" type="sibTrans" cxnId="{E7776FC2-59ED-4F27-A4FA-CFB2F75980C4}">
      <dgm:prSet/>
      <dgm:spPr/>
      <dgm:t>
        <a:bodyPr/>
        <a:lstStyle/>
        <a:p>
          <a:endParaRPr lang="es-CR"/>
        </a:p>
      </dgm:t>
    </dgm:pt>
    <dgm:pt modelId="{41D71CBF-2DD4-469D-8EA4-F29B31B3C5EF}">
      <dgm:prSet phldrT="[Texto]" custT="1"/>
      <dgm:spPr>
        <a:noFill/>
        <a:ln>
          <a:solidFill>
            <a:schemeClr val="tx2"/>
          </a:solidFill>
        </a:ln>
      </dgm:spPr>
      <dgm:t>
        <a:bodyPr/>
        <a:lstStyle/>
        <a:p>
          <a:r>
            <a:rPr lang="es-CR" sz="2800" b="1" dirty="0" smtClean="0">
              <a:solidFill>
                <a:schemeClr val="tx2"/>
              </a:solidFill>
              <a:latin typeface="Georgia" pitchFamily="18" charset="0"/>
            </a:rPr>
            <a:t>Aspiraciones Nacionales</a:t>
          </a:r>
          <a:endParaRPr lang="es-CR" sz="2800" b="1" dirty="0">
            <a:solidFill>
              <a:schemeClr val="tx2"/>
            </a:solidFill>
            <a:latin typeface="Georgia" pitchFamily="18" charset="0"/>
          </a:endParaRPr>
        </a:p>
      </dgm:t>
    </dgm:pt>
    <dgm:pt modelId="{830C3AF6-FBD2-404D-8C7F-6068D74626BA}" type="parTrans" cxnId="{7108DD3D-05CB-402B-9EF9-073456014F79}">
      <dgm:prSet/>
      <dgm:spPr/>
      <dgm:t>
        <a:bodyPr/>
        <a:lstStyle/>
        <a:p>
          <a:endParaRPr lang="es-CR"/>
        </a:p>
      </dgm:t>
    </dgm:pt>
    <dgm:pt modelId="{457BA5CE-53B0-47C3-999B-C6996EF7E37E}" type="sibTrans" cxnId="{7108DD3D-05CB-402B-9EF9-073456014F79}">
      <dgm:prSet/>
      <dgm:spPr/>
      <dgm:t>
        <a:bodyPr/>
        <a:lstStyle/>
        <a:p>
          <a:endParaRPr lang="es-CR"/>
        </a:p>
      </dgm:t>
    </dgm:pt>
    <dgm:pt modelId="{DD8189FB-BC8B-4742-A4CF-45BA2DB1C576}" type="pres">
      <dgm:prSet presAssocID="{E2FA7DD9-D319-44B2-AB7A-4613B9F4C573}" presName="diagram" presStyleCnt="0">
        <dgm:presLayoutVars>
          <dgm:dir/>
          <dgm:resizeHandles val="exact"/>
        </dgm:presLayoutVars>
      </dgm:prSet>
      <dgm:spPr/>
      <dgm:t>
        <a:bodyPr/>
        <a:lstStyle/>
        <a:p>
          <a:endParaRPr lang="es-ES"/>
        </a:p>
      </dgm:t>
    </dgm:pt>
    <dgm:pt modelId="{B604DE51-F323-4BF0-9E10-D9A342836C9A}" type="pres">
      <dgm:prSet presAssocID="{3B3FC45F-A33C-47EB-8D20-F0A8474BC0BC}" presName="node" presStyleLbl="node1" presStyleIdx="0" presStyleCnt="5" custLinFactNeighborX="2940" custLinFactNeighborY="-38864">
        <dgm:presLayoutVars>
          <dgm:bulletEnabled val="1"/>
        </dgm:presLayoutVars>
      </dgm:prSet>
      <dgm:spPr>
        <a:prstGeom prst="roundRect">
          <a:avLst/>
        </a:prstGeom>
      </dgm:spPr>
      <dgm:t>
        <a:bodyPr/>
        <a:lstStyle/>
        <a:p>
          <a:endParaRPr lang="es-ES"/>
        </a:p>
      </dgm:t>
    </dgm:pt>
    <dgm:pt modelId="{5033DFCB-A407-4DA6-A5DF-FE0ABCB873A1}" type="pres">
      <dgm:prSet presAssocID="{B0137F30-2913-4D95-8D41-930BE0687149}" presName="sibTrans" presStyleCnt="0"/>
      <dgm:spPr/>
    </dgm:pt>
    <dgm:pt modelId="{D248347B-AD13-43BB-8A81-2CBDF7DBD544}" type="pres">
      <dgm:prSet presAssocID="{73755343-353C-4EDA-9F9D-E0B68B9A73C2}" presName="node" presStyleLbl="node1" presStyleIdx="1" presStyleCnt="5" custLinFactX="8053" custLinFactNeighborX="100000" custLinFactNeighborY="-47419">
        <dgm:presLayoutVars>
          <dgm:bulletEnabled val="1"/>
        </dgm:presLayoutVars>
      </dgm:prSet>
      <dgm:spPr>
        <a:prstGeom prst="roundRect">
          <a:avLst/>
        </a:prstGeom>
      </dgm:spPr>
      <dgm:t>
        <a:bodyPr/>
        <a:lstStyle/>
        <a:p>
          <a:endParaRPr lang="es-CR"/>
        </a:p>
      </dgm:t>
    </dgm:pt>
    <dgm:pt modelId="{B218E532-401A-4945-852A-B8DDF694BFE3}" type="pres">
      <dgm:prSet presAssocID="{93177FB7-ABF5-448C-B2EE-7242F068F570}" presName="sibTrans" presStyleCnt="0"/>
      <dgm:spPr/>
    </dgm:pt>
    <dgm:pt modelId="{0D087DE3-0461-4E89-979D-E195E4C7FAE6}" type="pres">
      <dgm:prSet presAssocID="{97724CF8-99E7-4741-831B-DC891F3DC221}" presName="node" presStyleLbl="node1" presStyleIdx="2" presStyleCnt="5" custLinFactX="-100000" custLinFactY="78245" custLinFactNeighborX="-119005" custLinFactNeighborY="100000">
        <dgm:presLayoutVars>
          <dgm:bulletEnabled val="1"/>
        </dgm:presLayoutVars>
      </dgm:prSet>
      <dgm:spPr>
        <a:prstGeom prst="roundRect">
          <a:avLst/>
        </a:prstGeom>
      </dgm:spPr>
      <dgm:t>
        <a:bodyPr/>
        <a:lstStyle/>
        <a:p>
          <a:endParaRPr lang="es-CR"/>
        </a:p>
      </dgm:t>
    </dgm:pt>
    <dgm:pt modelId="{E53F94BB-96D8-4738-A6DA-D70912F455BE}" type="pres">
      <dgm:prSet presAssocID="{F8072CFF-1977-434A-825D-1A72F30CFA38}" presName="sibTrans" presStyleCnt="0"/>
      <dgm:spPr/>
    </dgm:pt>
    <dgm:pt modelId="{1F639583-1AD9-4844-AB55-2AA8D5393435}" type="pres">
      <dgm:prSet presAssocID="{69118915-5568-4F28-86F7-7E2FF5FB3522}" presName="node" presStyleLbl="node1" presStyleIdx="3" presStyleCnt="5" custLinFactX="74466" custLinFactNeighborX="100000" custLinFactNeighborY="48304">
        <dgm:presLayoutVars>
          <dgm:bulletEnabled val="1"/>
        </dgm:presLayoutVars>
      </dgm:prSet>
      <dgm:spPr>
        <a:prstGeom prst="roundRect">
          <a:avLst/>
        </a:prstGeom>
      </dgm:spPr>
      <dgm:t>
        <a:bodyPr/>
        <a:lstStyle/>
        <a:p>
          <a:endParaRPr lang="es-ES"/>
        </a:p>
      </dgm:t>
    </dgm:pt>
    <dgm:pt modelId="{39A65799-0F19-43D7-9BAA-11A0AF72E88C}" type="pres">
      <dgm:prSet presAssocID="{3FC5FC5F-07D8-4E83-9622-8B91F12701D6}" presName="sibTrans" presStyleCnt="0"/>
      <dgm:spPr/>
    </dgm:pt>
    <dgm:pt modelId="{79ED2564-4238-4DC9-A498-382DF69FAEA1}" type="pres">
      <dgm:prSet presAssocID="{41D71CBF-2DD4-469D-8EA4-F29B31B3C5EF}" presName="node" presStyleLbl="node1" presStyleIdx="4" presStyleCnt="5" custScaleX="122826" custScaleY="126549" custLinFactNeighborX="-53928" custLinFactNeighborY="-57940">
        <dgm:presLayoutVars>
          <dgm:bulletEnabled val="1"/>
        </dgm:presLayoutVars>
      </dgm:prSet>
      <dgm:spPr>
        <a:prstGeom prst="roundRect">
          <a:avLst/>
        </a:prstGeom>
      </dgm:spPr>
      <dgm:t>
        <a:bodyPr/>
        <a:lstStyle/>
        <a:p>
          <a:endParaRPr lang="es-CR"/>
        </a:p>
      </dgm:t>
    </dgm:pt>
  </dgm:ptLst>
  <dgm:cxnLst>
    <dgm:cxn modelId="{1666AE76-19EF-4771-A2F9-BCD8D844CDA4}" srcId="{E2FA7DD9-D319-44B2-AB7A-4613B9F4C573}" destId="{73755343-353C-4EDA-9F9D-E0B68B9A73C2}" srcOrd="1" destOrd="0" parTransId="{47702DA5-E235-4D32-9AC7-627C66FA4632}" sibTransId="{93177FB7-ABF5-448C-B2EE-7242F068F570}"/>
    <dgm:cxn modelId="{FD53C747-8A92-4619-9353-4E3623B51721}" type="presOf" srcId="{73755343-353C-4EDA-9F9D-E0B68B9A73C2}" destId="{D248347B-AD13-43BB-8A81-2CBDF7DBD544}" srcOrd="0" destOrd="0" presId="urn:microsoft.com/office/officeart/2005/8/layout/default#1"/>
    <dgm:cxn modelId="{34BBAAE6-565A-4DDA-BBFE-915422C9D6FD}" type="presOf" srcId="{97724CF8-99E7-4741-831B-DC891F3DC221}" destId="{0D087DE3-0461-4E89-979D-E195E4C7FAE6}" srcOrd="0" destOrd="0" presId="urn:microsoft.com/office/officeart/2005/8/layout/default#1"/>
    <dgm:cxn modelId="{1576BCFE-4AB2-42AC-B93E-FA1CBBDB0E69}" type="presOf" srcId="{41D71CBF-2DD4-469D-8EA4-F29B31B3C5EF}" destId="{79ED2564-4238-4DC9-A498-382DF69FAEA1}" srcOrd="0" destOrd="0" presId="urn:microsoft.com/office/officeart/2005/8/layout/default#1"/>
    <dgm:cxn modelId="{E7776FC2-59ED-4F27-A4FA-CFB2F75980C4}" srcId="{E2FA7DD9-D319-44B2-AB7A-4613B9F4C573}" destId="{69118915-5568-4F28-86F7-7E2FF5FB3522}" srcOrd="3" destOrd="0" parTransId="{667E39A4-D06C-4556-8350-078066A900D1}" sibTransId="{3FC5FC5F-07D8-4E83-9622-8B91F12701D6}"/>
    <dgm:cxn modelId="{9AA004BD-AC4E-459A-8801-D29D7AD8EF47}" type="presOf" srcId="{69118915-5568-4F28-86F7-7E2FF5FB3522}" destId="{1F639583-1AD9-4844-AB55-2AA8D5393435}" srcOrd="0" destOrd="0" presId="urn:microsoft.com/office/officeart/2005/8/layout/default#1"/>
    <dgm:cxn modelId="{A16C0BAB-3A47-4C93-9793-4976ACA1F5F8}" type="presOf" srcId="{3B3FC45F-A33C-47EB-8D20-F0A8474BC0BC}" destId="{B604DE51-F323-4BF0-9E10-D9A342836C9A}" srcOrd="0" destOrd="0" presId="urn:microsoft.com/office/officeart/2005/8/layout/default#1"/>
    <dgm:cxn modelId="{0FC59A33-1F72-490D-8F27-F1D1DFCD6A87}" type="presOf" srcId="{E2FA7DD9-D319-44B2-AB7A-4613B9F4C573}" destId="{DD8189FB-BC8B-4742-A4CF-45BA2DB1C576}" srcOrd="0" destOrd="0" presId="urn:microsoft.com/office/officeart/2005/8/layout/default#1"/>
    <dgm:cxn modelId="{B05C43D8-6055-4381-86FB-2CD544B0EDCD}" srcId="{E2FA7DD9-D319-44B2-AB7A-4613B9F4C573}" destId="{97724CF8-99E7-4741-831B-DC891F3DC221}" srcOrd="2" destOrd="0" parTransId="{FFBC2E6C-A192-44AB-B021-73DDD3EFC804}" sibTransId="{F8072CFF-1977-434A-825D-1A72F30CFA38}"/>
    <dgm:cxn modelId="{7108DD3D-05CB-402B-9EF9-073456014F79}" srcId="{E2FA7DD9-D319-44B2-AB7A-4613B9F4C573}" destId="{41D71CBF-2DD4-469D-8EA4-F29B31B3C5EF}" srcOrd="4" destOrd="0" parTransId="{830C3AF6-FBD2-404D-8C7F-6068D74626BA}" sibTransId="{457BA5CE-53B0-47C3-999B-C6996EF7E37E}"/>
    <dgm:cxn modelId="{756BA6ED-BE30-481B-B087-D62A251220E5}" srcId="{E2FA7DD9-D319-44B2-AB7A-4613B9F4C573}" destId="{3B3FC45F-A33C-47EB-8D20-F0A8474BC0BC}" srcOrd="0" destOrd="0" parTransId="{E21710B6-8C3A-4E37-A25A-1AC396D36850}" sibTransId="{B0137F30-2913-4D95-8D41-930BE0687149}"/>
    <dgm:cxn modelId="{F2589163-C589-4070-B29E-77363A48CF4D}" type="presParOf" srcId="{DD8189FB-BC8B-4742-A4CF-45BA2DB1C576}" destId="{B604DE51-F323-4BF0-9E10-D9A342836C9A}" srcOrd="0" destOrd="0" presId="urn:microsoft.com/office/officeart/2005/8/layout/default#1"/>
    <dgm:cxn modelId="{2E16CF71-6965-4349-8912-862C1FA063AC}" type="presParOf" srcId="{DD8189FB-BC8B-4742-A4CF-45BA2DB1C576}" destId="{5033DFCB-A407-4DA6-A5DF-FE0ABCB873A1}" srcOrd="1" destOrd="0" presId="urn:microsoft.com/office/officeart/2005/8/layout/default#1"/>
    <dgm:cxn modelId="{C0D31197-0539-40BB-BAD3-E2C83E928652}" type="presParOf" srcId="{DD8189FB-BC8B-4742-A4CF-45BA2DB1C576}" destId="{D248347B-AD13-43BB-8A81-2CBDF7DBD544}" srcOrd="2" destOrd="0" presId="urn:microsoft.com/office/officeart/2005/8/layout/default#1"/>
    <dgm:cxn modelId="{5AE5DEA7-7C19-45C3-A0BF-6AE330D42BD3}" type="presParOf" srcId="{DD8189FB-BC8B-4742-A4CF-45BA2DB1C576}" destId="{B218E532-401A-4945-852A-B8DDF694BFE3}" srcOrd="3" destOrd="0" presId="urn:microsoft.com/office/officeart/2005/8/layout/default#1"/>
    <dgm:cxn modelId="{632AD253-782F-4EB7-94A4-F04383046265}" type="presParOf" srcId="{DD8189FB-BC8B-4742-A4CF-45BA2DB1C576}" destId="{0D087DE3-0461-4E89-979D-E195E4C7FAE6}" srcOrd="4" destOrd="0" presId="urn:microsoft.com/office/officeart/2005/8/layout/default#1"/>
    <dgm:cxn modelId="{74C02BEC-CD72-4AA3-8134-913478A60693}" type="presParOf" srcId="{DD8189FB-BC8B-4742-A4CF-45BA2DB1C576}" destId="{E53F94BB-96D8-4738-A6DA-D70912F455BE}" srcOrd="5" destOrd="0" presId="urn:microsoft.com/office/officeart/2005/8/layout/default#1"/>
    <dgm:cxn modelId="{C5B9C1BC-C196-487D-8E12-4DB30002DE06}" type="presParOf" srcId="{DD8189FB-BC8B-4742-A4CF-45BA2DB1C576}" destId="{1F639583-1AD9-4844-AB55-2AA8D5393435}" srcOrd="6" destOrd="0" presId="urn:microsoft.com/office/officeart/2005/8/layout/default#1"/>
    <dgm:cxn modelId="{9857F884-C33F-45D5-88FF-31DBC6866939}" type="presParOf" srcId="{DD8189FB-BC8B-4742-A4CF-45BA2DB1C576}" destId="{39A65799-0F19-43D7-9BAA-11A0AF72E88C}" srcOrd="7" destOrd="0" presId="urn:microsoft.com/office/officeart/2005/8/layout/default#1"/>
    <dgm:cxn modelId="{A0EEE4E5-6536-4674-95E8-B6C7EFAE1C37}" type="presParOf" srcId="{DD8189FB-BC8B-4742-A4CF-45BA2DB1C576}" destId="{79ED2564-4238-4DC9-A498-382DF69FAEA1}"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92F1DD-6302-467D-8B21-E585CAA9C6DF}"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es-CR"/>
        </a:p>
      </dgm:t>
    </dgm:pt>
    <dgm:pt modelId="{D96B40D7-CEEB-42C3-96F6-FB9C4138A0AD}">
      <dgm:prSet phldrT="[Texto]" custT="1"/>
      <dgm:spPr>
        <a:solidFill>
          <a:schemeClr val="accent5">
            <a:lumMod val="60000"/>
            <a:lumOff val="40000"/>
          </a:schemeClr>
        </a:solidFill>
        <a:ln>
          <a:noFill/>
        </a:ln>
      </dgm:spPr>
      <dgm:t>
        <a:bodyPr/>
        <a:lstStyle/>
        <a:p>
          <a:pPr algn="l"/>
          <a:endParaRPr lang="es-CR" sz="1800" dirty="0" smtClean="0">
            <a:latin typeface="Georgia" pitchFamily="18" charset="0"/>
          </a:endParaRPr>
        </a:p>
        <a:p>
          <a:pPr algn="l"/>
          <a:r>
            <a:rPr lang="es-CR" sz="3200" dirty="0" smtClean="0">
              <a:latin typeface="Georgia" pitchFamily="18" charset="0"/>
            </a:rPr>
            <a:t>¿Cómo vamos?</a:t>
          </a:r>
        </a:p>
        <a:p>
          <a:pPr algn="l"/>
          <a:endParaRPr lang="es-CR" sz="1200" dirty="0" smtClean="0">
            <a:latin typeface="Georgia" pitchFamily="18" charset="0"/>
          </a:endParaRPr>
        </a:p>
        <a:p>
          <a:pPr algn="r"/>
          <a:r>
            <a:rPr lang="es-CR" sz="2000" dirty="0" smtClean="0">
              <a:latin typeface="Georgia" pitchFamily="18" charset="0"/>
            </a:rPr>
            <a:t>Período 2010-2012</a:t>
          </a:r>
        </a:p>
        <a:p>
          <a:pPr algn="r"/>
          <a:r>
            <a:rPr lang="es-CR" sz="2000" dirty="0" smtClean="0">
              <a:latin typeface="Georgia" pitchFamily="18" charset="0"/>
            </a:rPr>
            <a:t>Tendencias</a:t>
          </a:r>
        </a:p>
        <a:p>
          <a:pPr algn="r"/>
          <a:r>
            <a:rPr lang="es-CR" sz="2000" dirty="0" smtClean="0">
              <a:latin typeface="Georgia" pitchFamily="18" charset="0"/>
            </a:rPr>
            <a:t>Hallazgos relevantes</a:t>
          </a:r>
          <a:endParaRPr lang="es-CR" sz="3200" dirty="0">
            <a:latin typeface="Georgia" pitchFamily="18" charset="0"/>
          </a:endParaRPr>
        </a:p>
      </dgm:t>
    </dgm:pt>
    <dgm:pt modelId="{3AEF9F4E-D736-4FD4-99DF-10689CECD4BF}" type="parTrans" cxnId="{5A7F1BC4-B4CE-45CF-BC36-1FB46CC37F21}">
      <dgm:prSet/>
      <dgm:spPr/>
      <dgm:t>
        <a:bodyPr/>
        <a:lstStyle/>
        <a:p>
          <a:endParaRPr lang="es-CR"/>
        </a:p>
      </dgm:t>
    </dgm:pt>
    <dgm:pt modelId="{0E2AE536-1459-4781-97BA-BC9CD23C7189}" type="sibTrans" cxnId="{5A7F1BC4-B4CE-45CF-BC36-1FB46CC37F21}">
      <dgm:prSet/>
      <dgm:spPr/>
      <dgm:t>
        <a:bodyPr/>
        <a:lstStyle/>
        <a:p>
          <a:endParaRPr lang="es-CR"/>
        </a:p>
      </dgm:t>
    </dgm:pt>
    <dgm:pt modelId="{CAB1C565-56F6-4934-8F18-5B791D00CD0D}" type="pres">
      <dgm:prSet presAssocID="{1092F1DD-6302-467D-8B21-E585CAA9C6DF}" presName="linear" presStyleCnt="0">
        <dgm:presLayoutVars>
          <dgm:dir/>
          <dgm:resizeHandles val="exact"/>
        </dgm:presLayoutVars>
      </dgm:prSet>
      <dgm:spPr/>
      <dgm:t>
        <a:bodyPr/>
        <a:lstStyle/>
        <a:p>
          <a:endParaRPr lang="es-CR"/>
        </a:p>
      </dgm:t>
    </dgm:pt>
    <dgm:pt modelId="{10184971-3561-4EF7-A2E2-429C6692D06A}" type="pres">
      <dgm:prSet presAssocID="{D96B40D7-CEEB-42C3-96F6-FB9C4138A0AD}" presName="comp" presStyleCnt="0"/>
      <dgm:spPr/>
    </dgm:pt>
    <dgm:pt modelId="{4A787159-47C6-4584-9D45-056F403BD621}" type="pres">
      <dgm:prSet presAssocID="{D96B40D7-CEEB-42C3-96F6-FB9C4138A0AD}" presName="box" presStyleLbl="node1" presStyleIdx="0" presStyleCnt="1" custLinFactNeighborY="25832"/>
      <dgm:spPr/>
      <dgm:t>
        <a:bodyPr/>
        <a:lstStyle/>
        <a:p>
          <a:endParaRPr lang="es-CR"/>
        </a:p>
      </dgm:t>
    </dgm:pt>
    <dgm:pt modelId="{43994F8B-6397-4917-8C5D-5137C9B4E93A}" type="pres">
      <dgm:prSet presAssocID="{D96B40D7-CEEB-42C3-96F6-FB9C4138A0AD}" presName="img"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a:ln>
          <a:noFill/>
        </a:ln>
      </dgm:spPr>
      <dgm:t>
        <a:bodyPr/>
        <a:lstStyle/>
        <a:p>
          <a:endParaRPr lang="es-CR"/>
        </a:p>
      </dgm:t>
    </dgm:pt>
    <dgm:pt modelId="{28808D33-4075-4971-8D12-D44BAA28C441}" type="pres">
      <dgm:prSet presAssocID="{D96B40D7-CEEB-42C3-96F6-FB9C4138A0AD}" presName="text" presStyleLbl="node1" presStyleIdx="0" presStyleCnt="1">
        <dgm:presLayoutVars>
          <dgm:bulletEnabled val="1"/>
        </dgm:presLayoutVars>
      </dgm:prSet>
      <dgm:spPr/>
      <dgm:t>
        <a:bodyPr/>
        <a:lstStyle/>
        <a:p>
          <a:endParaRPr lang="es-CR"/>
        </a:p>
      </dgm:t>
    </dgm:pt>
  </dgm:ptLst>
  <dgm:cxnLst>
    <dgm:cxn modelId="{A2C88A8C-5862-4F05-83CC-6F14EF2C6ECB}" type="presOf" srcId="{D96B40D7-CEEB-42C3-96F6-FB9C4138A0AD}" destId="{4A787159-47C6-4584-9D45-056F403BD621}" srcOrd="0" destOrd="0" presId="urn:microsoft.com/office/officeart/2005/8/layout/vList4#2"/>
    <dgm:cxn modelId="{98F42487-3554-4766-82C5-317E736E872E}" type="presOf" srcId="{1092F1DD-6302-467D-8B21-E585CAA9C6DF}" destId="{CAB1C565-56F6-4934-8F18-5B791D00CD0D}" srcOrd="0" destOrd="0" presId="urn:microsoft.com/office/officeart/2005/8/layout/vList4#2"/>
    <dgm:cxn modelId="{5A7F1BC4-B4CE-45CF-BC36-1FB46CC37F21}" srcId="{1092F1DD-6302-467D-8B21-E585CAA9C6DF}" destId="{D96B40D7-CEEB-42C3-96F6-FB9C4138A0AD}" srcOrd="0" destOrd="0" parTransId="{3AEF9F4E-D736-4FD4-99DF-10689CECD4BF}" sibTransId="{0E2AE536-1459-4781-97BA-BC9CD23C7189}"/>
    <dgm:cxn modelId="{9522FAF5-905F-45A8-A97C-0CF6EB78EFBB}" type="presOf" srcId="{D96B40D7-CEEB-42C3-96F6-FB9C4138A0AD}" destId="{28808D33-4075-4971-8D12-D44BAA28C441}" srcOrd="1" destOrd="0" presId="urn:microsoft.com/office/officeart/2005/8/layout/vList4#2"/>
    <dgm:cxn modelId="{B243ACCD-670B-41CE-A3FB-B0F410348C5F}" type="presParOf" srcId="{CAB1C565-56F6-4934-8F18-5B791D00CD0D}" destId="{10184971-3561-4EF7-A2E2-429C6692D06A}" srcOrd="0" destOrd="0" presId="urn:microsoft.com/office/officeart/2005/8/layout/vList4#2"/>
    <dgm:cxn modelId="{01A6E370-EAEF-4C94-839F-6DF9D720509E}" type="presParOf" srcId="{10184971-3561-4EF7-A2E2-429C6692D06A}" destId="{4A787159-47C6-4584-9D45-056F403BD621}" srcOrd="0" destOrd="0" presId="urn:microsoft.com/office/officeart/2005/8/layout/vList4#2"/>
    <dgm:cxn modelId="{230EA979-4163-4DEF-BB6E-647422395064}" type="presParOf" srcId="{10184971-3561-4EF7-A2E2-429C6692D06A}" destId="{43994F8B-6397-4917-8C5D-5137C9B4E93A}" srcOrd="1" destOrd="0" presId="urn:microsoft.com/office/officeart/2005/8/layout/vList4#2"/>
    <dgm:cxn modelId="{E7456DE8-5CD9-4EE0-80C3-325F18397291}" type="presParOf" srcId="{10184971-3561-4EF7-A2E2-429C6692D06A}" destId="{28808D33-4075-4971-8D12-D44BAA28C441}" srcOrd="2" destOrd="0" presId="urn:microsoft.com/office/officeart/2005/8/layout/vList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92F1DD-6302-467D-8B21-E585CAA9C6DF}"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s-CR"/>
        </a:p>
      </dgm:t>
    </dgm:pt>
    <dgm:pt modelId="{D96B40D7-CEEB-42C3-96F6-FB9C4138A0AD}">
      <dgm:prSet phldrT="[Texto]" custT="1"/>
      <dgm:spPr>
        <a:solidFill>
          <a:schemeClr val="accent5">
            <a:lumMod val="60000"/>
            <a:lumOff val="40000"/>
          </a:schemeClr>
        </a:solidFill>
        <a:ln>
          <a:noFill/>
        </a:ln>
      </dgm:spPr>
      <dgm:t>
        <a:bodyPr/>
        <a:lstStyle/>
        <a:p>
          <a:pPr algn="ctr"/>
          <a:r>
            <a:rPr lang="es-CR" sz="3200" dirty="0" smtClean="0">
              <a:latin typeface="Georgia" pitchFamily="18" charset="0"/>
            </a:rPr>
            <a:t>¿Cómo contribuir a la toma de decisiones?</a:t>
          </a:r>
          <a:endParaRPr lang="es-CR" sz="3200" dirty="0">
            <a:latin typeface="Georgia" pitchFamily="18" charset="0"/>
          </a:endParaRPr>
        </a:p>
      </dgm:t>
    </dgm:pt>
    <dgm:pt modelId="{3AEF9F4E-D736-4FD4-99DF-10689CECD4BF}" type="parTrans" cxnId="{5A7F1BC4-B4CE-45CF-BC36-1FB46CC37F21}">
      <dgm:prSet/>
      <dgm:spPr/>
      <dgm:t>
        <a:bodyPr/>
        <a:lstStyle/>
        <a:p>
          <a:endParaRPr lang="es-CR"/>
        </a:p>
      </dgm:t>
    </dgm:pt>
    <dgm:pt modelId="{0E2AE536-1459-4781-97BA-BC9CD23C7189}" type="sibTrans" cxnId="{5A7F1BC4-B4CE-45CF-BC36-1FB46CC37F21}">
      <dgm:prSet/>
      <dgm:spPr/>
      <dgm:t>
        <a:bodyPr/>
        <a:lstStyle/>
        <a:p>
          <a:endParaRPr lang="es-CR"/>
        </a:p>
      </dgm:t>
    </dgm:pt>
    <dgm:pt modelId="{CAB1C565-56F6-4934-8F18-5B791D00CD0D}" type="pres">
      <dgm:prSet presAssocID="{1092F1DD-6302-467D-8B21-E585CAA9C6DF}" presName="linear" presStyleCnt="0">
        <dgm:presLayoutVars>
          <dgm:dir/>
          <dgm:resizeHandles val="exact"/>
        </dgm:presLayoutVars>
      </dgm:prSet>
      <dgm:spPr/>
      <dgm:t>
        <a:bodyPr/>
        <a:lstStyle/>
        <a:p>
          <a:endParaRPr lang="es-CR"/>
        </a:p>
      </dgm:t>
    </dgm:pt>
    <dgm:pt modelId="{10184971-3561-4EF7-A2E2-429C6692D06A}" type="pres">
      <dgm:prSet presAssocID="{D96B40D7-CEEB-42C3-96F6-FB9C4138A0AD}" presName="comp" presStyleCnt="0"/>
      <dgm:spPr/>
    </dgm:pt>
    <dgm:pt modelId="{4A787159-47C6-4584-9D45-056F403BD621}" type="pres">
      <dgm:prSet presAssocID="{D96B40D7-CEEB-42C3-96F6-FB9C4138A0AD}" presName="box" presStyleLbl="node1" presStyleIdx="0" presStyleCnt="1" custLinFactNeighborX="1122" custLinFactNeighborY="34095"/>
      <dgm:spPr/>
      <dgm:t>
        <a:bodyPr/>
        <a:lstStyle/>
        <a:p>
          <a:endParaRPr lang="es-CR"/>
        </a:p>
      </dgm:t>
    </dgm:pt>
    <dgm:pt modelId="{43994F8B-6397-4917-8C5D-5137C9B4E93A}" type="pres">
      <dgm:prSet presAssocID="{D96B40D7-CEEB-42C3-96F6-FB9C4138A0AD}"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a:noFill/>
        </a:ln>
      </dgm:spPr>
      <dgm:t>
        <a:bodyPr/>
        <a:lstStyle/>
        <a:p>
          <a:endParaRPr lang="es-CR"/>
        </a:p>
      </dgm:t>
    </dgm:pt>
    <dgm:pt modelId="{28808D33-4075-4971-8D12-D44BAA28C441}" type="pres">
      <dgm:prSet presAssocID="{D96B40D7-CEEB-42C3-96F6-FB9C4138A0AD}" presName="text" presStyleLbl="node1" presStyleIdx="0" presStyleCnt="1">
        <dgm:presLayoutVars>
          <dgm:bulletEnabled val="1"/>
        </dgm:presLayoutVars>
      </dgm:prSet>
      <dgm:spPr/>
      <dgm:t>
        <a:bodyPr/>
        <a:lstStyle/>
        <a:p>
          <a:endParaRPr lang="es-CR"/>
        </a:p>
      </dgm:t>
    </dgm:pt>
  </dgm:ptLst>
  <dgm:cxnLst>
    <dgm:cxn modelId="{FC8D2782-8A69-4823-BB55-AF65DDD9C432}" type="presOf" srcId="{1092F1DD-6302-467D-8B21-E585CAA9C6DF}" destId="{CAB1C565-56F6-4934-8F18-5B791D00CD0D}" srcOrd="0" destOrd="0" presId="urn:microsoft.com/office/officeart/2005/8/layout/vList4#3"/>
    <dgm:cxn modelId="{5A7F1BC4-B4CE-45CF-BC36-1FB46CC37F21}" srcId="{1092F1DD-6302-467D-8B21-E585CAA9C6DF}" destId="{D96B40D7-CEEB-42C3-96F6-FB9C4138A0AD}" srcOrd="0" destOrd="0" parTransId="{3AEF9F4E-D736-4FD4-99DF-10689CECD4BF}" sibTransId="{0E2AE536-1459-4781-97BA-BC9CD23C7189}"/>
    <dgm:cxn modelId="{D9A162B3-D4F1-4871-954D-DA23BE0FDD22}" type="presOf" srcId="{D96B40D7-CEEB-42C3-96F6-FB9C4138A0AD}" destId="{28808D33-4075-4971-8D12-D44BAA28C441}" srcOrd="1" destOrd="0" presId="urn:microsoft.com/office/officeart/2005/8/layout/vList4#3"/>
    <dgm:cxn modelId="{B8EA6BB3-4570-4E0F-8D8B-109BD5054698}" type="presOf" srcId="{D96B40D7-CEEB-42C3-96F6-FB9C4138A0AD}" destId="{4A787159-47C6-4584-9D45-056F403BD621}" srcOrd="0" destOrd="0" presId="urn:microsoft.com/office/officeart/2005/8/layout/vList4#3"/>
    <dgm:cxn modelId="{02A7F3EF-5BEF-4963-87E9-FE7603E24F5E}" type="presParOf" srcId="{CAB1C565-56F6-4934-8F18-5B791D00CD0D}" destId="{10184971-3561-4EF7-A2E2-429C6692D06A}" srcOrd="0" destOrd="0" presId="urn:microsoft.com/office/officeart/2005/8/layout/vList4#3"/>
    <dgm:cxn modelId="{4184D6F3-61F6-4E6A-B7B5-3F3505C9ED2C}" type="presParOf" srcId="{10184971-3561-4EF7-A2E2-429C6692D06A}" destId="{4A787159-47C6-4584-9D45-056F403BD621}" srcOrd="0" destOrd="0" presId="urn:microsoft.com/office/officeart/2005/8/layout/vList4#3"/>
    <dgm:cxn modelId="{B57BAC81-46CD-49A0-A9AB-DE508ED690C6}" type="presParOf" srcId="{10184971-3561-4EF7-A2E2-429C6692D06A}" destId="{43994F8B-6397-4917-8C5D-5137C9B4E93A}" srcOrd="1" destOrd="0" presId="urn:microsoft.com/office/officeart/2005/8/layout/vList4#3"/>
    <dgm:cxn modelId="{B06B5968-0584-40C5-923A-5BBD16E40AE7}" type="presParOf" srcId="{10184971-3561-4EF7-A2E2-429C6692D06A}" destId="{28808D33-4075-4971-8D12-D44BAA28C441}" srcOrd="2" destOrd="0" presId="urn:microsoft.com/office/officeart/2005/8/layout/vList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92F1DD-6302-467D-8B21-E585CAA9C6DF}" type="doc">
      <dgm:prSet loTypeId="urn:microsoft.com/office/officeart/2005/8/layout/vList4#4" loCatId="list" qsTypeId="urn:microsoft.com/office/officeart/2005/8/quickstyle/simple1" qsCatId="simple" csTypeId="urn:microsoft.com/office/officeart/2005/8/colors/accent1_2" csCatId="accent1" phldr="1"/>
      <dgm:spPr/>
      <dgm:t>
        <a:bodyPr/>
        <a:lstStyle/>
        <a:p>
          <a:endParaRPr lang="es-CR"/>
        </a:p>
      </dgm:t>
    </dgm:pt>
    <dgm:pt modelId="{D96B40D7-CEEB-42C3-96F6-FB9C4138A0AD}">
      <dgm:prSet phldrT="[Texto]" custT="1"/>
      <dgm:spPr>
        <a:solidFill>
          <a:schemeClr val="accent5">
            <a:lumMod val="60000"/>
            <a:lumOff val="40000"/>
          </a:schemeClr>
        </a:solidFill>
        <a:ln>
          <a:noFill/>
        </a:ln>
      </dgm:spPr>
      <dgm:t>
        <a:bodyPr/>
        <a:lstStyle/>
        <a:p>
          <a:pPr algn="ctr"/>
          <a:r>
            <a:rPr lang="es-CR" sz="3200" dirty="0" smtClean="0">
              <a:latin typeface="Georgia" pitchFamily="18" charset="0"/>
            </a:rPr>
            <a:t>¿Cómo profundizar en el conocimiento de la realidad educativa?</a:t>
          </a:r>
          <a:endParaRPr lang="es-CR" sz="3200" dirty="0">
            <a:latin typeface="Georgia" pitchFamily="18" charset="0"/>
          </a:endParaRPr>
        </a:p>
      </dgm:t>
    </dgm:pt>
    <dgm:pt modelId="{3AEF9F4E-D736-4FD4-99DF-10689CECD4BF}" type="parTrans" cxnId="{5A7F1BC4-B4CE-45CF-BC36-1FB46CC37F21}">
      <dgm:prSet/>
      <dgm:spPr/>
      <dgm:t>
        <a:bodyPr/>
        <a:lstStyle/>
        <a:p>
          <a:endParaRPr lang="es-CR"/>
        </a:p>
      </dgm:t>
    </dgm:pt>
    <dgm:pt modelId="{0E2AE536-1459-4781-97BA-BC9CD23C7189}" type="sibTrans" cxnId="{5A7F1BC4-B4CE-45CF-BC36-1FB46CC37F21}">
      <dgm:prSet/>
      <dgm:spPr/>
      <dgm:t>
        <a:bodyPr/>
        <a:lstStyle/>
        <a:p>
          <a:endParaRPr lang="es-CR"/>
        </a:p>
      </dgm:t>
    </dgm:pt>
    <dgm:pt modelId="{CAB1C565-56F6-4934-8F18-5B791D00CD0D}" type="pres">
      <dgm:prSet presAssocID="{1092F1DD-6302-467D-8B21-E585CAA9C6DF}" presName="linear" presStyleCnt="0">
        <dgm:presLayoutVars>
          <dgm:dir/>
          <dgm:resizeHandles val="exact"/>
        </dgm:presLayoutVars>
      </dgm:prSet>
      <dgm:spPr/>
      <dgm:t>
        <a:bodyPr/>
        <a:lstStyle/>
        <a:p>
          <a:endParaRPr lang="es-CR"/>
        </a:p>
      </dgm:t>
    </dgm:pt>
    <dgm:pt modelId="{10184971-3561-4EF7-A2E2-429C6692D06A}" type="pres">
      <dgm:prSet presAssocID="{D96B40D7-CEEB-42C3-96F6-FB9C4138A0AD}" presName="comp" presStyleCnt="0"/>
      <dgm:spPr/>
    </dgm:pt>
    <dgm:pt modelId="{4A787159-47C6-4584-9D45-056F403BD621}" type="pres">
      <dgm:prSet presAssocID="{D96B40D7-CEEB-42C3-96F6-FB9C4138A0AD}" presName="box" presStyleLbl="node1" presStyleIdx="0" presStyleCnt="1" custLinFactNeighborX="-1122"/>
      <dgm:spPr/>
      <dgm:t>
        <a:bodyPr/>
        <a:lstStyle/>
        <a:p>
          <a:endParaRPr lang="es-CR"/>
        </a:p>
      </dgm:t>
    </dgm:pt>
    <dgm:pt modelId="{43994F8B-6397-4917-8C5D-5137C9B4E93A}" type="pres">
      <dgm:prSet presAssocID="{D96B40D7-CEEB-42C3-96F6-FB9C4138A0AD}"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a:noFill/>
        </a:ln>
      </dgm:spPr>
      <dgm:t>
        <a:bodyPr/>
        <a:lstStyle/>
        <a:p>
          <a:endParaRPr lang="es-CR"/>
        </a:p>
      </dgm:t>
    </dgm:pt>
    <dgm:pt modelId="{28808D33-4075-4971-8D12-D44BAA28C441}" type="pres">
      <dgm:prSet presAssocID="{D96B40D7-CEEB-42C3-96F6-FB9C4138A0AD}" presName="text" presStyleLbl="node1" presStyleIdx="0" presStyleCnt="1">
        <dgm:presLayoutVars>
          <dgm:bulletEnabled val="1"/>
        </dgm:presLayoutVars>
      </dgm:prSet>
      <dgm:spPr/>
      <dgm:t>
        <a:bodyPr/>
        <a:lstStyle/>
        <a:p>
          <a:endParaRPr lang="es-CR"/>
        </a:p>
      </dgm:t>
    </dgm:pt>
  </dgm:ptLst>
  <dgm:cxnLst>
    <dgm:cxn modelId="{5A7F1BC4-B4CE-45CF-BC36-1FB46CC37F21}" srcId="{1092F1DD-6302-467D-8B21-E585CAA9C6DF}" destId="{D96B40D7-CEEB-42C3-96F6-FB9C4138A0AD}" srcOrd="0" destOrd="0" parTransId="{3AEF9F4E-D736-4FD4-99DF-10689CECD4BF}" sibTransId="{0E2AE536-1459-4781-97BA-BC9CD23C7189}"/>
    <dgm:cxn modelId="{515901AF-A713-409B-A129-5B605861F95B}" type="presOf" srcId="{D96B40D7-CEEB-42C3-96F6-FB9C4138A0AD}" destId="{28808D33-4075-4971-8D12-D44BAA28C441}" srcOrd="1" destOrd="0" presId="urn:microsoft.com/office/officeart/2005/8/layout/vList4#4"/>
    <dgm:cxn modelId="{915CE2A4-E9FB-4145-97CB-B35974AC3F3B}" type="presOf" srcId="{D96B40D7-CEEB-42C3-96F6-FB9C4138A0AD}" destId="{4A787159-47C6-4584-9D45-056F403BD621}" srcOrd="0" destOrd="0" presId="urn:microsoft.com/office/officeart/2005/8/layout/vList4#4"/>
    <dgm:cxn modelId="{8E9814A4-69EE-4808-9269-6CC5B811DDDC}" type="presOf" srcId="{1092F1DD-6302-467D-8B21-E585CAA9C6DF}" destId="{CAB1C565-56F6-4934-8F18-5B791D00CD0D}" srcOrd="0" destOrd="0" presId="urn:microsoft.com/office/officeart/2005/8/layout/vList4#4"/>
    <dgm:cxn modelId="{4E89BA59-3722-4C2E-A6AF-FB8532886C3B}" type="presParOf" srcId="{CAB1C565-56F6-4934-8F18-5B791D00CD0D}" destId="{10184971-3561-4EF7-A2E2-429C6692D06A}" srcOrd="0" destOrd="0" presId="urn:microsoft.com/office/officeart/2005/8/layout/vList4#4"/>
    <dgm:cxn modelId="{BD5FE7FE-88FF-47A1-8FBE-8493399BE444}" type="presParOf" srcId="{10184971-3561-4EF7-A2E2-429C6692D06A}" destId="{4A787159-47C6-4584-9D45-056F403BD621}" srcOrd="0" destOrd="0" presId="urn:microsoft.com/office/officeart/2005/8/layout/vList4#4"/>
    <dgm:cxn modelId="{D7CA48DE-1036-46FB-838B-AE7D97CD500A}" type="presParOf" srcId="{10184971-3561-4EF7-A2E2-429C6692D06A}" destId="{43994F8B-6397-4917-8C5D-5137C9B4E93A}" srcOrd="1" destOrd="0" presId="urn:microsoft.com/office/officeart/2005/8/layout/vList4#4"/>
    <dgm:cxn modelId="{C4221432-AFF9-4C39-A03C-8886691DC8A1}" type="presParOf" srcId="{10184971-3561-4EF7-A2E2-429C6692D06A}" destId="{28808D33-4075-4971-8D12-D44BAA28C441}" srcOrd="2" destOrd="0" presId="urn:microsoft.com/office/officeart/2005/8/layout/vList4#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1EB87F-468E-4C72-85FB-9FF9041CCC9F}" type="doc">
      <dgm:prSet loTypeId="urn:microsoft.com/office/officeart/2005/8/layout/vList4#8" loCatId="list" qsTypeId="urn:microsoft.com/office/officeart/2005/8/quickstyle/simple1" qsCatId="simple" csTypeId="urn:microsoft.com/office/officeart/2005/8/colors/accent1_2" csCatId="accent1" phldr="1"/>
      <dgm:spPr/>
      <dgm:t>
        <a:bodyPr/>
        <a:lstStyle/>
        <a:p>
          <a:endParaRPr lang="es-CR"/>
        </a:p>
      </dgm:t>
    </dgm:pt>
    <dgm:pt modelId="{5193953C-832C-450E-9B41-47FE61E56152}">
      <dgm:prSet phldrT="[Texto]"/>
      <dgm:spPr>
        <a:noFill/>
        <a:ln>
          <a:solidFill>
            <a:srgbClr val="78A0C8"/>
          </a:solidFill>
        </a:ln>
      </dgm:spPr>
      <dgm:t>
        <a:bodyPr/>
        <a:lstStyle/>
        <a:p>
          <a:r>
            <a:rPr lang="es-CR" dirty="0" smtClean="0">
              <a:solidFill>
                <a:schemeClr val="tx1"/>
              </a:solidFill>
              <a:latin typeface="Georgia" pitchFamily="18" charset="0"/>
            </a:rPr>
            <a:t>Competencia Lectora</a:t>
          </a:r>
          <a:endParaRPr lang="es-CR" dirty="0">
            <a:solidFill>
              <a:schemeClr val="tx1"/>
            </a:solidFill>
            <a:latin typeface="Georgia" pitchFamily="18" charset="0"/>
          </a:endParaRPr>
        </a:p>
      </dgm:t>
    </dgm:pt>
    <dgm:pt modelId="{C6A6424D-B248-4E2B-9871-6E4680C2D192}" type="parTrans" cxnId="{FB378755-2786-43E8-A5B4-8E311DD03988}">
      <dgm:prSet/>
      <dgm:spPr/>
      <dgm:t>
        <a:bodyPr/>
        <a:lstStyle/>
        <a:p>
          <a:endParaRPr lang="es-CR">
            <a:latin typeface="Georgia" pitchFamily="18" charset="0"/>
          </a:endParaRPr>
        </a:p>
      </dgm:t>
    </dgm:pt>
    <dgm:pt modelId="{70866D2C-1694-44DC-B7B4-17A490BBCBBA}" type="sibTrans" cxnId="{FB378755-2786-43E8-A5B4-8E311DD03988}">
      <dgm:prSet/>
      <dgm:spPr/>
      <dgm:t>
        <a:bodyPr/>
        <a:lstStyle/>
        <a:p>
          <a:endParaRPr lang="es-CR">
            <a:latin typeface="Georgia" pitchFamily="18" charset="0"/>
          </a:endParaRPr>
        </a:p>
      </dgm:t>
    </dgm:pt>
    <dgm:pt modelId="{29FD9144-096D-42BE-9F26-13E96DC6CE89}">
      <dgm:prSet phldrT="[Texto]"/>
      <dgm:spPr>
        <a:noFill/>
        <a:ln>
          <a:solidFill>
            <a:srgbClr val="78A0C8"/>
          </a:solidFill>
        </a:ln>
      </dgm:spPr>
      <dgm:t>
        <a:bodyPr/>
        <a:lstStyle/>
        <a:p>
          <a:r>
            <a:rPr lang="es-CR" dirty="0" smtClean="0">
              <a:solidFill>
                <a:schemeClr val="tx1"/>
              </a:solidFill>
              <a:latin typeface="Georgia" pitchFamily="18" charset="0"/>
            </a:rPr>
            <a:t>Grado que cursa el estudiante</a:t>
          </a:r>
          <a:endParaRPr lang="es-CR" dirty="0">
            <a:solidFill>
              <a:schemeClr val="tx1"/>
            </a:solidFill>
            <a:latin typeface="Georgia" pitchFamily="18" charset="0"/>
          </a:endParaRPr>
        </a:p>
      </dgm:t>
    </dgm:pt>
    <dgm:pt modelId="{8AC5ACC3-7E36-4739-B076-3F58A77AA5D9}" type="parTrans" cxnId="{85A5DF89-7E04-4BEC-BC8B-ABA05B0EA08F}">
      <dgm:prSet/>
      <dgm:spPr/>
      <dgm:t>
        <a:bodyPr/>
        <a:lstStyle/>
        <a:p>
          <a:endParaRPr lang="es-CR">
            <a:latin typeface="Georgia" pitchFamily="18" charset="0"/>
          </a:endParaRPr>
        </a:p>
      </dgm:t>
    </dgm:pt>
    <dgm:pt modelId="{7CE4F613-D69F-4C60-9ABA-88456BC159FB}" type="sibTrans" cxnId="{85A5DF89-7E04-4BEC-BC8B-ABA05B0EA08F}">
      <dgm:prSet/>
      <dgm:spPr/>
      <dgm:t>
        <a:bodyPr/>
        <a:lstStyle/>
        <a:p>
          <a:endParaRPr lang="es-CR">
            <a:latin typeface="Georgia" pitchFamily="18" charset="0"/>
          </a:endParaRPr>
        </a:p>
      </dgm:t>
    </dgm:pt>
    <dgm:pt modelId="{35F1B37B-8EFE-4793-820D-39B9FB1F3953}">
      <dgm:prSet phldrT="[Texto]"/>
      <dgm:spPr>
        <a:noFill/>
        <a:ln>
          <a:solidFill>
            <a:srgbClr val="78A0C8"/>
          </a:solidFill>
        </a:ln>
      </dgm:spPr>
      <dgm:t>
        <a:bodyPr/>
        <a:lstStyle/>
        <a:p>
          <a:r>
            <a:rPr lang="es-CR" b="1" dirty="0" smtClean="0">
              <a:solidFill>
                <a:schemeClr val="tx1"/>
              </a:solidFill>
              <a:latin typeface="Georgia" pitchFamily="18" charset="0"/>
            </a:rPr>
            <a:t>Actitud hacia la lectura</a:t>
          </a:r>
          <a:endParaRPr lang="es-CR" b="1" dirty="0">
            <a:solidFill>
              <a:schemeClr val="tx1"/>
            </a:solidFill>
            <a:latin typeface="Georgia" pitchFamily="18" charset="0"/>
          </a:endParaRPr>
        </a:p>
      </dgm:t>
    </dgm:pt>
    <dgm:pt modelId="{CB160568-7118-46E2-B11D-B4818BE75A46}" type="parTrans" cxnId="{05987325-CD6C-4A10-AE4C-B47C0C9BEB26}">
      <dgm:prSet/>
      <dgm:spPr/>
      <dgm:t>
        <a:bodyPr/>
        <a:lstStyle/>
        <a:p>
          <a:endParaRPr lang="es-CR">
            <a:latin typeface="Georgia" pitchFamily="18" charset="0"/>
          </a:endParaRPr>
        </a:p>
      </dgm:t>
    </dgm:pt>
    <dgm:pt modelId="{D85A7F59-DA7B-4382-B830-8FBDC8ED48D8}" type="sibTrans" cxnId="{05987325-CD6C-4A10-AE4C-B47C0C9BEB26}">
      <dgm:prSet/>
      <dgm:spPr/>
      <dgm:t>
        <a:bodyPr/>
        <a:lstStyle/>
        <a:p>
          <a:endParaRPr lang="es-CR">
            <a:latin typeface="Georgia" pitchFamily="18" charset="0"/>
          </a:endParaRPr>
        </a:p>
      </dgm:t>
    </dgm:pt>
    <dgm:pt modelId="{A5AF5C86-F0E6-4941-86AF-0A9A6AEDB5F3}">
      <dgm:prSet phldrT="[Texto]"/>
      <dgm:spPr>
        <a:noFill/>
        <a:ln>
          <a:solidFill>
            <a:srgbClr val="78A0C8"/>
          </a:solidFill>
        </a:ln>
      </dgm:spPr>
      <dgm:t>
        <a:bodyPr/>
        <a:lstStyle/>
        <a:p>
          <a:r>
            <a:rPr lang="es-CR" dirty="0" smtClean="0">
              <a:solidFill>
                <a:schemeClr val="tx1"/>
              </a:solidFill>
              <a:latin typeface="Georgia" pitchFamily="18" charset="0"/>
            </a:rPr>
            <a:t>Competencia matemática</a:t>
          </a:r>
          <a:endParaRPr lang="es-CR" dirty="0">
            <a:solidFill>
              <a:schemeClr val="tx1"/>
            </a:solidFill>
            <a:latin typeface="Georgia" pitchFamily="18" charset="0"/>
          </a:endParaRPr>
        </a:p>
      </dgm:t>
    </dgm:pt>
    <dgm:pt modelId="{68B6E10C-E844-43BB-82E5-D26905A96B49}" type="parTrans" cxnId="{40FE8883-6473-4094-AF90-0DB80F0F3EB1}">
      <dgm:prSet/>
      <dgm:spPr/>
      <dgm:t>
        <a:bodyPr/>
        <a:lstStyle/>
        <a:p>
          <a:endParaRPr lang="es-CR">
            <a:latin typeface="Georgia" pitchFamily="18" charset="0"/>
          </a:endParaRPr>
        </a:p>
      </dgm:t>
    </dgm:pt>
    <dgm:pt modelId="{D6094AE5-94B3-4422-83B2-2C7260E0EF95}" type="sibTrans" cxnId="{40FE8883-6473-4094-AF90-0DB80F0F3EB1}">
      <dgm:prSet/>
      <dgm:spPr/>
      <dgm:t>
        <a:bodyPr/>
        <a:lstStyle/>
        <a:p>
          <a:endParaRPr lang="es-CR">
            <a:latin typeface="Georgia" pitchFamily="18" charset="0"/>
          </a:endParaRPr>
        </a:p>
      </dgm:t>
    </dgm:pt>
    <dgm:pt modelId="{6AEBB98D-0CDE-4109-A077-004051CE2212}">
      <dgm:prSet phldrT="[Texto]"/>
      <dgm:spPr>
        <a:noFill/>
        <a:ln>
          <a:solidFill>
            <a:srgbClr val="78A0C8"/>
          </a:solidFill>
        </a:ln>
      </dgm:spPr>
      <dgm:t>
        <a:bodyPr/>
        <a:lstStyle/>
        <a:p>
          <a:r>
            <a:rPr lang="es-CR" dirty="0" smtClean="0">
              <a:solidFill>
                <a:schemeClr val="tx1"/>
              </a:solidFill>
              <a:latin typeface="Georgia" pitchFamily="18" charset="0"/>
            </a:rPr>
            <a:t>Grado que cursa el estudiante</a:t>
          </a:r>
          <a:endParaRPr lang="es-CR" dirty="0">
            <a:solidFill>
              <a:schemeClr val="tx1"/>
            </a:solidFill>
            <a:latin typeface="Georgia" pitchFamily="18" charset="0"/>
          </a:endParaRPr>
        </a:p>
      </dgm:t>
    </dgm:pt>
    <dgm:pt modelId="{2D42935E-DECE-4DAC-AB8A-7A7FA3FBDA05}" type="parTrans" cxnId="{4D38C861-7D00-48E4-ACB1-DC27F225B450}">
      <dgm:prSet/>
      <dgm:spPr/>
      <dgm:t>
        <a:bodyPr/>
        <a:lstStyle/>
        <a:p>
          <a:endParaRPr lang="es-CR">
            <a:latin typeface="Georgia" pitchFamily="18" charset="0"/>
          </a:endParaRPr>
        </a:p>
      </dgm:t>
    </dgm:pt>
    <dgm:pt modelId="{93ECD257-00A4-4A1F-8A7E-A53057EC54EF}" type="sibTrans" cxnId="{4D38C861-7D00-48E4-ACB1-DC27F225B450}">
      <dgm:prSet/>
      <dgm:spPr/>
      <dgm:t>
        <a:bodyPr/>
        <a:lstStyle/>
        <a:p>
          <a:endParaRPr lang="es-CR">
            <a:latin typeface="Georgia" pitchFamily="18" charset="0"/>
          </a:endParaRPr>
        </a:p>
      </dgm:t>
    </dgm:pt>
    <dgm:pt modelId="{C6840CDF-FA62-40DC-85F7-CF50C0652E91}">
      <dgm:prSet phldrT="[Texto]"/>
      <dgm:spPr>
        <a:noFill/>
        <a:ln>
          <a:solidFill>
            <a:srgbClr val="78A0C8"/>
          </a:solidFill>
        </a:ln>
      </dgm:spPr>
      <dgm:t>
        <a:bodyPr/>
        <a:lstStyle/>
        <a:p>
          <a:r>
            <a:rPr lang="es-CR" b="1" dirty="0" smtClean="0">
              <a:solidFill>
                <a:schemeClr val="tx1"/>
              </a:solidFill>
              <a:latin typeface="Georgia" pitchFamily="18" charset="0"/>
            </a:rPr>
            <a:t>Estrategias para comprender texto</a:t>
          </a:r>
          <a:endParaRPr lang="es-CR" b="1" dirty="0">
            <a:solidFill>
              <a:schemeClr val="tx1"/>
            </a:solidFill>
            <a:latin typeface="Georgia" pitchFamily="18" charset="0"/>
          </a:endParaRPr>
        </a:p>
      </dgm:t>
    </dgm:pt>
    <dgm:pt modelId="{E8BD23D6-0C0B-473F-9F06-7AEA02F7FF29}" type="parTrans" cxnId="{19B6A656-2F95-4F0C-BB6C-298597B4BAEB}">
      <dgm:prSet/>
      <dgm:spPr/>
      <dgm:t>
        <a:bodyPr/>
        <a:lstStyle/>
        <a:p>
          <a:endParaRPr lang="es-CR">
            <a:latin typeface="Georgia" pitchFamily="18" charset="0"/>
          </a:endParaRPr>
        </a:p>
      </dgm:t>
    </dgm:pt>
    <dgm:pt modelId="{D7C581B0-DE3B-4C0E-859F-F5172B34E159}" type="sibTrans" cxnId="{19B6A656-2F95-4F0C-BB6C-298597B4BAEB}">
      <dgm:prSet/>
      <dgm:spPr/>
      <dgm:t>
        <a:bodyPr/>
        <a:lstStyle/>
        <a:p>
          <a:endParaRPr lang="es-CR">
            <a:latin typeface="Georgia" pitchFamily="18" charset="0"/>
          </a:endParaRPr>
        </a:p>
      </dgm:t>
    </dgm:pt>
    <dgm:pt modelId="{12FB32E8-57CB-4977-A488-705D3044FB81}">
      <dgm:prSet phldrT="[Texto]"/>
      <dgm:spPr>
        <a:noFill/>
        <a:ln>
          <a:solidFill>
            <a:srgbClr val="78A0C8"/>
          </a:solidFill>
        </a:ln>
      </dgm:spPr>
      <dgm:t>
        <a:bodyPr/>
        <a:lstStyle/>
        <a:p>
          <a:r>
            <a:rPr lang="es-CR" b="1" dirty="0" smtClean="0">
              <a:solidFill>
                <a:schemeClr val="tx1"/>
              </a:solidFill>
              <a:latin typeface="Georgia" pitchFamily="18" charset="0"/>
            </a:rPr>
            <a:t>Estrategias para resumir texto</a:t>
          </a:r>
          <a:endParaRPr lang="es-CR" b="1" dirty="0">
            <a:solidFill>
              <a:schemeClr val="tx1"/>
            </a:solidFill>
            <a:latin typeface="Georgia" pitchFamily="18" charset="0"/>
          </a:endParaRPr>
        </a:p>
      </dgm:t>
    </dgm:pt>
    <dgm:pt modelId="{C14E8236-28EB-4976-A1C9-EFCF91A36D99}" type="parTrans" cxnId="{197F85B6-93F9-4A05-9A71-03AC2A72BBC8}">
      <dgm:prSet/>
      <dgm:spPr/>
      <dgm:t>
        <a:bodyPr/>
        <a:lstStyle/>
        <a:p>
          <a:endParaRPr lang="es-CR">
            <a:latin typeface="Georgia" pitchFamily="18" charset="0"/>
          </a:endParaRPr>
        </a:p>
      </dgm:t>
    </dgm:pt>
    <dgm:pt modelId="{9C343CEA-F209-4ED5-A6A5-695BCE0E589B}" type="sibTrans" cxnId="{197F85B6-93F9-4A05-9A71-03AC2A72BBC8}">
      <dgm:prSet/>
      <dgm:spPr/>
      <dgm:t>
        <a:bodyPr/>
        <a:lstStyle/>
        <a:p>
          <a:endParaRPr lang="es-CR">
            <a:latin typeface="Georgia" pitchFamily="18" charset="0"/>
          </a:endParaRPr>
        </a:p>
      </dgm:t>
    </dgm:pt>
    <dgm:pt modelId="{5F5F102C-28DE-459A-95BD-DD8EA1EB2A9C}">
      <dgm:prSet/>
      <dgm:spPr>
        <a:noFill/>
        <a:ln>
          <a:solidFill>
            <a:srgbClr val="78A0C8"/>
          </a:solidFill>
        </a:ln>
      </dgm:spPr>
      <dgm:t>
        <a:bodyPr/>
        <a:lstStyle/>
        <a:p>
          <a:r>
            <a:rPr lang="es-CR" b="1" dirty="0" smtClean="0">
              <a:solidFill>
                <a:schemeClr val="tx1"/>
              </a:solidFill>
              <a:latin typeface="Georgia" pitchFamily="18" charset="0"/>
            </a:rPr>
            <a:t>Estrategias para resumir texto</a:t>
          </a:r>
          <a:endParaRPr lang="es-CR" b="1" dirty="0">
            <a:solidFill>
              <a:schemeClr val="tx1"/>
            </a:solidFill>
            <a:latin typeface="Georgia" pitchFamily="18" charset="0"/>
          </a:endParaRPr>
        </a:p>
      </dgm:t>
    </dgm:pt>
    <dgm:pt modelId="{9CF87DA0-7B26-4666-9E71-B066F3F8E228}" type="parTrans" cxnId="{8DDBE97A-3A71-4306-9720-AD5771137629}">
      <dgm:prSet/>
      <dgm:spPr/>
      <dgm:t>
        <a:bodyPr/>
        <a:lstStyle/>
        <a:p>
          <a:endParaRPr lang="es-CR">
            <a:latin typeface="Georgia" pitchFamily="18" charset="0"/>
          </a:endParaRPr>
        </a:p>
      </dgm:t>
    </dgm:pt>
    <dgm:pt modelId="{BD728921-3E0A-4444-B5A6-58ABF1DE583B}" type="sibTrans" cxnId="{8DDBE97A-3A71-4306-9720-AD5771137629}">
      <dgm:prSet/>
      <dgm:spPr/>
      <dgm:t>
        <a:bodyPr/>
        <a:lstStyle/>
        <a:p>
          <a:endParaRPr lang="es-CR">
            <a:latin typeface="Georgia" pitchFamily="18" charset="0"/>
          </a:endParaRPr>
        </a:p>
      </dgm:t>
    </dgm:pt>
    <dgm:pt modelId="{C38067E3-4DF4-45E1-963A-FF2F0A66E159}" type="pres">
      <dgm:prSet presAssocID="{BE1EB87F-468E-4C72-85FB-9FF9041CCC9F}" presName="linear" presStyleCnt="0">
        <dgm:presLayoutVars>
          <dgm:dir/>
          <dgm:resizeHandles val="exact"/>
        </dgm:presLayoutVars>
      </dgm:prSet>
      <dgm:spPr/>
      <dgm:t>
        <a:bodyPr/>
        <a:lstStyle/>
        <a:p>
          <a:endParaRPr lang="es-CR"/>
        </a:p>
      </dgm:t>
    </dgm:pt>
    <dgm:pt modelId="{4DB3B1D1-2AD7-4381-856B-FDFF36BA4B82}" type="pres">
      <dgm:prSet presAssocID="{5193953C-832C-450E-9B41-47FE61E56152}" presName="comp" presStyleCnt="0"/>
      <dgm:spPr/>
    </dgm:pt>
    <dgm:pt modelId="{FF29D746-5DA0-4585-9DC8-058DF2491B17}" type="pres">
      <dgm:prSet presAssocID="{5193953C-832C-450E-9B41-47FE61E56152}" presName="box" presStyleLbl="node1" presStyleIdx="0" presStyleCnt="2"/>
      <dgm:spPr/>
      <dgm:t>
        <a:bodyPr/>
        <a:lstStyle/>
        <a:p>
          <a:endParaRPr lang="es-CR"/>
        </a:p>
      </dgm:t>
    </dgm:pt>
    <dgm:pt modelId="{2E6BC6F9-EEA9-4918-8DA1-F5D21F6C6FB7}" type="pres">
      <dgm:prSet presAssocID="{5193953C-832C-450E-9B41-47FE61E56152}" presName="img" presStyleLbl="fgImgPlace1" presStyleIdx="0" presStyleCnt="2"/>
      <dgm:spPr>
        <a:blipFill rotWithShape="1">
          <a:blip xmlns:r="http://schemas.openxmlformats.org/officeDocument/2006/relationships" r:embed="rId1"/>
          <a:stretch>
            <a:fillRect/>
          </a:stretch>
        </a:blipFill>
      </dgm:spPr>
    </dgm:pt>
    <dgm:pt modelId="{730C965C-9041-476C-A7D9-802195EEBB7B}" type="pres">
      <dgm:prSet presAssocID="{5193953C-832C-450E-9B41-47FE61E56152}" presName="text" presStyleLbl="node1" presStyleIdx="0" presStyleCnt="2">
        <dgm:presLayoutVars>
          <dgm:bulletEnabled val="1"/>
        </dgm:presLayoutVars>
      </dgm:prSet>
      <dgm:spPr/>
      <dgm:t>
        <a:bodyPr/>
        <a:lstStyle/>
        <a:p>
          <a:endParaRPr lang="es-CR"/>
        </a:p>
      </dgm:t>
    </dgm:pt>
    <dgm:pt modelId="{017CAC12-78AD-4950-837E-5281CD281C1B}" type="pres">
      <dgm:prSet presAssocID="{70866D2C-1694-44DC-B7B4-17A490BBCBBA}" presName="spacer" presStyleCnt="0"/>
      <dgm:spPr/>
    </dgm:pt>
    <dgm:pt modelId="{7E897E72-16C3-461B-9344-A66949E17137}" type="pres">
      <dgm:prSet presAssocID="{A5AF5C86-F0E6-4941-86AF-0A9A6AEDB5F3}" presName="comp" presStyleCnt="0"/>
      <dgm:spPr/>
    </dgm:pt>
    <dgm:pt modelId="{C4E05C0F-ADA8-4830-AA7A-F1CF861EE238}" type="pres">
      <dgm:prSet presAssocID="{A5AF5C86-F0E6-4941-86AF-0A9A6AEDB5F3}" presName="box" presStyleLbl="node1" presStyleIdx="1" presStyleCnt="2"/>
      <dgm:spPr/>
      <dgm:t>
        <a:bodyPr/>
        <a:lstStyle/>
        <a:p>
          <a:endParaRPr lang="es-CR"/>
        </a:p>
      </dgm:t>
    </dgm:pt>
    <dgm:pt modelId="{31039350-E2E0-4966-866D-09D156549DAF}" type="pres">
      <dgm:prSet presAssocID="{A5AF5C86-F0E6-4941-86AF-0A9A6AEDB5F3}" presName="img" presStyleLbl="fgImgPlace1" presStyleIdx="1" presStyleCnt="2"/>
      <dgm:spPr>
        <a:blipFill rotWithShape="1">
          <a:blip xmlns:r="http://schemas.openxmlformats.org/officeDocument/2006/relationships" r:embed="rId2"/>
          <a:stretch>
            <a:fillRect/>
          </a:stretch>
        </a:blipFill>
      </dgm:spPr>
    </dgm:pt>
    <dgm:pt modelId="{49D3EE2C-EC38-426C-9C4E-36D0D910073C}" type="pres">
      <dgm:prSet presAssocID="{A5AF5C86-F0E6-4941-86AF-0A9A6AEDB5F3}" presName="text" presStyleLbl="node1" presStyleIdx="1" presStyleCnt="2">
        <dgm:presLayoutVars>
          <dgm:bulletEnabled val="1"/>
        </dgm:presLayoutVars>
      </dgm:prSet>
      <dgm:spPr/>
      <dgm:t>
        <a:bodyPr/>
        <a:lstStyle/>
        <a:p>
          <a:endParaRPr lang="es-CR"/>
        </a:p>
      </dgm:t>
    </dgm:pt>
  </dgm:ptLst>
  <dgm:cxnLst>
    <dgm:cxn modelId="{8DDBE97A-3A71-4306-9720-AD5771137629}" srcId="{A5AF5C86-F0E6-4941-86AF-0A9A6AEDB5F3}" destId="{5F5F102C-28DE-459A-95BD-DD8EA1EB2A9C}" srcOrd="1" destOrd="0" parTransId="{9CF87DA0-7B26-4666-9E71-B066F3F8E228}" sibTransId="{BD728921-3E0A-4444-B5A6-58ABF1DE583B}"/>
    <dgm:cxn modelId="{6E31D408-960D-4984-A705-9D55784C30EB}" type="presOf" srcId="{35F1B37B-8EFE-4793-820D-39B9FB1F3953}" destId="{730C965C-9041-476C-A7D9-802195EEBB7B}" srcOrd="1" destOrd="2" presId="urn:microsoft.com/office/officeart/2005/8/layout/vList4#8"/>
    <dgm:cxn modelId="{197F85B6-93F9-4A05-9A71-03AC2A72BBC8}" srcId="{5193953C-832C-450E-9B41-47FE61E56152}" destId="{12FB32E8-57CB-4977-A488-705D3044FB81}" srcOrd="2" destOrd="0" parTransId="{C14E8236-28EB-4976-A1C9-EFCF91A36D99}" sibTransId="{9C343CEA-F209-4ED5-A6A5-695BCE0E589B}"/>
    <dgm:cxn modelId="{D2971906-FEF7-4FF3-B017-6A64E9356919}" type="presOf" srcId="{12FB32E8-57CB-4977-A488-705D3044FB81}" destId="{730C965C-9041-476C-A7D9-802195EEBB7B}" srcOrd="1" destOrd="3" presId="urn:microsoft.com/office/officeart/2005/8/layout/vList4#8"/>
    <dgm:cxn modelId="{40FE8883-6473-4094-AF90-0DB80F0F3EB1}" srcId="{BE1EB87F-468E-4C72-85FB-9FF9041CCC9F}" destId="{A5AF5C86-F0E6-4941-86AF-0A9A6AEDB5F3}" srcOrd="1" destOrd="0" parTransId="{68B6E10C-E844-43BB-82E5-D26905A96B49}" sibTransId="{D6094AE5-94B3-4422-83B2-2C7260E0EF95}"/>
    <dgm:cxn modelId="{F57C9357-93B5-4369-933D-3C90FAFF0C08}" type="presOf" srcId="{6AEBB98D-0CDE-4109-A077-004051CE2212}" destId="{C4E05C0F-ADA8-4830-AA7A-F1CF861EE238}" srcOrd="0" destOrd="1" presId="urn:microsoft.com/office/officeart/2005/8/layout/vList4#8"/>
    <dgm:cxn modelId="{FB378755-2786-43E8-A5B4-8E311DD03988}" srcId="{BE1EB87F-468E-4C72-85FB-9FF9041CCC9F}" destId="{5193953C-832C-450E-9B41-47FE61E56152}" srcOrd="0" destOrd="0" parTransId="{C6A6424D-B248-4E2B-9871-6E4680C2D192}" sibTransId="{70866D2C-1694-44DC-B7B4-17A490BBCBBA}"/>
    <dgm:cxn modelId="{4D38C861-7D00-48E4-ACB1-DC27F225B450}" srcId="{A5AF5C86-F0E6-4941-86AF-0A9A6AEDB5F3}" destId="{6AEBB98D-0CDE-4109-A077-004051CE2212}" srcOrd="0" destOrd="0" parTransId="{2D42935E-DECE-4DAC-AB8A-7A7FA3FBDA05}" sibTransId="{93ECD257-00A4-4A1F-8A7E-A53057EC54EF}"/>
    <dgm:cxn modelId="{2968B35D-EA8D-4AA7-B0BC-B65A38097399}" type="presOf" srcId="{C6840CDF-FA62-40DC-85F7-CF50C0652E91}" destId="{49D3EE2C-EC38-426C-9C4E-36D0D910073C}" srcOrd="1" destOrd="3" presId="urn:microsoft.com/office/officeart/2005/8/layout/vList4#8"/>
    <dgm:cxn modelId="{96796F1E-DE55-44D1-A607-A2EA37DCA396}" type="presOf" srcId="{5F5F102C-28DE-459A-95BD-DD8EA1EB2A9C}" destId="{49D3EE2C-EC38-426C-9C4E-36D0D910073C}" srcOrd="1" destOrd="2" presId="urn:microsoft.com/office/officeart/2005/8/layout/vList4#8"/>
    <dgm:cxn modelId="{BC7E95D9-1306-4673-875D-C67FC75F0931}" type="presOf" srcId="{BE1EB87F-468E-4C72-85FB-9FF9041CCC9F}" destId="{C38067E3-4DF4-45E1-963A-FF2F0A66E159}" srcOrd="0" destOrd="0" presId="urn:microsoft.com/office/officeart/2005/8/layout/vList4#8"/>
    <dgm:cxn modelId="{85A5DF89-7E04-4BEC-BC8B-ABA05B0EA08F}" srcId="{5193953C-832C-450E-9B41-47FE61E56152}" destId="{29FD9144-096D-42BE-9F26-13E96DC6CE89}" srcOrd="0" destOrd="0" parTransId="{8AC5ACC3-7E36-4739-B076-3F58A77AA5D9}" sibTransId="{7CE4F613-D69F-4C60-9ABA-88456BC159FB}"/>
    <dgm:cxn modelId="{134385D6-8E6A-4B31-9444-36CF244EA2A6}" type="presOf" srcId="{5F5F102C-28DE-459A-95BD-DD8EA1EB2A9C}" destId="{C4E05C0F-ADA8-4830-AA7A-F1CF861EE238}" srcOrd="0" destOrd="2" presId="urn:microsoft.com/office/officeart/2005/8/layout/vList4#8"/>
    <dgm:cxn modelId="{5A6F7ABD-8508-40D9-8F92-7ECA07C61914}" type="presOf" srcId="{29FD9144-096D-42BE-9F26-13E96DC6CE89}" destId="{730C965C-9041-476C-A7D9-802195EEBB7B}" srcOrd="1" destOrd="1" presId="urn:microsoft.com/office/officeart/2005/8/layout/vList4#8"/>
    <dgm:cxn modelId="{C7CC2298-8D53-4845-BAC2-5A061D89E857}" type="presOf" srcId="{35F1B37B-8EFE-4793-820D-39B9FB1F3953}" destId="{FF29D746-5DA0-4585-9DC8-058DF2491B17}" srcOrd="0" destOrd="2" presId="urn:microsoft.com/office/officeart/2005/8/layout/vList4#8"/>
    <dgm:cxn modelId="{8C277A82-F03C-463C-AF29-EC040E9F5E0A}" type="presOf" srcId="{12FB32E8-57CB-4977-A488-705D3044FB81}" destId="{FF29D746-5DA0-4585-9DC8-058DF2491B17}" srcOrd="0" destOrd="3" presId="urn:microsoft.com/office/officeart/2005/8/layout/vList4#8"/>
    <dgm:cxn modelId="{DB7555F4-D47D-4BF4-B7F8-1B3701601F42}" type="presOf" srcId="{5193953C-832C-450E-9B41-47FE61E56152}" destId="{730C965C-9041-476C-A7D9-802195EEBB7B}" srcOrd="1" destOrd="0" presId="urn:microsoft.com/office/officeart/2005/8/layout/vList4#8"/>
    <dgm:cxn modelId="{05987325-CD6C-4A10-AE4C-B47C0C9BEB26}" srcId="{5193953C-832C-450E-9B41-47FE61E56152}" destId="{35F1B37B-8EFE-4793-820D-39B9FB1F3953}" srcOrd="1" destOrd="0" parTransId="{CB160568-7118-46E2-B11D-B4818BE75A46}" sibTransId="{D85A7F59-DA7B-4382-B830-8FBDC8ED48D8}"/>
    <dgm:cxn modelId="{19B6A656-2F95-4F0C-BB6C-298597B4BAEB}" srcId="{A5AF5C86-F0E6-4941-86AF-0A9A6AEDB5F3}" destId="{C6840CDF-FA62-40DC-85F7-CF50C0652E91}" srcOrd="2" destOrd="0" parTransId="{E8BD23D6-0C0B-473F-9F06-7AEA02F7FF29}" sibTransId="{D7C581B0-DE3B-4C0E-859F-F5172B34E159}"/>
    <dgm:cxn modelId="{87D52231-22E0-492C-A6A8-33D78655DD62}" type="presOf" srcId="{5193953C-832C-450E-9B41-47FE61E56152}" destId="{FF29D746-5DA0-4585-9DC8-058DF2491B17}" srcOrd="0" destOrd="0" presId="urn:microsoft.com/office/officeart/2005/8/layout/vList4#8"/>
    <dgm:cxn modelId="{E7755316-FEB9-42C2-99DC-A79E008449E4}" type="presOf" srcId="{C6840CDF-FA62-40DC-85F7-CF50C0652E91}" destId="{C4E05C0F-ADA8-4830-AA7A-F1CF861EE238}" srcOrd="0" destOrd="3" presId="urn:microsoft.com/office/officeart/2005/8/layout/vList4#8"/>
    <dgm:cxn modelId="{CF0FBD0B-0585-482A-BF5F-9EFA6C3828EA}" type="presOf" srcId="{A5AF5C86-F0E6-4941-86AF-0A9A6AEDB5F3}" destId="{C4E05C0F-ADA8-4830-AA7A-F1CF861EE238}" srcOrd="0" destOrd="0" presId="urn:microsoft.com/office/officeart/2005/8/layout/vList4#8"/>
    <dgm:cxn modelId="{129CBC00-0A0A-4F66-A010-115A9E5B080E}" type="presOf" srcId="{29FD9144-096D-42BE-9F26-13E96DC6CE89}" destId="{FF29D746-5DA0-4585-9DC8-058DF2491B17}" srcOrd="0" destOrd="1" presId="urn:microsoft.com/office/officeart/2005/8/layout/vList4#8"/>
    <dgm:cxn modelId="{80D45C72-9D2E-4758-831C-77B3841339C2}" type="presOf" srcId="{6AEBB98D-0CDE-4109-A077-004051CE2212}" destId="{49D3EE2C-EC38-426C-9C4E-36D0D910073C}" srcOrd="1" destOrd="1" presId="urn:microsoft.com/office/officeart/2005/8/layout/vList4#8"/>
    <dgm:cxn modelId="{D055CAE4-F624-4DAB-B7AD-5D69EE41E210}" type="presOf" srcId="{A5AF5C86-F0E6-4941-86AF-0A9A6AEDB5F3}" destId="{49D3EE2C-EC38-426C-9C4E-36D0D910073C}" srcOrd="1" destOrd="0" presId="urn:microsoft.com/office/officeart/2005/8/layout/vList4#8"/>
    <dgm:cxn modelId="{6661096C-8107-4DA7-985B-7A70062AC9D3}" type="presParOf" srcId="{C38067E3-4DF4-45E1-963A-FF2F0A66E159}" destId="{4DB3B1D1-2AD7-4381-856B-FDFF36BA4B82}" srcOrd="0" destOrd="0" presId="urn:microsoft.com/office/officeart/2005/8/layout/vList4#8"/>
    <dgm:cxn modelId="{B6100FE7-347A-4E0D-A04E-0D130881C19C}" type="presParOf" srcId="{4DB3B1D1-2AD7-4381-856B-FDFF36BA4B82}" destId="{FF29D746-5DA0-4585-9DC8-058DF2491B17}" srcOrd="0" destOrd="0" presId="urn:microsoft.com/office/officeart/2005/8/layout/vList4#8"/>
    <dgm:cxn modelId="{1A3E3172-A0D7-4216-8594-C315E42728BA}" type="presParOf" srcId="{4DB3B1D1-2AD7-4381-856B-FDFF36BA4B82}" destId="{2E6BC6F9-EEA9-4918-8DA1-F5D21F6C6FB7}" srcOrd="1" destOrd="0" presId="urn:microsoft.com/office/officeart/2005/8/layout/vList4#8"/>
    <dgm:cxn modelId="{8ECFF8B3-4467-40A7-B716-1B1533739157}" type="presParOf" srcId="{4DB3B1D1-2AD7-4381-856B-FDFF36BA4B82}" destId="{730C965C-9041-476C-A7D9-802195EEBB7B}" srcOrd="2" destOrd="0" presId="urn:microsoft.com/office/officeart/2005/8/layout/vList4#8"/>
    <dgm:cxn modelId="{4E110976-6D83-4421-9265-7091C4BC4A25}" type="presParOf" srcId="{C38067E3-4DF4-45E1-963A-FF2F0A66E159}" destId="{017CAC12-78AD-4950-837E-5281CD281C1B}" srcOrd="1" destOrd="0" presId="urn:microsoft.com/office/officeart/2005/8/layout/vList4#8"/>
    <dgm:cxn modelId="{2DFCFE92-2146-49F6-86CA-19665268D843}" type="presParOf" srcId="{C38067E3-4DF4-45E1-963A-FF2F0A66E159}" destId="{7E897E72-16C3-461B-9344-A66949E17137}" srcOrd="2" destOrd="0" presId="urn:microsoft.com/office/officeart/2005/8/layout/vList4#8"/>
    <dgm:cxn modelId="{64609F2E-A0AE-48BA-ABF3-C0FE5359B1DC}" type="presParOf" srcId="{7E897E72-16C3-461B-9344-A66949E17137}" destId="{C4E05C0F-ADA8-4830-AA7A-F1CF861EE238}" srcOrd="0" destOrd="0" presId="urn:microsoft.com/office/officeart/2005/8/layout/vList4#8"/>
    <dgm:cxn modelId="{6D93B5B8-1189-46CC-A8D2-D2805FE1439C}" type="presParOf" srcId="{7E897E72-16C3-461B-9344-A66949E17137}" destId="{31039350-E2E0-4966-866D-09D156549DAF}" srcOrd="1" destOrd="0" presId="urn:microsoft.com/office/officeart/2005/8/layout/vList4#8"/>
    <dgm:cxn modelId="{6066E1DA-8120-4EEF-94D1-912E778CED6F}" type="presParOf" srcId="{7E897E72-16C3-461B-9344-A66949E17137}" destId="{49D3EE2C-EC38-426C-9C4E-36D0D910073C}" srcOrd="2" destOrd="0" presId="urn:microsoft.com/office/officeart/2005/8/layout/vList4#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A77E0D-3D7A-4D5A-A85F-18E3EB344478}"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s-CR"/>
        </a:p>
      </dgm:t>
    </dgm:pt>
    <dgm:pt modelId="{25AE64B2-264A-472F-A138-F95C7DF5E734}">
      <dgm:prSet phldrT="[Texto]" custT="1"/>
      <dgm:spPr>
        <a:solidFill>
          <a:schemeClr val="accent1">
            <a:alpha val="27000"/>
          </a:schemeClr>
        </a:solidFill>
        <a:ln>
          <a:noFill/>
        </a:ln>
      </dgm:spPr>
      <dgm:t>
        <a:bodyPr/>
        <a:lstStyle/>
        <a:p>
          <a:r>
            <a:rPr lang="es-CR" sz="1400" b="1" dirty="0" smtClean="0">
              <a:solidFill>
                <a:schemeClr val="tx2"/>
              </a:solidFill>
              <a:latin typeface="Georgia" panose="02040502050405020303" pitchFamily="18" charset="0"/>
            </a:rPr>
            <a:t>Factores asociados a implementación</a:t>
          </a:r>
          <a:endParaRPr lang="es-CR" sz="1400" b="1" dirty="0">
            <a:solidFill>
              <a:schemeClr val="tx2"/>
            </a:solidFill>
            <a:latin typeface="Georgia" panose="02040502050405020303" pitchFamily="18" charset="0"/>
          </a:endParaRPr>
        </a:p>
      </dgm:t>
    </dgm:pt>
    <dgm:pt modelId="{46F8921C-0AB4-46B1-968A-32F615D3CD3B}" type="parTrans" cxnId="{EDA8E88E-446C-4EA5-A607-A69920B7ADF9}">
      <dgm:prSet/>
      <dgm:spPr/>
      <dgm:t>
        <a:bodyPr/>
        <a:lstStyle/>
        <a:p>
          <a:endParaRPr lang="es-CR"/>
        </a:p>
      </dgm:t>
    </dgm:pt>
    <dgm:pt modelId="{AE26D9B2-6976-412A-AE0A-373E62781289}" type="sibTrans" cxnId="{EDA8E88E-446C-4EA5-A607-A69920B7ADF9}">
      <dgm:prSet/>
      <dgm:spPr/>
      <dgm:t>
        <a:bodyPr/>
        <a:lstStyle/>
        <a:p>
          <a:endParaRPr lang="es-CR"/>
        </a:p>
      </dgm:t>
    </dgm:pt>
    <dgm:pt modelId="{017DF998-8B3A-4EED-AC63-52B95D1B7A3C}">
      <dgm:prSet phldrT="[Texto]" custT="1"/>
      <dgm:spPr>
        <a:solidFill>
          <a:schemeClr val="accent1">
            <a:alpha val="27000"/>
          </a:schemeClr>
        </a:solidFill>
        <a:ln>
          <a:noFill/>
        </a:ln>
      </dgm:spPr>
      <dgm:t>
        <a:bodyPr/>
        <a:lstStyle/>
        <a:p>
          <a:r>
            <a:rPr lang="es-CR" sz="1200" dirty="0" smtClean="0">
              <a:solidFill>
                <a:schemeClr val="tx2"/>
              </a:solidFill>
              <a:latin typeface="Georgia" panose="02040502050405020303" pitchFamily="18" charset="0"/>
            </a:rPr>
            <a:t>Capacitación bimodal</a:t>
          </a:r>
          <a:endParaRPr lang="es-CR" sz="1200" dirty="0">
            <a:solidFill>
              <a:schemeClr val="tx2"/>
            </a:solidFill>
            <a:latin typeface="Georgia" panose="02040502050405020303" pitchFamily="18" charset="0"/>
          </a:endParaRPr>
        </a:p>
      </dgm:t>
    </dgm:pt>
    <dgm:pt modelId="{35B07170-3823-4691-85E1-F38B5421CF90}" type="parTrans" cxnId="{82A455C7-8C11-497B-B614-AA3DDF99FACB}">
      <dgm:prSet/>
      <dgm:spPr/>
      <dgm:t>
        <a:bodyPr/>
        <a:lstStyle/>
        <a:p>
          <a:endParaRPr lang="es-CR"/>
        </a:p>
      </dgm:t>
    </dgm:pt>
    <dgm:pt modelId="{E0B50674-5776-4937-80F5-8A522AFEDF82}" type="sibTrans" cxnId="{82A455C7-8C11-497B-B614-AA3DDF99FACB}">
      <dgm:prSet/>
      <dgm:spPr/>
      <dgm:t>
        <a:bodyPr/>
        <a:lstStyle/>
        <a:p>
          <a:endParaRPr lang="es-CR"/>
        </a:p>
      </dgm:t>
    </dgm:pt>
    <dgm:pt modelId="{FEF49D27-73A7-45FA-B2E1-78BD34BCED4E}">
      <dgm:prSet phldrT="[Texto]" custT="1"/>
      <dgm:spPr>
        <a:solidFill>
          <a:schemeClr val="accent1">
            <a:alpha val="27000"/>
          </a:schemeClr>
        </a:solidFill>
        <a:ln>
          <a:noFill/>
        </a:ln>
      </dgm:spPr>
      <dgm:t>
        <a:bodyPr/>
        <a:lstStyle/>
        <a:p>
          <a:r>
            <a:rPr lang="es-CR" sz="1200" dirty="0" smtClean="0">
              <a:solidFill>
                <a:schemeClr val="tx2"/>
              </a:solidFill>
              <a:latin typeface="Georgia" panose="02040502050405020303" pitchFamily="18" charset="0"/>
            </a:rPr>
            <a:t>Uso de recursos virtuales</a:t>
          </a:r>
          <a:endParaRPr lang="es-CR" sz="1200" dirty="0">
            <a:solidFill>
              <a:schemeClr val="tx2"/>
            </a:solidFill>
            <a:latin typeface="Georgia" panose="02040502050405020303" pitchFamily="18" charset="0"/>
          </a:endParaRPr>
        </a:p>
      </dgm:t>
    </dgm:pt>
    <dgm:pt modelId="{EA113563-6D9F-4387-B2D4-161DA0D4F576}" type="parTrans" cxnId="{79FCB6CC-24E4-484F-B01B-66E4AFDF0F4C}">
      <dgm:prSet/>
      <dgm:spPr/>
      <dgm:t>
        <a:bodyPr/>
        <a:lstStyle/>
        <a:p>
          <a:endParaRPr lang="es-CR"/>
        </a:p>
      </dgm:t>
    </dgm:pt>
    <dgm:pt modelId="{BD173FB4-2EE9-4341-87BF-E6B63A6D5A11}" type="sibTrans" cxnId="{79FCB6CC-24E4-484F-B01B-66E4AFDF0F4C}">
      <dgm:prSet/>
      <dgm:spPr/>
      <dgm:t>
        <a:bodyPr/>
        <a:lstStyle/>
        <a:p>
          <a:endParaRPr lang="es-CR"/>
        </a:p>
      </dgm:t>
    </dgm:pt>
    <dgm:pt modelId="{EB358437-7692-4960-96C8-6E2C31F19F62}">
      <dgm:prSet phldrT="[Texto]" custT="1"/>
      <dgm:spPr>
        <a:solidFill>
          <a:schemeClr val="accent1">
            <a:alpha val="27000"/>
          </a:schemeClr>
        </a:solidFill>
        <a:ln>
          <a:noFill/>
        </a:ln>
      </dgm:spPr>
      <dgm:t>
        <a:bodyPr/>
        <a:lstStyle/>
        <a:p>
          <a:r>
            <a:rPr lang="es-CR" sz="1800" dirty="0" smtClean="0">
              <a:solidFill>
                <a:schemeClr val="tx2"/>
              </a:solidFill>
              <a:latin typeface="Georgia" panose="02040502050405020303" pitchFamily="18" charset="0"/>
            </a:rPr>
            <a:t>GAM</a:t>
          </a:r>
          <a:endParaRPr lang="es-CR" sz="1800" dirty="0">
            <a:solidFill>
              <a:schemeClr val="tx2"/>
            </a:solidFill>
            <a:latin typeface="Georgia" panose="02040502050405020303" pitchFamily="18" charset="0"/>
          </a:endParaRPr>
        </a:p>
      </dgm:t>
    </dgm:pt>
    <dgm:pt modelId="{1BD2CA10-245D-4C73-B8C9-1E19648832FE}" type="parTrans" cxnId="{C1D34B66-C294-46D7-82B1-38BDD1AFC7F3}">
      <dgm:prSet/>
      <dgm:spPr/>
      <dgm:t>
        <a:bodyPr/>
        <a:lstStyle/>
        <a:p>
          <a:endParaRPr lang="es-CR"/>
        </a:p>
      </dgm:t>
    </dgm:pt>
    <dgm:pt modelId="{1581D034-7149-4025-B9F3-B6E6076096B9}" type="sibTrans" cxnId="{C1D34B66-C294-46D7-82B1-38BDD1AFC7F3}">
      <dgm:prSet/>
      <dgm:spPr/>
      <dgm:t>
        <a:bodyPr/>
        <a:lstStyle/>
        <a:p>
          <a:endParaRPr lang="es-CR"/>
        </a:p>
      </dgm:t>
    </dgm:pt>
    <dgm:pt modelId="{BC9D1F31-293F-4D39-A762-43E8DD647F37}">
      <dgm:prSet phldrT="[Texto]" custT="1"/>
      <dgm:spPr>
        <a:solidFill>
          <a:schemeClr val="accent1">
            <a:alpha val="27000"/>
          </a:schemeClr>
        </a:solidFill>
        <a:ln>
          <a:noFill/>
        </a:ln>
      </dgm:spPr>
      <dgm:t>
        <a:bodyPr/>
        <a:lstStyle/>
        <a:p>
          <a:r>
            <a:rPr lang="es-CR" sz="1200" dirty="0" smtClean="0">
              <a:solidFill>
                <a:schemeClr val="tx2"/>
              </a:solidFill>
              <a:latin typeface="Georgia" panose="02040502050405020303" pitchFamily="18" charset="0"/>
            </a:rPr>
            <a:t>Conocimiento del programa</a:t>
          </a:r>
          <a:endParaRPr lang="es-CR" sz="1200" dirty="0">
            <a:solidFill>
              <a:schemeClr val="tx2"/>
            </a:solidFill>
            <a:latin typeface="Georgia" panose="02040502050405020303" pitchFamily="18" charset="0"/>
          </a:endParaRPr>
        </a:p>
      </dgm:t>
    </dgm:pt>
    <dgm:pt modelId="{315BC3A0-6101-43B7-A8F0-C25A75955AE3}" type="sibTrans" cxnId="{7E7DB750-B929-444B-8298-DF1501CEA7F2}">
      <dgm:prSet/>
      <dgm:spPr/>
      <dgm:t>
        <a:bodyPr/>
        <a:lstStyle/>
        <a:p>
          <a:endParaRPr lang="es-CR"/>
        </a:p>
      </dgm:t>
    </dgm:pt>
    <dgm:pt modelId="{EA019B1C-8A35-4FD7-91CF-7EDBECA5AC36}" type="parTrans" cxnId="{7E7DB750-B929-444B-8298-DF1501CEA7F2}">
      <dgm:prSet/>
      <dgm:spPr/>
      <dgm:t>
        <a:bodyPr/>
        <a:lstStyle/>
        <a:p>
          <a:endParaRPr lang="es-CR"/>
        </a:p>
      </dgm:t>
    </dgm:pt>
    <dgm:pt modelId="{DC24A732-4E80-45FA-9DAD-CA7C0989F1E4}" type="pres">
      <dgm:prSet presAssocID="{E8A77E0D-3D7A-4D5A-A85F-18E3EB344478}" presName="Name0" presStyleCnt="0">
        <dgm:presLayoutVars>
          <dgm:chMax val="1"/>
          <dgm:chPref val="1"/>
          <dgm:dir/>
          <dgm:animOne val="branch"/>
          <dgm:animLvl val="lvl"/>
        </dgm:presLayoutVars>
      </dgm:prSet>
      <dgm:spPr/>
      <dgm:t>
        <a:bodyPr/>
        <a:lstStyle/>
        <a:p>
          <a:endParaRPr lang="es-CR"/>
        </a:p>
      </dgm:t>
    </dgm:pt>
    <dgm:pt modelId="{1906D02D-FFD0-4957-AA11-25CC54F0DBE0}" type="pres">
      <dgm:prSet presAssocID="{25AE64B2-264A-472F-A138-F95C7DF5E734}" presName="singleCycle" presStyleCnt="0"/>
      <dgm:spPr/>
    </dgm:pt>
    <dgm:pt modelId="{64DA350D-7A46-40A4-AFB7-2007295CDE5E}" type="pres">
      <dgm:prSet presAssocID="{25AE64B2-264A-472F-A138-F95C7DF5E734}" presName="singleCenter" presStyleLbl="node1" presStyleIdx="0" presStyleCnt="5" custScaleX="152524">
        <dgm:presLayoutVars>
          <dgm:chMax val="7"/>
          <dgm:chPref val="7"/>
        </dgm:presLayoutVars>
      </dgm:prSet>
      <dgm:spPr/>
      <dgm:t>
        <a:bodyPr/>
        <a:lstStyle/>
        <a:p>
          <a:endParaRPr lang="es-CR"/>
        </a:p>
      </dgm:t>
    </dgm:pt>
    <dgm:pt modelId="{62EB0B1F-9C14-40F4-94F8-A9B71E57F3CB}" type="pres">
      <dgm:prSet presAssocID="{EA019B1C-8A35-4FD7-91CF-7EDBECA5AC36}" presName="Name56" presStyleLbl="parChTrans1D2" presStyleIdx="0" presStyleCnt="4"/>
      <dgm:spPr/>
      <dgm:t>
        <a:bodyPr/>
        <a:lstStyle/>
        <a:p>
          <a:endParaRPr lang="es-CR"/>
        </a:p>
      </dgm:t>
    </dgm:pt>
    <dgm:pt modelId="{D4EF3ABC-482F-4CFC-8EF2-8A3E5DCBCB55}" type="pres">
      <dgm:prSet presAssocID="{BC9D1F31-293F-4D39-A762-43E8DD647F37}" presName="text0" presStyleLbl="node1" presStyleIdx="1" presStyleCnt="5" custScaleX="148180" custRadScaleRad="138271" custRadScaleInc="92324">
        <dgm:presLayoutVars>
          <dgm:bulletEnabled val="1"/>
        </dgm:presLayoutVars>
      </dgm:prSet>
      <dgm:spPr/>
      <dgm:t>
        <a:bodyPr/>
        <a:lstStyle/>
        <a:p>
          <a:endParaRPr lang="es-CR"/>
        </a:p>
      </dgm:t>
    </dgm:pt>
    <dgm:pt modelId="{245CB9AC-0488-4A60-8B04-FBE2641109EA}" type="pres">
      <dgm:prSet presAssocID="{35B07170-3823-4691-85E1-F38B5421CF90}" presName="Name56" presStyleLbl="parChTrans1D2" presStyleIdx="1" presStyleCnt="4"/>
      <dgm:spPr/>
      <dgm:t>
        <a:bodyPr/>
        <a:lstStyle/>
        <a:p>
          <a:endParaRPr lang="es-CR"/>
        </a:p>
      </dgm:t>
    </dgm:pt>
    <dgm:pt modelId="{3976065F-D720-4E6F-BBDC-4AD52124A822}" type="pres">
      <dgm:prSet presAssocID="{017DF998-8B3A-4EED-AC63-52B95D1B7A3C}" presName="text0" presStyleLbl="node1" presStyleIdx="2" presStyleCnt="5" custScaleX="152825" custScaleY="119550" custRadScaleRad="114273" custRadScaleInc="-2166">
        <dgm:presLayoutVars>
          <dgm:bulletEnabled val="1"/>
        </dgm:presLayoutVars>
      </dgm:prSet>
      <dgm:spPr/>
      <dgm:t>
        <a:bodyPr/>
        <a:lstStyle/>
        <a:p>
          <a:endParaRPr lang="es-CR"/>
        </a:p>
      </dgm:t>
    </dgm:pt>
    <dgm:pt modelId="{F56DCEF9-6FCE-453C-8174-7ADFBF0B7391}" type="pres">
      <dgm:prSet presAssocID="{EA113563-6D9F-4387-B2D4-161DA0D4F576}" presName="Name56" presStyleLbl="parChTrans1D2" presStyleIdx="2" presStyleCnt="4"/>
      <dgm:spPr/>
      <dgm:t>
        <a:bodyPr/>
        <a:lstStyle/>
        <a:p>
          <a:endParaRPr lang="es-CR"/>
        </a:p>
      </dgm:t>
    </dgm:pt>
    <dgm:pt modelId="{84DBFE28-E099-4847-A938-9149ED0D2299}" type="pres">
      <dgm:prSet presAssocID="{FEF49D27-73A7-45FA-B2E1-78BD34BCED4E}" presName="text0" presStyleLbl="node1" presStyleIdx="3" presStyleCnt="5" custScaleX="144754">
        <dgm:presLayoutVars>
          <dgm:bulletEnabled val="1"/>
        </dgm:presLayoutVars>
      </dgm:prSet>
      <dgm:spPr/>
      <dgm:t>
        <a:bodyPr/>
        <a:lstStyle/>
        <a:p>
          <a:endParaRPr lang="es-CR"/>
        </a:p>
      </dgm:t>
    </dgm:pt>
    <dgm:pt modelId="{3CC2A7A9-A0F1-4FB6-953E-400F1AC78A6B}" type="pres">
      <dgm:prSet presAssocID="{1BD2CA10-245D-4C73-B8C9-1E19648832FE}" presName="Name56" presStyleLbl="parChTrans1D2" presStyleIdx="3" presStyleCnt="4"/>
      <dgm:spPr/>
      <dgm:t>
        <a:bodyPr/>
        <a:lstStyle/>
        <a:p>
          <a:endParaRPr lang="es-CR"/>
        </a:p>
      </dgm:t>
    </dgm:pt>
    <dgm:pt modelId="{8CF1DE4B-AFAB-4BB5-9510-A18F107BCF47}" type="pres">
      <dgm:prSet presAssocID="{EB358437-7692-4960-96C8-6E2C31F19F62}" presName="text0" presStyleLbl="node1" presStyleIdx="4" presStyleCnt="5" custScaleX="130551" custRadScaleRad="129651" custRadScaleInc="-313050">
        <dgm:presLayoutVars>
          <dgm:bulletEnabled val="1"/>
        </dgm:presLayoutVars>
      </dgm:prSet>
      <dgm:spPr/>
      <dgm:t>
        <a:bodyPr/>
        <a:lstStyle/>
        <a:p>
          <a:endParaRPr lang="es-CR"/>
        </a:p>
      </dgm:t>
    </dgm:pt>
  </dgm:ptLst>
  <dgm:cxnLst>
    <dgm:cxn modelId="{EDA8E88E-446C-4EA5-A607-A69920B7ADF9}" srcId="{E8A77E0D-3D7A-4D5A-A85F-18E3EB344478}" destId="{25AE64B2-264A-472F-A138-F95C7DF5E734}" srcOrd="0" destOrd="0" parTransId="{46F8921C-0AB4-46B1-968A-32F615D3CD3B}" sibTransId="{AE26D9B2-6976-412A-AE0A-373E62781289}"/>
    <dgm:cxn modelId="{C665E737-B2EB-4038-AFF5-C3CECEF053AD}" type="presOf" srcId="{1BD2CA10-245D-4C73-B8C9-1E19648832FE}" destId="{3CC2A7A9-A0F1-4FB6-953E-400F1AC78A6B}" srcOrd="0" destOrd="0" presId="urn:microsoft.com/office/officeart/2008/layout/RadialCluster"/>
    <dgm:cxn modelId="{29F328AB-8CCB-4C37-9C9D-C19948CC9FCF}" type="presOf" srcId="{E8A77E0D-3D7A-4D5A-A85F-18E3EB344478}" destId="{DC24A732-4E80-45FA-9DAD-CA7C0989F1E4}" srcOrd="0" destOrd="0" presId="urn:microsoft.com/office/officeart/2008/layout/RadialCluster"/>
    <dgm:cxn modelId="{79FCB6CC-24E4-484F-B01B-66E4AFDF0F4C}" srcId="{25AE64B2-264A-472F-A138-F95C7DF5E734}" destId="{FEF49D27-73A7-45FA-B2E1-78BD34BCED4E}" srcOrd="2" destOrd="0" parTransId="{EA113563-6D9F-4387-B2D4-161DA0D4F576}" sibTransId="{BD173FB4-2EE9-4341-87BF-E6B63A6D5A11}"/>
    <dgm:cxn modelId="{77357A0F-D4F8-48CA-9A1C-B0ECE3CD3C2D}" type="presOf" srcId="{25AE64B2-264A-472F-A138-F95C7DF5E734}" destId="{64DA350D-7A46-40A4-AFB7-2007295CDE5E}" srcOrd="0" destOrd="0" presId="urn:microsoft.com/office/officeart/2008/layout/RadialCluster"/>
    <dgm:cxn modelId="{6A7308D2-0437-4D24-8E1E-22B1E19B24AC}" type="presOf" srcId="{EA019B1C-8A35-4FD7-91CF-7EDBECA5AC36}" destId="{62EB0B1F-9C14-40F4-94F8-A9B71E57F3CB}" srcOrd="0" destOrd="0" presId="urn:microsoft.com/office/officeart/2008/layout/RadialCluster"/>
    <dgm:cxn modelId="{C083B7F0-4D3C-4D74-AF77-8F1F92E808FD}" type="presOf" srcId="{35B07170-3823-4691-85E1-F38B5421CF90}" destId="{245CB9AC-0488-4A60-8B04-FBE2641109EA}" srcOrd="0" destOrd="0" presId="urn:microsoft.com/office/officeart/2008/layout/RadialCluster"/>
    <dgm:cxn modelId="{7E7DB750-B929-444B-8298-DF1501CEA7F2}" srcId="{25AE64B2-264A-472F-A138-F95C7DF5E734}" destId="{BC9D1F31-293F-4D39-A762-43E8DD647F37}" srcOrd="0" destOrd="0" parTransId="{EA019B1C-8A35-4FD7-91CF-7EDBECA5AC36}" sibTransId="{315BC3A0-6101-43B7-A8F0-C25A75955AE3}"/>
    <dgm:cxn modelId="{55621F49-FB0F-48EA-B1ED-DFD5AAD46E5A}" type="presOf" srcId="{017DF998-8B3A-4EED-AC63-52B95D1B7A3C}" destId="{3976065F-D720-4E6F-BBDC-4AD52124A822}" srcOrd="0" destOrd="0" presId="urn:microsoft.com/office/officeart/2008/layout/RadialCluster"/>
    <dgm:cxn modelId="{C1D34B66-C294-46D7-82B1-38BDD1AFC7F3}" srcId="{25AE64B2-264A-472F-A138-F95C7DF5E734}" destId="{EB358437-7692-4960-96C8-6E2C31F19F62}" srcOrd="3" destOrd="0" parTransId="{1BD2CA10-245D-4C73-B8C9-1E19648832FE}" sibTransId="{1581D034-7149-4025-B9F3-B6E6076096B9}"/>
    <dgm:cxn modelId="{A1F03D08-371A-47E2-8EFA-0FEC585CC66F}" type="presOf" srcId="{EB358437-7692-4960-96C8-6E2C31F19F62}" destId="{8CF1DE4B-AFAB-4BB5-9510-A18F107BCF47}" srcOrd="0" destOrd="0" presId="urn:microsoft.com/office/officeart/2008/layout/RadialCluster"/>
    <dgm:cxn modelId="{82A455C7-8C11-497B-B614-AA3DDF99FACB}" srcId="{25AE64B2-264A-472F-A138-F95C7DF5E734}" destId="{017DF998-8B3A-4EED-AC63-52B95D1B7A3C}" srcOrd="1" destOrd="0" parTransId="{35B07170-3823-4691-85E1-F38B5421CF90}" sibTransId="{E0B50674-5776-4937-80F5-8A522AFEDF82}"/>
    <dgm:cxn modelId="{659D09E6-BE2F-460B-A5A1-4A16CF4D96DF}" type="presOf" srcId="{EA113563-6D9F-4387-B2D4-161DA0D4F576}" destId="{F56DCEF9-6FCE-453C-8174-7ADFBF0B7391}" srcOrd="0" destOrd="0" presId="urn:microsoft.com/office/officeart/2008/layout/RadialCluster"/>
    <dgm:cxn modelId="{5AC169EA-6832-4DCB-8483-93ABD94B0E4C}" type="presOf" srcId="{BC9D1F31-293F-4D39-A762-43E8DD647F37}" destId="{D4EF3ABC-482F-4CFC-8EF2-8A3E5DCBCB55}" srcOrd="0" destOrd="0" presId="urn:microsoft.com/office/officeart/2008/layout/RadialCluster"/>
    <dgm:cxn modelId="{BB2CB62F-2BED-4561-8FD1-0015BDFEF093}" type="presOf" srcId="{FEF49D27-73A7-45FA-B2E1-78BD34BCED4E}" destId="{84DBFE28-E099-4847-A938-9149ED0D2299}" srcOrd="0" destOrd="0" presId="urn:microsoft.com/office/officeart/2008/layout/RadialCluster"/>
    <dgm:cxn modelId="{E8A64E21-0477-4256-BE00-09F76B9ACD45}" type="presParOf" srcId="{DC24A732-4E80-45FA-9DAD-CA7C0989F1E4}" destId="{1906D02D-FFD0-4957-AA11-25CC54F0DBE0}" srcOrd="0" destOrd="0" presId="urn:microsoft.com/office/officeart/2008/layout/RadialCluster"/>
    <dgm:cxn modelId="{A7B71046-C2F2-4362-8543-2837F94B9D65}" type="presParOf" srcId="{1906D02D-FFD0-4957-AA11-25CC54F0DBE0}" destId="{64DA350D-7A46-40A4-AFB7-2007295CDE5E}" srcOrd="0" destOrd="0" presId="urn:microsoft.com/office/officeart/2008/layout/RadialCluster"/>
    <dgm:cxn modelId="{CDBCA6B1-6F14-4E64-B121-FCF68D9758F8}" type="presParOf" srcId="{1906D02D-FFD0-4957-AA11-25CC54F0DBE0}" destId="{62EB0B1F-9C14-40F4-94F8-A9B71E57F3CB}" srcOrd="1" destOrd="0" presId="urn:microsoft.com/office/officeart/2008/layout/RadialCluster"/>
    <dgm:cxn modelId="{80245DB7-ED73-4AA0-8593-E7DCC4AC85CE}" type="presParOf" srcId="{1906D02D-FFD0-4957-AA11-25CC54F0DBE0}" destId="{D4EF3ABC-482F-4CFC-8EF2-8A3E5DCBCB55}" srcOrd="2" destOrd="0" presId="urn:microsoft.com/office/officeart/2008/layout/RadialCluster"/>
    <dgm:cxn modelId="{B0BFE538-00D2-4AFD-9F38-EF6F39E5F374}" type="presParOf" srcId="{1906D02D-FFD0-4957-AA11-25CC54F0DBE0}" destId="{245CB9AC-0488-4A60-8B04-FBE2641109EA}" srcOrd="3" destOrd="0" presId="urn:microsoft.com/office/officeart/2008/layout/RadialCluster"/>
    <dgm:cxn modelId="{7EB8C80C-E98D-481D-BD7C-4C3E2736A1D4}" type="presParOf" srcId="{1906D02D-FFD0-4957-AA11-25CC54F0DBE0}" destId="{3976065F-D720-4E6F-BBDC-4AD52124A822}" srcOrd="4" destOrd="0" presId="urn:microsoft.com/office/officeart/2008/layout/RadialCluster"/>
    <dgm:cxn modelId="{87C8F52D-EF4B-4B0B-96EB-EE3329D6ADA5}" type="presParOf" srcId="{1906D02D-FFD0-4957-AA11-25CC54F0DBE0}" destId="{F56DCEF9-6FCE-453C-8174-7ADFBF0B7391}" srcOrd="5" destOrd="0" presId="urn:microsoft.com/office/officeart/2008/layout/RadialCluster"/>
    <dgm:cxn modelId="{66851AE8-68FE-4730-BAFF-4157030F607C}" type="presParOf" srcId="{1906D02D-FFD0-4957-AA11-25CC54F0DBE0}" destId="{84DBFE28-E099-4847-A938-9149ED0D2299}" srcOrd="6" destOrd="0" presId="urn:microsoft.com/office/officeart/2008/layout/RadialCluster"/>
    <dgm:cxn modelId="{F6CC1079-96D6-4B31-949E-061CEE2C109E}" type="presParOf" srcId="{1906D02D-FFD0-4957-AA11-25CC54F0DBE0}" destId="{3CC2A7A9-A0F1-4FB6-953E-400F1AC78A6B}" srcOrd="7" destOrd="0" presId="urn:microsoft.com/office/officeart/2008/layout/RadialCluster"/>
    <dgm:cxn modelId="{87F022D7-6432-4547-8255-B7A66D64A5D6}" type="presParOf" srcId="{1906D02D-FFD0-4957-AA11-25CC54F0DBE0}" destId="{8CF1DE4B-AFAB-4BB5-9510-A18F107BCF47}"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8CF7D3-508D-4ECC-B372-51FFA441A47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CR"/>
        </a:p>
      </dgm:t>
    </dgm:pt>
    <dgm:pt modelId="{1FD1ED10-4B20-4EA8-841D-2AEC70DAADA6}">
      <dgm:prSet phldrT="[Texto]" custT="1"/>
      <dgm:spPr/>
      <dgm:t>
        <a:bodyPr/>
        <a:lstStyle/>
        <a:p>
          <a:r>
            <a:rPr lang="es-CR" sz="3600" dirty="0" smtClean="0"/>
            <a:t>Acceso de la ciudadanía </a:t>
          </a:r>
          <a:r>
            <a:rPr lang="es-CR" sz="3000" dirty="0" smtClean="0"/>
            <a:t>a más y mejor información</a:t>
          </a:r>
          <a:endParaRPr lang="es-CR" sz="3000" dirty="0"/>
        </a:p>
      </dgm:t>
    </dgm:pt>
    <dgm:pt modelId="{E391DACC-17B2-41F6-A314-07D0589E37DD}" type="parTrans" cxnId="{ECEA0F2B-9918-47DC-9BBA-44D2C932509A}">
      <dgm:prSet/>
      <dgm:spPr/>
      <dgm:t>
        <a:bodyPr/>
        <a:lstStyle/>
        <a:p>
          <a:endParaRPr lang="es-CR"/>
        </a:p>
      </dgm:t>
    </dgm:pt>
    <dgm:pt modelId="{D052ADFD-4101-47D1-8B2F-130E3F6FFBBA}" type="sibTrans" cxnId="{ECEA0F2B-9918-47DC-9BBA-44D2C932509A}">
      <dgm:prSet/>
      <dgm:spPr/>
      <dgm:t>
        <a:bodyPr/>
        <a:lstStyle/>
        <a:p>
          <a:endParaRPr lang="es-CR"/>
        </a:p>
      </dgm:t>
    </dgm:pt>
    <dgm:pt modelId="{E252223A-B632-42A4-87A8-E63791DFB637}">
      <dgm:prSet phldrT="[Texto]" custT="1"/>
      <dgm:spPr/>
      <dgm:t>
        <a:bodyPr/>
        <a:lstStyle/>
        <a:p>
          <a:r>
            <a:rPr lang="es-CR" sz="3000" dirty="0" smtClean="0"/>
            <a:t>Ampliar la </a:t>
          </a:r>
          <a:r>
            <a:rPr lang="es-CR" sz="4000" dirty="0" smtClean="0"/>
            <a:t>participación</a:t>
          </a:r>
          <a:r>
            <a:rPr lang="es-CR" sz="3000" dirty="0" smtClean="0"/>
            <a:t> a nuevos actores sociales </a:t>
          </a:r>
          <a:endParaRPr lang="es-CR" sz="3000" dirty="0"/>
        </a:p>
      </dgm:t>
    </dgm:pt>
    <dgm:pt modelId="{11FA3659-2D8A-47DC-8A00-95A174010E2A}" type="parTrans" cxnId="{E35964CE-0FFE-4500-B260-1B65AD1A7BD9}">
      <dgm:prSet/>
      <dgm:spPr/>
      <dgm:t>
        <a:bodyPr/>
        <a:lstStyle/>
        <a:p>
          <a:endParaRPr lang="es-CR"/>
        </a:p>
      </dgm:t>
    </dgm:pt>
    <dgm:pt modelId="{C56C3F6C-F685-42AB-B8A3-106D07E7CB38}" type="sibTrans" cxnId="{E35964CE-0FFE-4500-B260-1B65AD1A7BD9}">
      <dgm:prSet/>
      <dgm:spPr/>
      <dgm:t>
        <a:bodyPr/>
        <a:lstStyle/>
        <a:p>
          <a:endParaRPr lang="es-CR"/>
        </a:p>
      </dgm:t>
    </dgm:pt>
    <dgm:pt modelId="{A765C9A9-B835-4A27-ACC1-16C612FA3D51}">
      <dgm:prSet phldrT="[Texto]" custT="1"/>
      <dgm:spPr/>
      <dgm:t>
        <a:bodyPr/>
        <a:lstStyle/>
        <a:p>
          <a:r>
            <a:rPr lang="es-CR" sz="3000" dirty="0" smtClean="0"/>
            <a:t>Incidir en la </a:t>
          </a:r>
          <a:r>
            <a:rPr lang="es-CR" sz="4000" dirty="0" smtClean="0"/>
            <a:t>toma de decisiones </a:t>
          </a:r>
          <a:r>
            <a:rPr lang="es-CR" sz="3000" dirty="0" smtClean="0"/>
            <a:t>en pro de una educación de  mayor calidad </a:t>
          </a:r>
          <a:endParaRPr lang="es-CR" sz="3000" dirty="0"/>
        </a:p>
      </dgm:t>
    </dgm:pt>
    <dgm:pt modelId="{5D6A5058-8FC2-4DF0-BD06-99F7C411A1DE}" type="parTrans" cxnId="{BB569C94-AAE1-4618-A8BB-2D94A2DC524D}">
      <dgm:prSet/>
      <dgm:spPr/>
      <dgm:t>
        <a:bodyPr/>
        <a:lstStyle/>
        <a:p>
          <a:endParaRPr lang="es-CR"/>
        </a:p>
      </dgm:t>
    </dgm:pt>
    <dgm:pt modelId="{48A0CEEF-F664-4BA0-A431-114DA6A5DF78}" type="sibTrans" cxnId="{BB569C94-AAE1-4618-A8BB-2D94A2DC524D}">
      <dgm:prSet/>
      <dgm:spPr/>
      <dgm:t>
        <a:bodyPr/>
        <a:lstStyle/>
        <a:p>
          <a:endParaRPr lang="es-CR"/>
        </a:p>
      </dgm:t>
    </dgm:pt>
    <dgm:pt modelId="{42F0E4A7-D8F6-41C2-8BBF-3360833522C8}" type="pres">
      <dgm:prSet presAssocID="{898CF7D3-508D-4ECC-B372-51FFA441A471}" presName="outerComposite" presStyleCnt="0">
        <dgm:presLayoutVars>
          <dgm:chMax val="5"/>
          <dgm:dir/>
          <dgm:resizeHandles val="exact"/>
        </dgm:presLayoutVars>
      </dgm:prSet>
      <dgm:spPr/>
      <dgm:t>
        <a:bodyPr/>
        <a:lstStyle/>
        <a:p>
          <a:endParaRPr lang="es-CR"/>
        </a:p>
      </dgm:t>
    </dgm:pt>
    <dgm:pt modelId="{7CC41E87-3A9F-4CCA-B5F6-3F5BDC6AE580}" type="pres">
      <dgm:prSet presAssocID="{898CF7D3-508D-4ECC-B372-51FFA441A471}" presName="dummyMaxCanvas" presStyleCnt="0">
        <dgm:presLayoutVars/>
      </dgm:prSet>
      <dgm:spPr/>
    </dgm:pt>
    <dgm:pt modelId="{C0458B00-0EAA-413B-BE6C-EEC7B08AB5E5}" type="pres">
      <dgm:prSet presAssocID="{898CF7D3-508D-4ECC-B372-51FFA441A471}" presName="ThreeNodes_1" presStyleLbl="node1" presStyleIdx="0" presStyleCnt="3">
        <dgm:presLayoutVars>
          <dgm:bulletEnabled val="1"/>
        </dgm:presLayoutVars>
      </dgm:prSet>
      <dgm:spPr/>
      <dgm:t>
        <a:bodyPr/>
        <a:lstStyle/>
        <a:p>
          <a:endParaRPr lang="es-CR"/>
        </a:p>
      </dgm:t>
    </dgm:pt>
    <dgm:pt modelId="{33DEFD28-88F8-4EE3-B481-11985C895EC0}" type="pres">
      <dgm:prSet presAssocID="{898CF7D3-508D-4ECC-B372-51FFA441A471}" presName="ThreeNodes_2" presStyleLbl="node1" presStyleIdx="1" presStyleCnt="3">
        <dgm:presLayoutVars>
          <dgm:bulletEnabled val="1"/>
        </dgm:presLayoutVars>
      </dgm:prSet>
      <dgm:spPr/>
      <dgm:t>
        <a:bodyPr/>
        <a:lstStyle/>
        <a:p>
          <a:endParaRPr lang="es-CR"/>
        </a:p>
      </dgm:t>
    </dgm:pt>
    <dgm:pt modelId="{4DFDCD9E-49D3-4F29-97ED-D4519E3C9C35}" type="pres">
      <dgm:prSet presAssocID="{898CF7D3-508D-4ECC-B372-51FFA441A471}" presName="ThreeNodes_3" presStyleLbl="node1" presStyleIdx="2" presStyleCnt="3">
        <dgm:presLayoutVars>
          <dgm:bulletEnabled val="1"/>
        </dgm:presLayoutVars>
      </dgm:prSet>
      <dgm:spPr/>
      <dgm:t>
        <a:bodyPr/>
        <a:lstStyle/>
        <a:p>
          <a:endParaRPr lang="es-CR"/>
        </a:p>
      </dgm:t>
    </dgm:pt>
    <dgm:pt modelId="{54ADD326-0091-4992-954D-97BC774DA32C}" type="pres">
      <dgm:prSet presAssocID="{898CF7D3-508D-4ECC-B372-51FFA441A471}" presName="ThreeConn_1-2" presStyleLbl="fgAccFollowNode1" presStyleIdx="0" presStyleCnt="2">
        <dgm:presLayoutVars>
          <dgm:bulletEnabled val="1"/>
        </dgm:presLayoutVars>
      </dgm:prSet>
      <dgm:spPr/>
      <dgm:t>
        <a:bodyPr/>
        <a:lstStyle/>
        <a:p>
          <a:endParaRPr lang="es-CR"/>
        </a:p>
      </dgm:t>
    </dgm:pt>
    <dgm:pt modelId="{AFB4015F-BFF4-4767-AED0-4E9F8C4D7CB8}" type="pres">
      <dgm:prSet presAssocID="{898CF7D3-508D-4ECC-B372-51FFA441A471}" presName="ThreeConn_2-3" presStyleLbl="fgAccFollowNode1" presStyleIdx="1" presStyleCnt="2">
        <dgm:presLayoutVars>
          <dgm:bulletEnabled val="1"/>
        </dgm:presLayoutVars>
      </dgm:prSet>
      <dgm:spPr/>
      <dgm:t>
        <a:bodyPr/>
        <a:lstStyle/>
        <a:p>
          <a:endParaRPr lang="es-CR"/>
        </a:p>
      </dgm:t>
    </dgm:pt>
    <dgm:pt modelId="{F61582E0-D274-4952-B69E-9B0C3AA2E518}" type="pres">
      <dgm:prSet presAssocID="{898CF7D3-508D-4ECC-B372-51FFA441A471}" presName="ThreeNodes_1_text" presStyleLbl="node1" presStyleIdx="2" presStyleCnt="3">
        <dgm:presLayoutVars>
          <dgm:bulletEnabled val="1"/>
        </dgm:presLayoutVars>
      </dgm:prSet>
      <dgm:spPr/>
      <dgm:t>
        <a:bodyPr/>
        <a:lstStyle/>
        <a:p>
          <a:endParaRPr lang="es-CR"/>
        </a:p>
      </dgm:t>
    </dgm:pt>
    <dgm:pt modelId="{6D186D2F-C507-47E1-8278-F60C337DAB4D}" type="pres">
      <dgm:prSet presAssocID="{898CF7D3-508D-4ECC-B372-51FFA441A471}" presName="ThreeNodes_2_text" presStyleLbl="node1" presStyleIdx="2" presStyleCnt="3">
        <dgm:presLayoutVars>
          <dgm:bulletEnabled val="1"/>
        </dgm:presLayoutVars>
      </dgm:prSet>
      <dgm:spPr/>
      <dgm:t>
        <a:bodyPr/>
        <a:lstStyle/>
        <a:p>
          <a:endParaRPr lang="es-CR"/>
        </a:p>
      </dgm:t>
    </dgm:pt>
    <dgm:pt modelId="{65262736-44F0-45BA-A7B3-35355A48D25B}" type="pres">
      <dgm:prSet presAssocID="{898CF7D3-508D-4ECC-B372-51FFA441A471}" presName="ThreeNodes_3_text" presStyleLbl="node1" presStyleIdx="2" presStyleCnt="3">
        <dgm:presLayoutVars>
          <dgm:bulletEnabled val="1"/>
        </dgm:presLayoutVars>
      </dgm:prSet>
      <dgm:spPr/>
      <dgm:t>
        <a:bodyPr/>
        <a:lstStyle/>
        <a:p>
          <a:endParaRPr lang="es-CR"/>
        </a:p>
      </dgm:t>
    </dgm:pt>
  </dgm:ptLst>
  <dgm:cxnLst>
    <dgm:cxn modelId="{2F5A6D13-F44B-4E21-BB9B-D8D846752227}" type="presOf" srcId="{898CF7D3-508D-4ECC-B372-51FFA441A471}" destId="{42F0E4A7-D8F6-41C2-8BBF-3360833522C8}" srcOrd="0" destOrd="0" presId="urn:microsoft.com/office/officeart/2005/8/layout/vProcess5"/>
    <dgm:cxn modelId="{149FAC84-0368-452D-9891-27ECBB6F3C22}" type="presOf" srcId="{E252223A-B632-42A4-87A8-E63791DFB637}" destId="{33DEFD28-88F8-4EE3-B481-11985C895EC0}" srcOrd="0" destOrd="0" presId="urn:microsoft.com/office/officeart/2005/8/layout/vProcess5"/>
    <dgm:cxn modelId="{8DC75A59-7211-4924-9503-E8E08197E1AC}" type="presOf" srcId="{C56C3F6C-F685-42AB-B8A3-106D07E7CB38}" destId="{AFB4015F-BFF4-4767-AED0-4E9F8C4D7CB8}" srcOrd="0" destOrd="0" presId="urn:microsoft.com/office/officeart/2005/8/layout/vProcess5"/>
    <dgm:cxn modelId="{ECEA0F2B-9918-47DC-9BBA-44D2C932509A}" srcId="{898CF7D3-508D-4ECC-B372-51FFA441A471}" destId="{1FD1ED10-4B20-4EA8-841D-2AEC70DAADA6}" srcOrd="0" destOrd="0" parTransId="{E391DACC-17B2-41F6-A314-07D0589E37DD}" sibTransId="{D052ADFD-4101-47D1-8B2F-130E3F6FFBBA}"/>
    <dgm:cxn modelId="{E35964CE-0FFE-4500-B260-1B65AD1A7BD9}" srcId="{898CF7D3-508D-4ECC-B372-51FFA441A471}" destId="{E252223A-B632-42A4-87A8-E63791DFB637}" srcOrd="1" destOrd="0" parTransId="{11FA3659-2D8A-47DC-8A00-95A174010E2A}" sibTransId="{C56C3F6C-F685-42AB-B8A3-106D07E7CB38}"/>
    <dgm:cxn modelId="{7708FEEB-C869-48E4-8EDF-D8B898C67BDF}" type="presOf" srcId="{1FD1ED10-4B20-4EA8-841D-2AEC70DAADA6}" destId="{C0458B00-0EAA-413B-BE6C-EEC7B08AB5E5}" srcOrd="0" destOrd="0" presId="urn:microsoft.com/office/officeart/2005/8/layout/vProcess5"/>
    <dgm:cxn modelId="{9FB2A0A2-554F-4518-A3EE-4FC84DCA952E}" type="presOf" srcId="{E252223A-B632-42A4-87A8-E63791DFB637}" destId="{6D186D2F-C507-47E1-8278-F60C337DAB4D}" srcOrd="1" destOrd="0" presId="urn:microsoft.com/office/officeart/2005/8/layout/vProcess5"/>
    <dgm:cxn modelId="{BB569C94-AAE1-4618-A8BB-2D94A2DC524D}" srcId="{898CF7D3-508D-4ECC-B372-51FFA441A471}" destId="{A765C9A9-B835-4A27-ACC1-16C612FA3D51}" srcOrd="2" destOrd="0" parTransId="{5D6A5058-8FC2-4DF0-BD06-99F7C411A1DE}" sibTransId="{48A0CEEF-F664-4BA0-A431-114DA6A5DF78}"/>
    <dgm:cxn modelId="{C2C7B8A2-7FCA-4882-B62F-8B491AC3EA33}" type="presOf" srcId="{A765C9A9-B835-4A27-ACC1-16C612FA3D51}" destId="{65262736-44F0-45BA-A7B3-35355A48D25B}" srcOrd="1" destOrd="0" presId="urn:microsoft.com/office/officeart/2005/8/layout/vProcess5"/>
    <dgm:cxn modelId="{545FF1F4-CB64-4A6C-B27E-D8BD10E457A3}" type="presOf" srcId="{A765C9A9-B835-4A27-ACC1-16C612FA3D51}" destId="{4DFDCD9E-49D3-4F29-97ED-D4519E3C9C35}" srcOrd="0" destOrd="0" presId="urn:microsoft.com/office/officeart/2005/8/layout/vProcess5"/>
    <dgm:cxn modelId="{D9CE1ADF-A4AB-44C9-8835-009AE5FE360F}" type="presOf" srcId="{1FD1ED10-4B20-4EA8-841D-2AEC70DAADA6}" destId="{F61582E0-D274-4952-B69E-9B0C3AA2E518}" srcOrd="1" destOrd="0" presId="urn:microsoft.com/office/officeart/2005/8/layout/vProcess5"/>
    <dgm:cxn modelId="{1FF64425-E964-40FA-BCF2-AE2F11E1F2BA}" type="presOf" srcId="{D052ADFD-4101-47D1-8B2F-130E3F6FFBBA}" destId="{54ADD326-0091-4992-954D-97BC774DA32C}" srcOrd="0" destOrd="0" presId="urn:microsoft.com/office/officeart/2005/8/layout/vProcess5"/>
    <dgm:cxn modelId="{21D8B5CC-A0C6-414D-AF46-1DEFD0AA4F1D}" type="presParOf" srcId="{42F0E4A7-D8F6-41C2-8BBF-3360833522C8}" destId="{7CC41E87-3A9F-4CCA-B5F6-3F5BDC6AE580}" srcOrd="0" destOrd="0" presId="urn:microsoft.com/office/officeart/2005/8/layout/vProcess5"/>
    <dgm:cxn modelId="{39B2EA0F-6AD2-4B06-9F7D-84BD90F903CB}" type="presParOf" srcId="{42F0E4A7-D8F6-41C2-8BBF-3360833522C8}" destId="{C0458B00-0EAA-413B-BE6C-EEC7B08AB5E5}" srcOrd="1" destOrd="0" presId="urn:microsoft.com/office/officeart/2005/8/layout/vProcess5"/>
    <dgm:cxn modelId="{43CC6CB8-66AF-4011-8D4E-5AC6148EE3F5}" type="presParOf" srcId="{42F0E4A7-D8F6-41C2-8BBF-3360833522C8}" destId="{33DEFD28-88F8-4EE3-B481-11985C895EC0}" srcOrd="2" destOrd="0" presId="urn:microsoft.com/office/officeart/2005/8/layout/vProcess5"/>
    <dgm:cxn modelId="{E07D80B9-F537-4A55-9F30-51B4A8B29B6E}" type="presParOf" srcId="{42F0E4A7-D8F6-41C2-8BBF-3360833522C8}" destId="{4DFDCD9E-49D3-4F29-97ED-D4519E3C9C35}" srcOrd="3" destOrd="0" presId="urn:microsoft.com/office/officeart/2005/8/layout/vProcess5"/>
    <dgm:cxn modelId="{02B64E05-67BB-4BCE-817C-03DB88482E6B}" type="presParOf" srcId="{42F0E4A7-D8F6-41C2-8BBF-3360833522C8}" destId="{54ADD326-0091-4992-954D-97BC774DA32C}" srcOrd="4" destOrd="0" presId="urn:microsoft.com/office/officeart/2005/8/layout/vProcess5"/>
    <dgm:cxn modelId="{0EA66D29-9DCB-43E5-8074-4664F78677EF}" type="presParOf" srcId="{42F0E4A7-D8F6-41C2-8BBF-3360833522C8}" destId="{AFB4015F-BFF4-4767-AED0-4E9F8C4D7CB8}" srcOrd="5" destOrd="0" presId="urn:microsoft.com/office/officeart/2005/8/layout/vProcess5"/>
    <dgm:cxn modelId="{2F75D2BF-0C80-4B3C-8DE6-FA3F3C077512}" type="presParOf" srcId="{42F0E4A7-D8F6-41C2-8BBF-3360833522C8}" destId="{F61582E0-D274-4952-B69E-9B0C3AA2E518}" srcOrd="6" destOrd="0" presId="urn:microsoft.com/office/officeart/2005/8/layout/vProcess5"/>
    <dgm:cxn modelId="{CE3449C6-B22D-43F4-97D1-3F889C97BE73}" type="presParOf" srcId="{42F0E4A7-D8F6-41C2-8BBF-3360833522C8}" destId="{6D186D2F-C507-47E1-8278-F60C337DAB4D}" srcOrd="7" destOrd="0" presId="urn:microsoft.com/office/officeart/2005/8/layout/vProcess5"/>
    <dgm:cxn modelId="{25E20EDB-E39F-4410-A410-F2817BA27504}" type="presParOf" srcId="{42F0E4A7-D8F6-41C2-8BBF-3360833522C8}" destId="{65262736-44F0-45BA-A7B3-35355A48D25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EBC31-0BBD-4889-8830-6FE3D7AFF3D2}">
      <dsp:nvSpPr>
        <dsp:cNvPr id="0" name=""/>
        <dsp:cNvSpPr/>
      </dsp:nvSpPr>
      <dsp:spPr>
        <a:xfrm rot="5400000">
          <a:off x="4305962" y="-2505685"/>
          <a:ext cx="1372460" cy="6474353"/>
        </a:xfrm>
        <a:prstGeom prst="round2Same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CR" sz="2400" kern="1200" dirty="0" smtClean="0">
              <a:solidFill>
                <a:schemeClr val="tx2"/>
              </a:solidFill>
              <a:latin typeface="Georgia" panose="02040502050405020303" pitchFamily="18" charset="0"/>
            </a:rPr>
            <a:t>Proveer conocimiento actualizado sobre la evolución del país en materia educativa.</a:t>
          </a:r>
          <a:endParaRPr lang="es-ES" sz="2400" kern="1200" dirty="0">
            <a:solidFill>
              <a:schemeClr val="tx2"/>
            </a:solidFill>
            <a:latin typeface="Georgia" panose="02040502050405020303" pitchFamily="18" charset="0"/>
            <a:cs typeface="Arial"/>
          </a:endParaRPr>
        </a:p>
      </dsp:txBody>
      <dsp:txXfrm rot="-5400000">
        <a:off x="1755016" y="112259"/>
        <a:ext cx="6407355" cy="1238464"/>
      </dsp:txXfrm>
    </dsp:sp>
    <dsp:sp modelId="{C60D21A7-347A-4AB6-958A-63756E871706}">
      <dsp:nvSpPr>
        <dsp:cNvPr id="0" name=""/>
        <dsp:cNvSpPr/>
      </dsp:nvSpPr>
      <dsp:spPr>
        <a:xfrm>
          <a:off x="87" y="2209"/>
          <a:ext cx="1754928" cy="1458562"/>
        </a:xfrm>
        <a:prstGeom prst="roundRect">
          <a:avLst/>
        </a:prstGeom>
        <a:solidFill>
          <a:schemeClr val="accent5">
            <a:lumMod val="7500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s-ES" sz="6000" kern="1200" dirty="0" smtClean="0">
              <a:solidFill>
                <a:schemeClr val="tx2"/>
              </a:solidFill>
              <a:latin typeface="Georgia" panose="02040502050405020303" pitchFamily="18" charset="0"/>
              <a:cs typeface="Arial"/>
            </a:rPr>
            <a:t>1</a:t>
          </a:r>
          <a:endParaRPr lang="es-ES" sz="6000" kern="1200" dirty="0">
            <a:solidFill>
              <a:schemeClr val="tx2"/>
            </a:solidFill>
            <a:latin typeface="Georgia" panose="02040502050405020303" pitchFamily="18" charset="0"/>
            <a:cs typeface="Arial"/>
          </a:endParaRPr>
        </a:p>
      </dsp:txBody>
      <dsp:txXfrm>
        <a:off x="71288" y="73410"/>
        <a:ext cx="1612526" cy="1316160"/>
      </dsp:txXfrm>
    </dsp:sp>
    <dsp:sp modelId="{AA5EB6F1-EA2E-4246-A4B9-3D19F1932166}">
      <dsp:nvSpPr>
        <dsp:cNvPr id="0" name=""/>
        <dsp:cNvSpPr/>
      </dsp:nvSpPr>
      <dsp:spPr>
        <a:xfrm rot="5400000">
          <a:off x="4275801" y="-1010814"/>
          <a:ext cx="1357781" cy="6547592"/>
        </a:xfrm>
        <a:prstGeom prst="round2Same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CR" sz="2400" kern="1200" dirty="0" smtClean="0">
              <a:solidFill>
                <a:schemeClr val="tx2"/>
              </a:solidFill>
              <a:latin typeface="Georgia" panose="02040502050405020303" pitchFamily="18" charset="0"/>
            </a:rPr>
            <a:t>Determinar cuánto se acerca o se aleja Costa Rica de ofrecer oportunidades de acceso equitativo a educación de calidad.</a:t>
          </a:r>
          <a:endParaRPr lang="es-ES" sz="1800" kern="1200" dirty="0">
            <a:solidFill>
              <a:schemeClr val="tx2"/>
            </a:solidFill>
            <a:latin typeface="Georgia" panose="02040502050405020303" pitchFamily="18" charset="0"/>
            <a:cs typeface="Arial"/>
          </a:endParaRPr>
        </a:p>
      </dsp:txBody>
      <dsp:txXfrm rot="-5400000">
        <a:off x="1680896" y="1650372"/>
        <a:ext cx="6481311" cy="1225219"/>
      </dsp:txXfrm>
    </dsp:sp>
    <dsp:sp modelId="{191E2912-20D4-4F38-9320-1AC49CF6664A}">
      <dsp:nvSpPr>
        <dsp:cNvPr id="0" name=""/>
        <dsp:cNvSpPr/>
      </dsp:nvSpPr>
      <dsp:spPr>
        <a:xfrm>
          <a:off x="87" y="1533700"/>
          <a:ext cx="1680808" cy="1458562"/>
        </a:xfrm>
        <a:prstGeom prst="roundRect">
          <a:avLst/>
        </a:prstGeom>
        <a:solidFill>
          <a:schemeClr val="accent5">
            <a:lumMod val="7500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s-ES" sz="6000" kern="1200" dirty="0" smtClean="0">
              <a:solidFill>
                <a:schemeClr val="tx2"/>
              </a:solidFill>
              <a:latin typeface="Georgia" panose="02040502050405020303" pitchFamily="18" charset="0"/>
              <a:cs typeface="Arial"/>
            </a:rPr>
            <a:t>2</a:t>
          </a:r>
          <a:endParaRPr lang="es-ES" sz="6000" kern="1200" dirty="0">
            <a:solidFill>
              <a:schemeClr val="tx2"/>
            </a:solidFill>
            <a:latin typeface="Georgia" panose="02040502050405020303" pitchFamily="18" charset="0"/>
            <a:cs typeface="Arial"/>
          </a:endParaRPr>
        </a:p>
      </dsp:txBody>
      <dsp:txXfrm>
        <a:off x="71288" y="1604901"/>
        <a:ext cx="1538406" cy="1316160"/>
      </dsp:txXfrm>
    </dsp:sp>
    <dsp:sp modelId="{9AA44329-AF9E-4A8E-9908-C58D6B7F0635}">
      <dsp:nvSpPr>
        <dsp:cNvPr id="0" name=""/>
        <dsp:cNvSpPr/>
      </dsp:nvSpPr>
      <dsp:spPr>
        <a:xfrm rot="5400000">
          <a:off x="4312912" y="518845"/>
          <a:ext cx="1281947" cy="6551252"/>
        </a:xfrm>
        <a:prstGeom prst="round2Same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CR" sz="2400" kern="1200" dirty="0" smtClean="0">
              <a:solidFill>
                <a:schemeClr val="tx2"/>
              </a:solidFill>
              <a:latin typeface="Georgia" panose="02040502050405020303" pitchFamily="18" charset="0"/>
            </a:rPr>
            <a:t>Ofrecer información relevante, oportuna y veraz sobre la situación de la educación.</a:t>
          </a:r>
          <a:r>
            <a:rPr lang="es-ES" sz="2400" kern="1200" dirty="0" smtClean="0">
              <a:solidFill>
                <a:schemeClr val="tx2"/>
              </a:solidFill>
              <a:latin typeface="Georgia" panose="02040502050405020303" pitchFamily="18" charset="0"/>
            </a:rPr>
            <a:t> </a:t>
          </a:r>
          <a:endParaRPr lang="es-ES" sz="2400" kern="1200" dirty="0">
            <a:solidFill>
              <a:schemeClr val="tx2"/>
            </a:solidFill>
            <a:latin typeface="Georgia" panose="02040502050405020303" pitchFamily="18" charset="0"/>
            <a:cs typeface="Arial"/>
          </a:endParaRPr>
        </a:p>
      </dsp:txBody>
      <dsp:txXfrm rot="-5400000">
        <a:off x="1678260" y="3216077"/>
        <a:ext cx="6488673" cy="1156789"/>
      </dsp:txXfrm>
    </dsp:sp>
    <dsp:sp modelId="{DDD7FE76-82A3-4020-B233-E07B8014E339}">
      <dsp:nvSpPr>
        <dsp:cNvPr id="0" name=""/>
        <dsp:cNvSpPr/>
      </dsp:nvSpPr>
      <dsp:spPr>
        <a:xfrm>
          <a:off x="87" y="3065190"/>
          <a:ext cx="1678173" cy="1458562"/>
        </a:xfrm>
        <a:prstGeom prst="roundRect">
          <a:avLst/>
        </a:prstGeom>
        <a:solidFill>
          <a:schemeClr val="accent5">
            <a:lumMod val="7500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s-ES" sz="6000" kern="1200" dirty="0" smtClean="0">
              <a:solidFill>
                <a:schemeClr val="tx2"/>
              </a:solidFill>
              <a:latin typeface="Georgia" panose="02040502050405020303" pitchFamily="18" charset="0"/>
              <a:cs typeface="Arial"/>
            </a:rPr>
            <a:t>3</a:t>
          </a:r>
          <a:endParaRPr lang="es-ES" sz="6000" kern="1200" dirty="0">
            <a:solidFill>
              <a:schemeClr val="tx2"/>
            </a:solidFill>
            <a:latin typeface="Georgia" panose="02040502050405020303" pitchFamily="18" charset="0"/>
            <a:cs typeface="Arial"/>
          </a:endParaRPr>
        </a:p>
      </dsp:txBody>
      <dsp:txXfrm>
        <a:off x="71288" y="3136391"/>
        <a:ext cx="1535771" cy="1316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54F49-4522-4885-B760-1123B8F9A913}">
      <dsp:nvSpPr>
        <dsp:cNvPr id="0" name=""/>
        <dsp:cNvSpPr/>
      </dsp:nvSpPr>
      <dsp:spPr>
        <a:xfrm>
          <a:off x="2281245" y="1820082"/>
          <a:ext cx="1895219" cy="156429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R" sz="1600" kern="1200" dirty="0" smtClean="0">
              <a:latin typeface="Georgia" pitchFamily="18" charset="0"/>
            </a:rPr>
            <a:t>Plataforma de investigación</a:t>
          </a:r>
        </a:p>
      </dsp:txBody>
      <dsp:txXfrm>
        <a:off x="2558793" y="2049167"/>
        <a:ext cx="1340123" cy="1106123"/>
      </dsp:txXfrm>
    </dsp:sp>
    <dsp:sp modelId="{59516A16-F4A6-43D1-A034-DCD28704FA97}">
      <dsp:nvSpPr>
        <dsp:cNvPr id="0" name=""/>
        <dsp:cNvSpPr/>
      </dsp:nvSpPr>
      <dsp:spPr>
        <a:xfrm rot="16200000">
          <a:off x="3073923" y="1301552"/>
          <a:ext cx="309862" cy="469953"/>
        </a:xfrm>
        <a:prstGeom prst="rightArrow">
          <a:avLst>
            <a:gd name="adj1" fmla="val 60000"/>
            <a:gd name="adj2" fmla="val 50000"/>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R" sz="1800" kern="1200">
            <a:latin typeface="Georgia" pitchFamily="18" charset="0"/>
          </a:endParaRPr>
        </a:p>
      </dsp:txBody>
      <dsp:txXfrm>
        <a:off x="3120403" y="1442023"/>
        <a:ext cx="216903" cy="281971"/>
      </dsp:txXfrm>
    </dsp:sp>
    <dsp:sp modelId="{0A013856-3C85-4845-BD28-15604A7EDCEA}">
      <dsp:nvSpPr>
        <dsp:cNvPr id="0" name=""/>
        <dsp:cNvSpPr/>
      </dsp:nvSpPr>
      <dsp:spPr>
        <a:xfrm>
          <a:off x="2602448" y="100938"/>
          <a:ext cx="1252813" cy="1134498"/>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R" sz="1600" kern="1200" dirty="0" smtClean="0">
              <a:latin typeface="Georgia" pitchFamily="18" charset="0"/>
            </a:rPr>
            <a:t>Ponencias</a:t>
          </a:r>
          <a:r>
            <a:rPr lang="es-CR" sz="1800" kern="1200" dirty="0" smtClean="0">
              <a:latin typeface="Georgia" pitchFamily="18" charset="0"/>
            </a:rPr>
            <a:t> </a:t>
          </a:r>
          <a:endParaRPr lang="es-CR" sz="1800" kern="1200" dirty="0">
            <a:latin typeface="Georgia" pitchFamily="18" charset="0"/>
          </a:endParaRPr>
        </a:p>
      </dsp:txBody>
      <dsp:txXfrm>
        <a:off x="2602448" y="100938"/>
        <a:ext cx="1252813" cy="1134498"/>
      </dsp:txXfrm>
    </dsp:sp>
    <dsp:sp modelId="{60FA2A9E-1937-401C-B32D-0034831CA0F0}">
      <dsp:nvSpPr>
        <dsp:cNvPr id="0" name=""/>
        <dsp:cNvSpPr/>
      </dsp:nvSpPr>
      <dsp:spPr>
        <a:xfrm rot="19846152">
          <a:off x="4096037" y="1804357"/>
          <a:ext cx="277456" cy="469953"/>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R" sz="1800" kern="1200">
            <a:latin typeface="Georgia" pitchFamily="18" charset="0"/>
          </a:endParaRPr>
        </a:p>
      </dsp:txBody>
      <dsp:txXfrm>
        <a:off x="4101337" y="1918672"/>
        <a:ext cx="194219" cy="281971"/>
      </dsp:txXfrm>
    </dsp:sp>
    <dsp:sp modelId="{2CC8BA3C-FD6D-4A54-AA8D-66AE4545BA6D}">
      <dsp:nvSpPr>
        <dsp:cNvPr id="0" name=""/>
        <dsp:cNvSpPr/>
      </dsp:nvSpPr>
      <dsp:spPr>
        <a:xfrm>
          <a:off x="4373329" y="1137287"/>
          <a:ext cx="1171026" cy="993726"/>
        </a:xfrm>
        <a:prstGeom prst="ca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R" sz="1600" kern="1200" dirty="0" smtClean="0">
              <a:latin typeface="Georgia" pitchFamily="18" charset="0"/>
            </a:rPr>
            <a:t>Bases de </a:t>
          </a:r>
        </a:p>
        <a:p>
          <a:pPr lvl="0" algn="ctr" defTabSz="711200">
            <a:lnSpc>
              <a:spcPct val="90000"/>
            </a:lnSpc>
            <a:spcBef>
              <a:spcPct val="0"/>
            </a:spcBef>
            <a:spcAft>
              <a:spcPct val="35000"/>
            </a:spcAft>
          </a:pPr>
          <a:r>
            <a:rPr lang="es-CR" sz="1600" kern="1200" dirty="0" smtClean="0">
              <a:latin typeface="Georgia" pitchFamily="18" charset="0"/>
            </a:rPr>
            <a:t>datos</a:t>
          </a:r>
          <a:endParaRPr lang="es-CR" sz="1600" kern="1200" dirty="0">
            <a:latin typeface="Georgia" pitchFamily="18" charset="0"/>
          </a:endParaRPr>
        </a:p>
      </dsp:txBody>
      <dsp:txXfrm>
        <a:off x="4373329" y="1385719"/>
        <a:ext cx="1171026" cy="621078"/>
      </dsp:txXfrm>
    </dsp:sp>
    <dsp:sp modelId="{1C012400-BD33-4268-B343-C90FCB45B801}">
      <dsp:nvSpPr>
        <dsp:cNvPr id="0" name=""/>
        <dsp:cNvSpPr/>
      </dsp:nvSpPr>
      <dsp:spPr>
        <a:xfrm rot="1788336">
          <a:off x="4059086" y="2893235"/>
          <a:ext cx="175955" cy="46995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R" sz="1800" kern="1200">
            <a:latin typeface="Georgia" pitchFamily="18" charset="0"/>
          </a:endParaRPr>
        </a:p>
      </dsp:txBody>
      <dsp:txXfrm>
        <a:off x="4062577" y="2974107"/>
        <a:ext cx="123169" cy="281971"/>
      </dsp:txXfrm>
    </dsp:sp>
    <dsp:sp modelId="{B8B32640-3BE5-41D3-83F3-6C8D5316F1C7}">
      <dsp:nvSpPr>
        <dsp:cNvPr id="0" name=""/>
        <dsp:cNvSpPr/>
      </dsp:nvSpPr>
      <dsp:spPr>
        <a:xfrm>
          <a:off x="4176461" y="2880315"/>
          <a:ext cx="1556072" cy="1420845"/>
        </a:xfrm>
        <a:prstGeom prst="cub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R" sz="1600" kern="1200" dirty="0" smtClean="0">
              <a:latin typeface="Georgia" pitchFamily="18" charset="0"/>
            </a:rPr>
            <a:t>Estudios en profundidad</a:t>
          </a:r>
          <a:endParaRPr lang="es-CR" sz="1600" kern="1200" dirty="0">
            <a:latin typeface="Georgia" pitchFamily="18" charset="0"/>
          </a:endParaRPr>
        </a:p>
      </dsp:txBody>
      <dsp:txXfrm>
        <a:off x="4176461" y="3235526"/>
        <a:ext cx="1200861" cy="1065634"/>
      </dsp:txXfrm>
    </dsp:sp>
    <dsp:sp modelId="{FF309D2C-3C81-4F87-A80A-AF727C6CB9EC}">
      <dsp:nvSpPr>
        <dsp:cNvPr id="0" name=""/>
        <dsp:cNvSpPr/>
      </dsp:nvSpPr>
      <dsp:spPr>
        <a:xfrm rot="5400000">
          <a:off x="3087736" y="3407671"/>
          <a:ext cx="282235" cy="469953"/>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R" sz="1800" kern="1200">
            <a:latin typeface="Georgia" pitchFamily="18" charset="0"/>
          </a:endParaRPr>
        </a:p>
      </dsp:txBody>
      <dsp:txXfrm>
        <a:off x="3130071" y="3459327"/>
        <a:ext cx="197565" cy="281971"/>
      </dsp:txXfrm>
    </dsp:sp>
    <dsp:sp modelId="{A4C87C5A-C059-4FD5-B8D1-EBD135950036}">
      <dsp:nvSpPr>
        <dsp:cNvPr id="0" name=""/>
        <dsp:cNvSpPr/>
      </dsp:nvSpPr>
      <dsp:spPr>
        <a:xfrm>
          <a:off x="2497268" y="3916896"/>
          <a:ext cx="1463172" cy="1238748"/>
        </a:xfrm>
        <a:prstGeom prst="plaqu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R" sz="1600" kern="1200" dirty="0" smtClean="0">
              <a:latin typeface="Georgia" pitchFamily="18" charset="0"/>
            </a:rPr>
            <a:t>Compendio estadístico </a:t>
          </a:r>
          <a:endParaRPr lang="es-CR" sz="1600" kern="1200" dirty="0">
            <a:latin typeface="Georgia" pitchFamily="18" charset="0"/>
          </a:endParaRPr>
        </a:p>
      </dsp:txBody>
      <dsp:txXfrm>
        <a:off x="2643259" y="4062887"/>
        <a:ext cx="1171190" cy="946766"/>
      </dsp:txXfrm>
    </dsp:sp>
    <dsp:sp modelId="{E7A9B0F6-1D10-4707-9DBD-3A9DA0282929}">
      <dsp:nvSpPr>
        <dsp:cNvPr id="0" name=""/>
        <dsp:cNvSpPr/>
      </dsp:nvSpPr>
      <dsp:spPr>
        <a:xfrm rot="9000000">
          <a:off x="2177460" y="2912878"/>
          <a:ext cx="212686" cy="469953"/>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R" sz="1800" kern="1200">
            <a:latin typeface="Georgia" pitchFamily="18" charset="0"/>
          </a:endParaRPr>
        </a:p>
      </dsp:txBody>
      <dsp:txXfrm rot="10800000">
        <a:off x="2236992" y="2990918"/>
        <a:ext cx="148880" cy="281971"/>
      </dsp:txXfrm>
    </dsp:sp>
    <dsp:sp modelId="{3CF1590B-A4DE-4FA0-8CD2-92E65870B036}">
      <dsp:nvSpPr>
        <dsp:cNvPr id="0" name=""/>
        <dsp:cNvSpPr/>
      </dsp:nvSpPr>
      <dsp:spPr>
        <a:xfrm>
          <a:off x="917802" y="2933126"/>
          <a:ext cx="1272246" cy="1272246"/>
        </a:xfrm>
        <a:prstGeom prst="wedgeEllipseCallou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scene3d>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R" sz="1600" kern="1200" dirty="0" smtClean="0">
              <a:latin typeface="Georgia" pitchFamily="18" charset="0"/>
            </a:rPr>
            <a:t>Estudios de opinión</a:t>
          </a:r>
          <a:endParaRPr lang="es-CR" sz="1600" kern="1200" dirty="0">
            <a:latin typeface="Georgia" pitchFamily="18" charset="0"/>
          </a:endParaRPr>
        </a:p>
      </dsp:txBody>
      <dsp:txXfrm>
        <a:off x="1104118" y="3119442"/>
        <a:ext cx="899614" cy="899614"/>
      </dsp:txXfrm>
    </dsp:sp>
    <dsp:sp modelId="{3249095B-A200-4437-BFEA-5698C95CE429}">
      <dsp:nvSpPr>
        <dsp:cNvPr id="0" name=""/>
        <dsp:cNvSpPr/>
      </dsp:nvSpPr>
      <dsp:spPr>
        <a:xfrm rot="12600000">
          <a:off x="2193843" y="1827426"/>
          <a:ext cx="200010" cy="469953"/>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R" sz="1800" kern="1200">
            <a:latin typeface="Georgia" pitchFamily="18" charset="0"/>
          </a:endParaRPr>
        </a:p>
      </dsp:txBody>
      <dsp:txXfrm rot="10800000">
        <a:off x="2249827" y="1936418"/>
        <a:ext cx="140007" cy="281971"/>
      </dsp:txXfrm>
    </dsp:sp>
    <dsp:sp modelId="{F344ABF6-9BE9-4EB3-ACE2-E43CE4336196}">
      <dsp:nvSpPr>
        <dsp:cNvPr id="0" name=""/>
        <dsp:cNvSpPr/>
      </dsp:nvSpPr>
      <dsp:spPr>
        <a:xfrm>
          <a:off x="870907" y="1032290"/>
          <a:ext cx="1366036" cy="120583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R" sz="1800" kern="1200" dirty="0" smtClean="0">
              <a:latin typeface="Georgia" pitchFamily="18" charset="0"/>
            </a:rPr>
            <a:t>Atlas </a:t>
          </a:r>
          <a:r>
            <a:rPr lang="es-CR" sz="1600" kern="1200" dirty="0" smtClean="0">
              <a:latin typeface="Georgia" pitchFamily="18" charset="0"/>
            </a:rPr>
            <a:t>educativo</a:t>
          </a:r>
          <a:endParaRPr lang="es-CR" sz="1800" kern="1200" dirty="0">
            <a:latin typeface="Georgia" pitchFamily="18" charset="0"/>
          </a:endParaRPr>
        </a:p>
      </dsp:txBody>
      <dsp:txXfrm>
        <a:off x="1070958" y="1208880"/>
        <a:ext cx="965934" cy="852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4DE51-F323-4BF0-9E10-D9A342836C9A}">
      <dsp:nvSpPr>
        <dsp:cNvPr id="0" name=""/>
        <dsp:cNvSpPr/>
      </dsp:nvSpPr>
      <dsp:spPr>
        <a:xfrm>
          <a:off x="72011" y="0"/>
          <a:ext cx="2449364" cy="1469618"/>
        </a:xfrm>
        <a:prstGeom prst="roundRect">
          <a:avLst/>
        </a:prstGeom>
        <a:solidFill>
          <a:srgbClr val="78A0C8"/>
        </a:solidFill>
        <a:ln w="25400" cap="flat" cmpd="sng" algn="ctr">
          <a:solidFill>
            <a:srgbClr val="78A0C8"/>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R" sz="2400" kern="1200" dirty="0" smtClean="0">
              <a:latin typeface="Georgia" pitchFamily="18" charset="0"/>
            </a:rPr>
            <a:t>Preescolar</a:t>
          </a:r>
          <a:endParaRPr lang="es-CR" sz="2400" kern="1200" dirty="0">
            <a:latin typeface="Georgia" pitchFamily="18" charset="0"/>
          </a:endParaRPr>
        </a:p>
      </dsp:txBody>
      <dsp:txXfrm>
        <a:off x="143752" y="71741"/>
        <a:ext cx="2305882" cy="1326136"/>
      </dsp:txXfrm>
    </dsp:sp>
    <dsp:sp modelId="{D248347B-AD13-43BB-8A81-2CBDF7DBD544}">
      <dsp:nvSpPr>
        <dsp:cNvPr id="0" name=""/>
        <dsp:cNvSpPr/>
      </dsp:nvSpPr>
      <dsp:spPr>
        <a:xfrm>
          <a:off x="5340912" y="0"/>
          <a:ext cx="2449364" cy="1469618"/>
        </a:xfrm>
        <a:prstGeom prst="roundRect">
          <a:avLst/>
        </a:prstGeom>
        <a:solidFill>
          <a:srgbClr val="78A0C8"/>
        </a:solidFill>
        <a:ln w="25400" cap="flat" cmpd="sng" algn="ctr">
          <a:solidFill>
            <a:srgbClr val="78A0C8"/>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R" sz="2400" kern="1200" dirty="0" smtClean="0">
              <a:latin typeface="Georgia" pitchFamily="18" charset="0"/>
            </a:rPr>
            <a:t>General básica y diversificada</a:t>
          </a:r>
          <a:endParaRPr lang="es-CR" sz="2400" kern="1200" dirty="0">
            <a:latin typeface="Georgia" pitchFamily="18" charset="0"/>
          </a:endParaRPr>
        </a:p>
      </dsp:txBody>
      <dsp:txXfrm>
        <a:off x="5412653" y="71741"/>
        <a:ext cx="2305882" cy="1326136"/>
      </dsp:txXfrm>
    </dsp:sp>
    <dsp:sp modelId="{0D087DE3-0461-4E89-979D-E195E4C7FAE6}">
      <dsp:nvSpPr>
        <dsp:cNvPr id="0" name=""/>
        <dsp:cNvSpPr/>
      </dsp:nvSpPr>
      <dsp:spPr>
        <a:xfrm>
          <a:off x="24371" y="3099945"/>
          <a:ext cx="2449364" cy="1469618"/>
        </a:xfrm>
        <a:prstGeom prst="roundRect">
          <a:avLst/>
        </a:prstGeom>
        <a:solidFill>
          <a:srgbClr val="78A0C8"/>
        </a:solidFill>
        <a:ln w="25400" cap="flat" cmpd="sng" algn="ctr">
          <a:solidFill>
            <a:srgbClr val="78A0C8"/>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R" sz="2400" kern="1200" dirty="0" smtClean="0">
              <a:latin typeface="Georgia" pitchFamily="18" charset="0"/>
            </a:rPr>
            <a:t>Educación Superior</a:t>
          </a:r>
          <a:endParaRPr lang="es-CR" sz="2400" kern="1200" dirty="0">
            <a:latin typeface="Georgia" pitchFamily="18" charset="0"/>
          </a:endParaRPr>
        </a:p>
      </dsp:txBody>
      <dsp:txXfrm>
        <a:off x="96112" y="3171686"/>
        <a:ext cx="2305882" cy="1326136"/>
      </dsp:txXfrm>
    </dsp:sp>
    <dsp:sp modelId="{1F639583-1AD9-4844-AB55-2AA8D5393435}">
      <dsp:nvSpPr>
        <dsp:cNvPr id="0" name=""/>
        <dsp:cNvSpPr/>
      </dsp:nvSpPr>
      <dsp:spPr>
        <a:xfrm>
          <a:off x="5340912" y="3099945"/>
          <a:ext cx="2449364" cy="1469618"/>
        </a:xfrm>
        <a:prstGeom prst="roundRect">
          <a:avLst/>
        </a:prstGeom>
        <a:solidFill>
          <a:srgbClr val="78A0C8"/>
        </a:solidFill>
        <a:ln w="25400" cap="flat" cmpd="sng" algn="ctr">
          <a:solidFill>
            <a:srgbClr val="78A0C8"/>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R" sz="2400" kern="1200" dirty="0" smtClean="0">
              <a:latin typeface="Georgia" pitchFamily="18" charset="0"/>
            </a:rPr>
            <a:t>Capítulo Especial</a:t>
          </a:r>
          <a:endParaRPr lang="es-CR" sz="2400" kern="1200" dirty="0">
            <a:latin typeface="Georgia" pitchFamily="18" charset="0"/>
          </a:endParaRPr>
        </a:p>
      </dsp:txBody>
      <dsp:txXfrm>
        <a:off x="5412653" y="3171686"/>
        <a:ext cx="2305882" cy="1326136"/>
      </dsp:txXfrm>
    </dsp:sp>
    <dsp:sp modelId="{79ED2564-4238-4DC9-A498-382DF69FAEA1}">
      <dsp:nvSpPr>
        <dsp:cNvPr id="0" name=""/>
        <dsp:cNvSpPr/>
      </dsp:nvSpPr>
      <dsp:spPr>
        <a:xfrm>
          <a:off x="2441012" y="1360668"/>
          <a:ext cx="3008456" cy="1859787"/>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R" sz="2800" b="1" kern="1200" dirty="0" smtClean="0">
              <a:solidFill>
                <a:schemeClr val="tx2"/>
              </a:solidFill>
              <a:latin typeface="Georgia" pitchFamily="18" charset="0"/>
            </a:rPr>
            <a:t>Aspiraciones Nacionales</a:t>
          </a:r>
          <a:endParaRPr lang="es-CR" sz="2800" b="1" kern="1200" dirty="0">
            <a:solidFill>
              <a:schemeClr val="tx2"/>
            </a:solidFill>
            <a:latin typeface="Georgia" pitchFamily="18" charset="0"/>
          </a:endParaRPr>
        </a:p>
      </dsp:txBody>
      <dsp:txXfrm>
        <a:off x="2531799" y="1451455"/>
        <a:ext cx="2826882" cy="1678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87159-47C6-4584-9D45-056F403BD621}">
      <dsp:nvSpPr>
        <dsp:cNvPr id="0" name=""/>
        <dsp:cNvSpPr/>
      </dsp:nvSpPr>
      <dsp:spPr>
        <a:xfrm>
          <a:off x="0" y="2179"/>
          <a:ext cx="6696744" cy="2230068"/>
        </a:xfrm>
        <a:prstGeom prst="roundRect">
          <a:avLst>
            <a:gd name="adj" fmla="val 10000"/>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es-CR" sz="1800" kern="1200" dirty="0" smtClean="0">
            <a:latin typeface="Georgia" pitchFamily="18" charset="0"/>
          </a:endParaRPr>
        </a:p>
        <a:p>
          <a:pPr lvl="0" algn="l" defTabSz="800100">
            <a:lnSpc>
              <a:spcPct val="90000"/>
            </a:lnSpc>
            <a:spcBef>
              <a:spcPct val="0"/>
            </a:spcBef>
            <a:spcAft>
              <a:spcPct val="35000"/>
            </a:spcAft>
          </a:pPr>
          <a:r>
            <a:rPr lang="es-CR" sz="3200" kern="1200" dirty="0" smtClean="0">
              <a:latin typeface="Georgia" pitchFamily="18" charset="0"/>
            </a:rPr>
            <a:t>¿Cómo vamos?</a:t>
          </a:r>
        </a:p>
        <a:p>
          <a:pPr lvl="0" algn="l" defTabSz="800100">
            <a:lnSpc>
              <a:spcPct val="90000"/>
            </a:lnSpc>
            <a:spcBef>
              <a:spcPct val="0"/>
            </a:spcBef>
            <a:spcAft>
              <a:spcPct val="35000"/>
            </a:spcAft>
          </a:pPr>
          <a:endParaRPr lang="es-CR" sz="1200" kern="1200" dirty="0" smtClean="0">
            <a:latin typeface="Georgia" pitchFamily="18" charset="0"/>
          </a:endParaRPr>
        </a:p>
        <a:p>
          <a:pPr lvl="0" algn="r" defTabSz="800100">
            <a:lnSpc>
              <a:spcPct val="90000"/>
            </a:lnSpc>
            <a:spcBef>
              <a:spcPct val="0"/>
            </a:spcBef>
            <a:spcAft>
              <a:spcPct val="35000"/>
            </a:spcAft>
          </a:pPr>
          <a:r>
            <a:rPr lang="es-CR" sz="2000" kern="1200" dirty="0" smtClean="0">
              <a:latin typeface="Georgia" pitchFamily="18" charset="0"/>
            </a:rPr>
            <a:t>Período 2010-2012</a:t>
          </a:r>
        </a:p>
        <a:p>
          <a:pPr lvl="0" algn="r" defTabSz="800100">
            <a:lnSpc>
              <a:spcPct val="90000"/>
            </a:lnSpc>
            <a:spcBef>
              <a:spcPct val="0"/>
            </a:spcBef>
            <a:spcAft>
              <a:spcPct val="35000"/>
            </a:spcAft>
          </a:pPr>
          <a:r>
            <a:rPr lang="es-CR" sz="2000" kern="1200" dirty="0" smtClean="0">
              <a:latin typeface="Georgia" pitchFamily="18" charset="0"/>
            </a:rPr>
            <a:t>Tendencias</a:t>
          </a:r>
        </a:p>
        <a:p>
          <a:pPr lvl="0" algn="r" defTabSz="800100">
            <a:lnSpc>
              <a:spcPct val="90000"/>
            </a:lnSpc>
            <a:spcBef>
              <a:spcPct val="0"/>
            </a:spcBef>
            <a:spcAft>
              <a:spcPct val="35000"/>
            </a:spcAft>
          </a:pPr>
          <a:r>
            <a:rPr lang="es-CR" sz="2000" kern="1200" dirty="0" smtClean="0">
              <a:latin typeface="Georgia" pitchFamily="18" charset="0"/>
            </a:rPr>
            <a:t>Hallazgos relevantes</a:t>
          </a:r>
          <a:endParaRPr lang="es-CR" sz="3200" kern="1200" dirty="0">
            <a:latin typeface="Georgia" pitchFamily="18" charset="0"/>
          </a:endParaRPr>
        </a:p>
      </dsp:txBody>
      <dsp:txXfrm>
        <a:off x="1562355" y="2179"/>
        <a:ext cx="5134388" cy="2230068"/>
      </dsp:txXfrm>
    </dsp:sp>
    <dsp:sp modelId="{43994F8B-6397-4917-8C5D-5137C9B4E93A}">
      <dsp:nvSpPr>
        <dsp:cNvPr id="0" name=""/>
        <dsp:cNvSpPr/>
      </dsp:nvSpPr>
      <dsp:spPr>
        <a:xfrm>
          <a:off x="223006" y="223006"/>
          <a:ext cx="1339348" cy="178405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87159-47C6-4584-9D45-056F403BD621}">
      <dsp:nvSpPr>
        <dsp:cNvPr id="0" name=""/>
        <dsp:cNvSpPr/>
      </dsp:nvSpPr>
      <dsp:spPr>
        <a:xfrm>
          <a:off x="0" y="0"/>
          <a:ext cx="6419056" cy="1900807"/>
        </a:xfrm>
        <a:prstGeom prst="roundRect">
          <a:avLst>
            <a:gd name="adj" fmla="val 10000"/>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CR" sz="3200" kern="1200" dirty="0" smtClean="0">
              <a:latin typeface="Georgia" pitchFamily="18" charset="0"/>
            </a:rPr>
            <a:t>¿Cómo contribuir a la toma de decisiones?</a:t>
          </a:r>
          <a:endParaRPr lang="es-CR" sz="3200" kern="1200" dirty="0">
            <a:latin typeface="Georgia" pitchFamily="18" charset="0"/>
          </a:endParaRPr>
        </a:p>
      </dsp:txBody>
      <dsp:txXfrm>
        <a:off x="1473891" y="0"/>
        <a:ext cx="4945164" cy="1900807"/>
      </dsp:txXfrm>
    </dsp:sp>
    <dsp:sp modelId="{43994F8B-6397-4917-8C5D-5137C9B4E93A}">
      <dsp:nvSpPr>
        <dsp:cNvPr id="0" name=""/>
        <dsp:cNvSpPr/>
      </dsp:nvSpPr>
      <dsp:spPr>
        <a:xfrm>
          <a:off x="190080" y="190080"/>
          <a:ext cx="1283811" cy="152064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87159-47C6-4584-9D45-056F403BD621}">
      <dsp:nvSpPr>
        <dsp:cNvPr id="0" name=""/>
        <dsp:cNvSpPr/>
      </dsp:nvSpPr>
      <dsp:spPr>
        <a:xfrm>
          <a:off x="0" y="0"/>
          <a:ext cx="6419056" cy="1900807"/>
        </a:xfrm>
        <a:prstGeom prst="roundRect">
          <a:avLst>
            <a:gd name="adj" fmla="val 10000"/>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CR" sz="3200" kern="1200" dirty="0" smtClean="0">
              <a:latin typeface="Georgia" pitchFamily="18" charset="0"/>
            </a:rPr>
            <a:t>¿Cómo profundizar en el conocimiento de la realidad educativa?</a:t>
          </a:r>
          <a:endParaRPr lang="es-CR" sz="3200" kern="1200" dirty="0">
            <a:latin typeface="Georgia" pitchFamily="18" charset="0"/>
          </a:endParaRPr>
        </a:p>
      </dsp:txBody>
      <dsp:txXfrm>
        <a:off x="1473891" y="0"/>
        <a:ext cx="4945164" cy="1900807"/>
      </dsp:txXfrm>
    </dsp:sp>
    <dsp:sp modelId="{43994F8B-6397-4917-8C5D-5137C9B4E93A}">
      <dsp:nvSpPr>
        <dsp:cNvPr id="0" name=""/>
        <dsp:cNvSpPr/>
      </dsp:nvSpPr>
      <dsp:spPr>
        <a:xfrm>
          <a:off x="190080" y="190080"/>
          <a:ext cx="1283811" cy="152064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9D746-5DA0-4585-9DC8-058DF2491B17}">
      <dsp:nvSpPr>
        <dsp:cNvPr id="0" name=""/>
        <dsp:cNvSpPr/>
      </dsp:nvSpPr>
      <dsp:spPr>
        <a:xfrm>
          <a:off x="0" y="0"/>
          <a:ext cx="6096000" cy="1934765"/>
        </a:xfrm>
        <a:prstGeom prst="roundRect">
          <a:avLst>
            <a:gd name="adj" fmla="val 10000"/>
          </a:avLst>
        </a:prstGeom>
        <a:noFill/>
        <a:ln w="25400" cap="flat" cmpd="sng" algn="ctr">
          <a:solidFill>
            <a:srgbClr val="78A0C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CR" sz="2700" kern="1200" dirty="0" smtClean="0">
              <a:solidFill>
                <a:schemeClr val="tx1"/>
              </a:solidFill>
              <a:latin typeface="Georgia" pitchFamily="18" charset="0"/>
            </a:rPr>
            <a:t>Competencia Lectora</a:t>
          </a:r>
          <a:endParaRPr lang="es-CR" sz="2700" kern="1200" dirty="0">
            <a:solidFill>
              <a:schemeClr val="tx1"/>
            </a:solidFill>
            <a:latin typeface="Georgia" pitchFamily="18" charset="0"/>
          </a:endParaRPr>
        </a:p>
        <a:p>
          <a:pPr marL="228600" lvl="1" indent="-228600" algn="l" defTabSz="933450">
            <a:lnSpc>
              <a:spcPct val="90000"/>
            </a:lnSpc>
            <a:spcBef>
              <a:spcPct val="0"/>
            </a:spcBef>
            <a:spcAft>
              <a:spcPct val="15000"/>
            </a:spcAft>
            <a:buChar char="••"/>
          </a:pPr>
          <a:r>
            <a:rPr lang="es-CR" sz="2100" kern="1200" dirty="0" smtClean="0">
              <a:solidFill>
                <a:schemeClr val="tx1"/>
              </a:solidFill>
              <a:latin typeface="Georgia" pitchFamily="18" charset="0"/>
            </a:rPr>
            <a:t>Grado que cursa el estudiante</a:t>
          </a:r>
          <a:endParaRPr lang="es-CR" sz="2100" kern="1200" dirty="0">
            <a:solidFill>
              <a:schemeClr val="tx1"/>
            </a:solidFill>
            <a:latin typeface="Georgia" pitchFamily="18" charset="0"/>
          </a:endParaRPr>
        </a:p>
        <a:p>
          <a:pPr marL="228600" lvl="1" indent="-228600" algn="l" defTabSz="933450">
            <a:lnSpc>
              <a:spcPct val="90000"/>
            </a:lnSpc>
            <a:spcBef>
              <a:spcPct val="0"/>
            </a:spcBef>
            <a:spcAft>
              <a:spcPct val="15000"/>
            </a:spcAft>
            <a:buChar char="••"/>
          </a:pPr>
          <a:r>
            <a:rPr lang="es-CR" sz="2100" b="1" kern="1200" dirty="0" smtClean="0">
              <a:solidFill>
                <a:schemeClr val="tx1"/>
              </a:solidFill>
              <a:latin typeface="Georgia" pitchFamily="18" charset="0"/>
            </a:rPr>
            <a:t>Actitud hacia la lectura</a:t>
          </a:r>
          <a:endParaRPr lang="es-CR" sz="2100" b="1" kern="1200" dirty="0">
            <a:solidFill>
              <a:schemeClr val="tx1"/>
            </a:solidFill>
            <a:latin typeface="Georgia" pitchFamily="18" charset="0"/>
          </a:endParaRPr>
        </a:p>
        <a:p>
          <a:pPr marL="228600" lvl="1" indent="-228600" algn="l" defTabSz="933450">
            <a:lnSpc>
              <a:spcPct val="90000"/>
            </a:lnSpc>
            <a:spcBef>
              <a:spcPct val="0"/>
            </a:spcBef>
            <a:spcAft>
              <a:spcPct val="15000"/>
            </a:spcAft>
            <a:buChar char="••"/>
          </a:pPr>
          <a:r>
            <a:rPr lang="es-CR" sz="2100" b="1" kern="1200" dirty="0" smtClean="0">
              <a:solidFill>
                <a:schemeClr val="tx1"/>
              </a:solidFill>
              <a:latin typeface="Georgia" pitchFamily="18" charset="0"/>
            </a:rPr>
            <a:t>Estrategias para resumir texto</a:t>
          </a:r>
          <a:endParaRPr lang="es-CR" sz="2100" b="1" kern="1200" dirty="0">
            <a:solidFill>
              <a:schemeClr val="tx1"/>
            </a:solidFill>
            <a:latin typeface="Georgia" pitchFamily="18" charset="0"/>
          </a:endParaRPr>
        </a:p>
      </dsp:txBody>
      <dsp:txXfrm>
        <a:off x="1412676" y="0"/>
        <a:ext cx="4683323" cy="1934765"/>
      </dsp:txXfrm>
    </dsp:sp>
    <dsp:sp modelId="{2E6BC6F9-EEA9-4918-8DA1-F5D21F6C6FB7}">
      <dsp:nvSpPr>
        <dsp:cNvPr id="0" name=""/>
        <dsp:cNvSpPr/>
      </dsp:nvSpPr>
      <dsp:spPr>
        <a:xfrm>
          <a:off x="193476" y="193476"/>
          <a:ext cx="1219200" cy="154781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E05C0F-ADA8-4830-AA7A-F1CF861EE238}">
      <dsp:nvSpPr>
        <dsp:cNvPr id="0" name=""/>
        <dsp:cNvSpPr/>
      </dsp:nvSpPr>
      <dsp:spPr>
        <a:xfrm>
          <a:off x="0" y="2128242"/>
          <a:ext cx="6096000" cy="1934765"/>
        </a:xfrm>
        <a:prstGeom prst="roundRect">
          <a:avLst>
            <a:gd name="adj" fmla="val 10000"/>
          </a:avLst>
        </a:prstGeom>
        <a:noFill/>
        <a:ln w="25400" cap="flat" cmpd="sng" algn="ctr">
          <a:solidFill>
            <a:srgbClr val="78A0C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CR" sz="2700" kern="1200" dirty="0" smtClean="0">
              <a:solidFill>
                <a:schemeClr val="tx1"/>
              </a:solidFill>
              <a:latin typeface="Georgia" pitchFamily="18" charset="0"/>
            </a:rPr>
            <a:t>Competencia matemática</a:t>
          </a:r>
          <a:endParaRPr lang="es-CR" sz="2700" kern="1200" dirty="0">
            <a:solidFill>
              <a:schemeClr val="tx1"/>
            </a:solidFill>
            <a:latin typeface="Georgia" pitchFamily="18" charset="0"/>
          </a:endParaRPr>
        </a:p>
        <a:p>
          <a:pPr marL="228600" lvl="1" indent="-228600" algn="l" defTabSz="933450">
            <a:lnSpc>
              <a:spcPct val="90000"/>
            </a:lnSpc>
            <a:spcBef>
              <a:spcPct val="0"/>
            </a:spcBef>
            <a:spcAft>
              <a:spcPct val="15000"/>
            </a:spcAft>
            <a:buChar char="••"/>
          </a:pPr>
          <a:r>
            <a:rPr lang="es-CR" sz="2100" kern="1200" dirty="0" smtClean="0">
              <a:solidFill>
                <a:schemeClr val="tx1"/>
              </a:solidFill>
              <a:latin typeface="Georgia" pitchFamily="18" charset="0"/>
            </a:rPr>
            <a:t>Grado que cursa el estudiante</a:t>
          </a:r>
          <a:endParaRPr lang="es-CR" sz="2100" kern="1200" dirty="0">
            <a:solidFill>
              <a:schemeClr val="tx1"/>
            </a:solidFill>
            <a:latin typeface="Georgia" pitchFamily="18" charset="0"/>
          </a:endParaRPr>
        </a:p>
        <a:p>
          <a:pPr marL="228600" lvl="1" indent="-228600" algn="l" defTabSz="933450">
            <a:lnSpc>
              <a:spcPct val="90000"/>
            </a:lnSpc>
            <a:spcBef>
              <a:spcPct val="0"/>
            </a:spcBef>
            <a:spcAft>
              <a:spcPct val="15000"/>
            </a:spcAft>
            <a:buChar char="••"/>
          </a:pPr>
          <a:r>
            <a:rPr lang="es-CR" sz="2100" b="1" kern="1200" dirty="0" smtClean="0">
              <a:solidFill>
                <a:schemeClr val="tx1"/>
              </a:solidFill>
              <a:latin typeface="Georgia" pitchFamily="18" charset="0"/>
            </a:rPr>
            <a:t>Estrategias para resumir texto</a:t>
          </a:r>
          <a:endParaRPr lang="es-CR" sz="2100" b="1" kern="1200" dirty="0">
            <a:solidFill>
              <a:schemeClr val="tx1"/>
            </a:solidFill>
            <a:latin typeface="Georgia" pitchFamily="18" charset="0"/>
          </a:endParaRPr>
        </a:p>
        <a:p>
          <a:pPr marL="228600" lvl="1" indent="-228600" algn="l" defTabSz="933450">
            <a:lnSpc>
              <a:spcPct val="90000"/>
            </a:lnSpc>
            <a:spcBef>
              <a:spcPct val="0"/>
            </a:spcBef>
            <a:spcAft>
              <a:spcPct val="15000"/>
            </a:spcAft>
            <a:buChar char="••"/>
          </a:pPr>
          <a:r>
            <a:rPr lang="es-CR" sz="2100" b="1" kern="1200" dirty="0" smtClean="0">
              <a:solidFill>
                <a:schemeClr val="tx1"/>
              </a:solidFill>
              <a:latin typeface="Georgia" pitchFamily="18" charset="0"/>
            </a:rPr>
            <a:t>Estrategias para comprender texto</a:t>
          </a:r>
          <a:endParaRPr lang="es-CR" sz="2100" b="1" kern="1200" dirty="0">
            <a:solidFill>
              <a:schemeClr val="tx1"/>
            </a:solidFill>
            <a:latin typeface="Georgia" pitchFamily="18" charset="0"/>
          </a:endParaRPr>
        </a:p>
      </dsp:txBody>
      <dsp:txXfrm>
        <a:off x="1412676" y="2128242"/>
        <a:ext cx="4683323" cy="1934765"/>
      </dsp:txXfrm>
    </dsp:sp>
    <dsp:sp modelId="{31039350-E2E0-4966-866D-09D156549DAF}">
      <dsp:nvSpPr>
        <dsp:cNvPr id="0" name=""/>
        <dsp:cNvSpPr/>
      </dsp:nvSpPr>
      <dsp:spPr>
        <a:xfrm>
          <a:off x="193476" y="2321718"/>
          <a:ext cx="1219200" cy="154781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A350D-7A46-40A4-AFB7-2007295CDE5E}">
      <dsp:nvSpPr>
        <dsp:cNvPr id="0" name=""/>
        <dsp:cNvSpPr/>
      </dsp:nvSpPr>
      <dsp:spPr>
        <a:xfrm>
          <a:off x="1414406" y="1422400"/>
          <a:ext cx="1859572" cy="1219200"/>
        </a:xfrm>
        <a:prstGeom prst="roundRect">
          <a:avLst/>
        </a:prstGeom>
        <a:solidFill>
          <a:schemeClr val="accent1">
            <a:alpha val="27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s-CR" sz="1400" b="1" kern="1200" dirty="0" smtClean="0">
              <a:solidFill>
                <a:schemeClr val="tx2"/>
              </a:solidFill>
              <a:latin typeface="Georgia" panose="02040502050405020303" pitchFamily="18" charset="0"/>
            </a:rPr>
            <a:t>Factores asociados a implementación</a:t>
          </a:r>
          <a:endParaRPr lang="es-CR" sz="1400" b="1" kern="1200" dirty="0">
            <a:solidFill>
              <a:schemeClr val="tx2"/>
            </a:solidFill>
            <a:latin typeface="Georgia" panose="02040502050405020303" pitchFamily="18" charset="0"/>
          </a:endParaRPr>
        </a:p>
      </dsp:txBody>
      <dsp:txXfrm>
        <a:off x="1473922" y="1481916"/>
        <a:ext cx="1740540" cy="1100168"/>
      </dsp:txXfrm>
    </dsp:sp>
    <dsp:sp modelId="{62EB0B1F-9C14-40F4-94F8-A9B71E57F3CB}">
      <dsp:nvSpPr>
        <dsp:cNvPr id="0" name=""/>
        <dsp:cNvSpPr/>
      </dsp:nvSpPr>
      <dsp:spPr>
        <a:xfrm rot="18750954">
          <a:off x="2769928" y="1119632"/>
          <a:ext cx="821522" cy="0"/>
        </a:xfrm>
        <a:custGeom>
          <a:avLst/>
          <a:gdLst/>
          <a:ahLst/>
          <a:cxnLst/>
          <a:rect l="0" t="0" r="0" b="0"/>
          <a:pathLst>
            <a:path>
              <a:moveTo>
                <a:pt x="0" y="0"/>
              </a:moveTo>
              <a:lnTo>
                <a:pt x="82152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EF3ABC-482F-4CFC-8EF2-8A3E5DCBCB55}">
      <dsp:nvSpPr>
        <dsp:cNvPr id="0" name=""/>
        <dsp:cNvSpPr/>
      </dsp:nvSpPr>
      <dsp:spPr>
        <a:xfrm>
          <a:off x="3227532" y="0"/>
          <a:ext cx="1210429" cy="816864"/>
        </a:xfrm>
        <a:prstGeom prst="roundRect">
          <a:avLst/>
        </a:prstGeom>
        <a:solidFill>
          <a:schemeClr val="accent1">
            <a:alpha val="27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CR" sz="1200" kern="1200" dirty="0" smtClean="0">
              <a:solidFill>
                <a:schemeClr val="tx2"/>
              </a:solidFill>
              <a:latin typeface="Georgia" panose="02040502050405020303" pitchFamily="18" charset="0"/>
            </a:rPr>
            <a:t>Conocimiento del programa</a:t>
          </a:r>
          <a:endParaRPr lang="es-CR" sz="1200" kern="1200" dirty="0">
            <a:solidFill>
              <a:schemeClr val="tx2"/>
            </a:solidFill>
            <a:latin typeface="Georgia" panose="02040502050405020303" pitchFamily="18" charset="0"/>
          </a:endParaRPr>
        </a:p>
      </dsp:txBody>
      <dsp:txXfrm>
        <a:off x="3267408" y="39876"/>
        <a:ext cx="1130677" cy="737112"/>
      </dsp:txXfrm>
    </dsp:sp>
    <dsp:sp modelId="{245CB9AC-0488-4A60-8B04-FBE2641109EA}">
      <dsp:nvSpPr>
        <dsp:cNvPr id="0" name=""/>
        <dsp:cNvSpPr/>
      </dsp:nvSpPr>
      <dsp:spPr>
        <a:xfrm rot="21540109">
          <a:off x="3273959" y="2013560"/>
          <a:ext cx="257046" cy="0"/>
        </a:xfrm>
        <a:custGeom>
          <a:avLst/>
          <a:gdLst/>
          <a:ahLst/>
          <a:cxnLst/>
          <a:rect l="0" t="0" r="0" b="0"/>
          <a:pathLst>
            <a:path>
              <a:moveTo>
                <a:pt x="0" y="0"/>
              </a:moveTo>
              <a:lnTo>
                <a:pt x="25704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76065F-D720-4E6F-BBDC-4AD52124A822}">
      <dsp:nvSpPr>
        <dsp:cNvPr id="0" name=""/>
        <dsp:cNvSpPr/>
      </dsp:nvSpPr>
      <dsp:spPr>
        <a:xfrm>
          <a:off x="3530986" y="1512166"/>
          <a:ext cx="1248372" cy="976560"/>
        </a:xfrm>
        <a:prstGeom prst="roundRect">
          <a:avLst/>
        </a:prstGeom>
        <a:solidFill>
          <a:schemeClr val="accent1">
            <a:alpha val="27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CR" sz="1200" kern="1200" dirty="0" smtClean="0">
              <a:solidFill>
                <a:schemeClr val="tx2"/>
              </a:solidFill>
              <a:latin typeface="Georgia" panose="02040502050405020303" pitchFamily="18" charset="0"/>
            </a:rPr>
            <a:t>Capacitación bimodal</a:t>
          </a:r>
          <a:endParaRPr lang="es-CR" sz="1200" kern="1200" dirty="0">
            <a:solidFill>
              <a:schemeClr val="tx2"/>
            </a:solidFill>
            <a:latin typeface="Georgia" panose="02040502050405020303" pitchFamily="18" charset="0"/>
          </a:endParaRPr>
        </a:p>
      </dsp:txBody>
      <dsp:txXfrm>
        <a:off x="3578658" y="1559838"/>
        <a:ext cx="1153028" cy="881216"/>
      </dsp:txXfrm>
    </dsp:sp>
    <dsp:sp modelId="{F56DCEF9-6FCE-453C-8174-7ADFBF0B7391}">
      <dsp:nvSpPr>
        <dsp:cNvPr id="0" name=""/>
        <dsp:cNvSpPr/>
      </dsp:nvSpPr>
      <dsp:spPr>
        <a:xfrm rot="5400000">
          <a:off x="2041599" y="2944193"/>
          <a:ext cx="605186" cy="0"/>
        </a:xfrm>
        <a:custGeom>
          <a:avLst/>
          <a:gdLst/>
          <a:ahLst/>
          <a:cxnLst/>
          <a:rect l="0" t="0" r="0" b="0"/>
          <a:pathLst>
            <a:path>
              <a:moveTo>
                <a:pt x="0" y="0"/>
              </a:moveTo>
              <a:lnTo>
                <a:pt x="60518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BFE28-E099-4847-A938-9149ED0D2299}">
      <dsp:nvSpPr>
        <dsp:cNvPr id="0" name=""/>
        <dsp:cNvSpPr/>
      </dsp:nvSpPr>
      <dsp:spPr>
        <a:xfrm>
          <a:off x="1752970" y="3246786"/>
          <a:ext cx="1182443" cy="816864"/>
        </a:xfrm>
        <a:prstGeom prst="roundRect">
          <a:avLst/>
        </a:prstGeom>
        <a:solidFill>
          <a:schemeClr val="accent1">
            <a:alpha val="27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CR" sz="1200" kern="1200" dirty="0" smtClean="0">
              <a:solidFill>
                <a:schemeClr val="tx2"/>
              </a:solidFill>
              <a:latin typeface="Georgia" panose="02040502050405020303" pitchFamily="18" charset="0"/>
            </a:rPr>
            <a:t>Uso de recursos virtuales</a:t>
          </a:r>
          <a:endParaRPr lang="es-CR" sz="1200" kern="1200" dirty="0">
            <a:solidFill>
              <a:schemeClr val="tx2"/>
            </a:solidFill>
            <a:latin typeface="Georgia" panose="02040502050405020303" pitchFamily="18" charset="0"/>
          </a:endParaRPr>
        </a:p>
      </dsp:txBody>
      <dsp:txXfrm>
        <a:off x="1792846" y="3286662"/>
        <a:ext cx="1102691" cy="737112"/>
      </dsp:txXfrm>
    </dsp:sp>
    <dsp:sp modelId="{3CC2A7A9-A0F1-4FB6-953E-400F1AC78A6B}">
      <dsp:nvSpPr>
        <dsp:cNvPr id="0" name=""/>
        <dsp:cNvSpPr/>
      </dsp:nvSpPr>
      <dsp:spPr>
        <a:xfrm rot="2347650">
          <a:off x="3038483" y="2796610"/>
          <a:ext cx="491279" cy="0"/>
        </a:xfrm>
        <a:custGeom>
          <a:avLst/>
          <a:gdLst/>
          <a:ahLst/>
          <a:cxnLst/>
          <a:rect l="0" t="0" r="0" b="0"/>
          <a:pathLst>
            <a:path>
              <a:moveTo>
                <a:pt x="0" y="0"/>
              </a:moveTo>
              <a:lnTo>
                <a:pt x="49127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F1DE4B-AFAB-4BB5-9510-A18F107BCF47}">
      <dsp:nvSpPr>
        <dsp:cNvPr id="0" name=""/>
        <dsp:cNvSpPr/>
      </dsp:nvSpPr>
      <dsp:spPr>
        <a:xfrm>
          <a:off x="3443547" y="2951621"/>
          <a:ext cx="1066424" cy="816864"/>
        </a:xfrm>
        <a:prstGeom prst="roundRect">
          <a:avLst/>
        </a:prstGeom>
        <a:solidFill>
          <a:schemeClr val="accent1">
            <a:alpha val="27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CR" sz="1800" kern="1200" dirty="0" smtClean="0">
              <a:solidFill>
                <a:schemeClr val="tx2"/>
              </a:solidFill>
              <a:latin typeface="Georgia" panose="02040502050405020303" pitchFamily="18" charset="0"/>
            </a:rPr>
            <a:t>GAM</a:t>
          </a:r>
          <a:endParaRPr lang="es-CR" sz="1800" kern="1200" dirty="0">
            <a:solidFill>
              <a:schemeClr val="tx2"/>
            </a:solidFill>
            <a:latin typeface="Georgia" panose="02040502050405020303" pitchFamily="18" charset="0"/>
          </a:endParaRPr>
        </a:p>
      </dsp:txBody>
      <dsp:txXfrm>
        <a:off x="3483423" y="2991497"/>
        <a:ext cx="986672" cy="7371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58B00-0EAA-413B-BE6C-EEC7B08AB5E5}">
      <dsp:nvSpPr>
        <dsp:cNvPr id="0" name=""/>
        <dsp:cNvSpPr/>
      </dsp:nvSpPr>
      <dsp:spPr>
        <a:xfrm>
          <a:off x="0" y="0"/>
          <a:ext cx="6995160" cy="15982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CR" sz="3600" kern="1200" dirty="0" smtClean="0"/>
            <a:t>Acceso de la ciudadanía </a:t>
          </a:r>
          <a:r>
            <a:rPr lang="es-CR" sz="3000" kern="1200" dirty="0" smtClean="0"/>
            <a:t>a más y mejor información</a:t>
          </a:r>
          <a:endParaRPr lang="es-CR" sz="3000" kern="1200" dirty="0"/>
        </a:p>
      </dsp:txBody>
      <dsp:txXfrm>
        <a:off x="46812" y="46812"/>
        <a:ext cx="5270475" cy="1504671"/>
      </dsp:txXfrm>
    </dsp:sp>
    <dsp:sp modelId="{33DEFD28-88F8-4EE3-B481-11985C895EC0}">
      <dsp:nvSpPr>
        <dsp:cNvPr id="0" name=""/>
        <dsp:cNvSpPr/>
      </dsp:nvSpPr>
      <dsp:spPr>
        <a:xfrm>
          <a:off x="617219" y="1864677"/>
          <a:ext cx="6995160" cy="15982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R" sz="3000" kern="1200" dirty="0" smtClean="0"/>
            <a:t>Ampliar la </a:t>
          </a:r>
          <a:r>
            <a:rPr lang="es-CR" sz="4000" kern="1200" dirty="0" smtClean="0"/>
            <a:t>participación</a:t>
          </a:r>
          <a:r>
            <a:rPr lang="es-CR" sz="3000" kern="1200" dirty="0" smtClean="0"/>
            <a:t> a nuevos actores sociales </a:t>
          </a:r>
          <a:endParaRPr lang="es-CR" sz="3000" kern="1200" dirty="0"/>
        </a:p>
      </dsp:txBody>
      <dsp:txXfrm>
        <a:off x="664031" y="1911489"/>
        <a:ext cx="5245424" cy="1504671"/>
      </dsp:txXfrm>
    </dsp:sp>
    <dsp:sp modelId="{4DFDCD9E-49D3-4F29-97ED-D4519E3C9C35}">
      <dsp:nvSpPr>
        <dsp:cNvPr id="0" name=""/>
        <dsp:cNvSpPr/>
      </dsp:nvSpPr>
      <dsp:spPr>
        <a:xfrm>
          <a:off x="1234439" y="3729355"/>
          <a:ext cx="6995160" cy="15982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R" sz="3000" kern="1200" dirty="0" smtClean="0"/>
            <a:t>Incidir en la </a:t>
          </a:r>
          <a:r>
            <a:rPr lang="es-CR" sz="4000" kern="1200" dirty="0" smtClean="0"/>
            <a:t>toma de decisiones </a:t>
          </a:r>
          <a:r>
            <a:rPr lang="es-CR" sz="3000" kern="1200" dirty="0" smtClean="0"/>
            <a:t>en pro de una educación de  mayor calidad </a:t>
          </a:r>
          <a:endParaRPr lang="es-CR" sz="3000" kern="1200" dirty="0"/>
        </a:p>
      </dsp:txBody>
      <dsp:txXfrm>
        <a:off x="1281251" y="3776167"/>
        <a:ext cx="5245424" cy="1504671"/>
      </dsp:txXfrm>
    </dsp:sp>
    <dsp:sp modelId="{54ADD326-0091-4992-954D-97BC774DA32C}">
      <dsp:nvSpPr>
        <dsp:cNvPr id="0" name=""/>
        <dsp:cNvSpPr/>
      </dsp:nvSpPr>
      <dsp:spPr>
        <a:xfrm>
          <a:off x="5956268" y="1212040"/>
          <a:ext cx="1038891" cy="103889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CR" sz="3600" kern="1200"/>
        </a:p>
      </dsp:txBody>
      <dsp:txXfrm>
        <a:off x="6190018" y="1212040"/>
        <a:ext cx="571391" cy="781765"/>
      </dsp:txXfrm>
    </dsp:sp>
    <dsp:sp modelId="{AFB4015F-BFF4-4767-AED0-4E9F8C4D7CB8}">
      <dsp:nvSpPr>
        <dsp:cNvPr id="0" name=""/>
        <dsp:cNvSpPr/>
      </dsp:nvSpPr>
      <dsp:spPr>
        <a:xfrm>
          <a:off x="6573488" y="3066062"/>
          <a:ext cx="1038891" cy="103889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CR" sz="3600" kern="1200"/>
        </a:p>
      </dsp:txBody>
      <dsp:txXfrm>
        <a:off x="6807238" y="3066062"/>
        <a:ext cx="571391" cy="78176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8">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95FA40B7-5283-409C-8E53-3255ADE39E3C}" type="datetimeFigureOut">
              <a:rPr lang="es-CR" smtClean="0"/>
              <a:t>22/10/2015</a:t>
            </a:fld>
            <a:endParaRPr lang="es-CR"/>
          </a:p>
        </p:txBody>
      </p:sp>
      <p:sp>
        <p:nvSpPr>
          <p:cNvPr id="4" name="3 Marcador de pie de página"/>
          <p:cNvSpPr>
            <a:spLocks noGrp="1"/>
          </p:cNvSpPr>
          <p:nvPr>
            <p:ph type="ftr" sz="quarter" idx="2"/>
          </p:nvPr>
        </p:nvSpPr>
        <p:spPr>
          <a:xfrm>
            <a:off x="0" y="8845550"/>
            <a:ext cx="2971800" cy="465138"/>
          </a:xfrm>
          <a:prstGeom prst="rect">
            <a:avLst/>
          </a:prstGeom>
        </p:spPr>
        <p:txBody>
          <a:bodyPr vert="horz" lIns="91440" tIns="45720" rIns="91440" bIns="45720" rtlCol="0" anchor="b"/>
          <a:lstStyle>
            <a:lvl1pPr algn="l">
              <a:defRPr sz="1200"/>
            </a:lvl1pPr>
          </a:lstStyle>
          <a:p>
            <a:endParaRPr lang="es-CR"/>
          </a:p>
        </p:txBody>
      </p:sp>
      <p:sp>
        <p:nvSpPr>
          <p:cNvPr id="5" name="4 Marcador de número de diapositiva"/>
          <p:cNvSpPr>
            <a:spLocks noGrp="1"/>
          </p:cNvSpPr>
          <p:nvPr>
            <p:ph type="sldNum" sz="quarter" idx="3"/>
          </p:nvPr>
        </p:nvSpPr>
        <p:spPr>
          <a:xfrm>
            <a:off x="3884613" y="8845550"/>
            <a:ext cx="2971800" cy="465138"/>
          </a:xfrm>
          <a:prstGeom prst="rect">
            <a:avLst/>
          </a:prstGeom>
        </p:spPr>
        <p:txBody>
          <a:bodyPr vert="horz" lIns="91440" tIns="45720" rIns="91440" bIns="45720" rtlCol="0" anchor="b"/>
          <a:lstStyle>
            <a:lvl1pPr algn="r">
              <a:defRPr sz="1200"/>
            </a:lvl1pPr>
          </a:lstStyle>
          <a:p>
            <a:fld id="{EB164398-D1F9-46E4-B731-76C5FAA9725A}" type="slidenum">
              <a:rPr lang="es-CR" smtClean="0"/>
              <a:t>‹Nº›</a:t>
            </a:fld>
            <a:endParaRPr lang="es-CR"/>
          </a:p>
        </p:txBody>
      </p:sp>
    </p:spTree>
    <p:extLst>
      <p:ext uri="{BB962C8B-B14F-4D97-AF65-F5344CB8AC3E}">
        <p14:creationId xmlns:p14="http://schemas.microsoft.com/office/powerpoint/2010/main" val="722591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614"/>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idx="1"/>
          </p:nvPr>
        </p:nvSpPr>
        <p:spPr>
          <a:xfrm>
            <a:off x="3884613" y="0"/>
            <a:ext cx="2971800" cy="465614"/>
          </a:xfrm>
          <a:prstGeom prst="rect">
            <a:avLst/>
          </a:prstGeom>
        </p:spPr>
        <p:txBody>
          <a:bodyPr vert="horz" lIns="91440" tIns="45720" rIns="91440" bIns="45720" rtlCol="0"/>
          <a:lstStyle>
            <a:lvl1pPr algn="r">
              <a:defRPr sz="1200"/>
            </a:lvl1pPr>
          </a:lstStyle>
          <a:p>
            <a:fld id="{12B38589-06FE-491F-A0C2-8221FEB1C678}" type="datetimeFigureOut">
              <a:rPr lang="es-CR" smtClean="0"/>
              <a:pPr/>
              <a:t>22/10/2015</a:t>
            </a:fld>
            <a:endParaRPr lang="es-CR"/>
          </a:p>
        </p:txBody>
      </p:sp>
      <p:sp>
        <p:nvSpPr>
          <p:cNvPr id="4" name="3 Marcador de imagen de diapositiva"/>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s-CR"/>
          </a:p>
        </p:txBody>
      </p:sp>
      <p:sp>
        <p:nvSpPr>
          <p:cNvPr id="5" name="4 Marcador de notas"/>
          <p:cNvSpPr>
            <a:spLocks noGrp="1"/>
          </p:cNvSpPr>
          <p:nvPr>
            <p:ph type="body" sz="quarter" idx="3"/>
          </p:nvPr>
        </p:nvSpPr>
        <p:spPr>
          <a:xfrm>
            <a:off x="685800" y="4423331"/>
            <a:ext cx="5486400" cy="4190524"/>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6" name="5 Marcador de pie de página"/>
          <p:cNvSpPr>
            <a:spLocks noGrp="1"/>
          </p:cNvSpPr>
          <p:nvPr>
            <p:ph type="ftr" sz="quarter" idx="4"/>
          </p:nvPr>
        </p:nvSpPr>
        <p:spPr>
          <a:xfrm>
            <a:off x="0" y="8845045"/>
            <a:ext cx="2971800" cy="465614"/>
          </a:xfrm>
          <a:prstGeom prst="rect">
            <a:avLst/>
          </a:prstGeom>
        </p:spPr>
        <p:txBody>
          <a:bodyPr vert="horz" lIns="91440" tIns="45720" rIns="91440" bIns="45720" rtlCol="0" anchor="b"/>
          <a:lstStyle>
            <a:lvl1pPr algn="l">
              <a:defRPr sz="1200"/>
            </a:lvl1pPr>
          </a:lstStyle>
          <a:p>
            <a:endParaRPr lang="es-CR"/>
          </a:p>
        </p:txBody>
      </p:sp>
      <p:sp>
        <p:nvSpPr>
          <p:cNvPr id="7" name="6 Marcador de número de diapositiva"/>
          <p:cNvSpPr>
            <a:spLocks noGrp="1"/>
          </p:cNvSpPr>
          <p:nvPr>
            <p:ph type="sldNum" sz="quarter" idx="5"/>
          </p:nvPr>
        </p:nvSpPr>
        <p:spPr>
          <a:xfrm>
            <a:off x="3884613" y="8845045"/>
            <a:ext cx="2971800" cy="465614"/>
          </a:xfrm>
          <a:prstGeom prst="rect">
            <a:avLst/>
          </a:prstGeom>
        </p:spPr>
        <p:txBody>
          <a:bodyPr vert="horz" lIns="91440" tIns="45720" rIns="91440" bIns="45720" rtlCol="0" anchor="b"/>
          <a:lstStyle>
            <a:lvl1pPr algn="r">
              <a:defRPr sz="1200"/>
            </a:lvl1pPr>
          </a:lstStyle>
          <a:p>
            <a:fld id="{C70CAE80-BEE4-413D-A252-3F4CF080892E}" type="slidenum">
              <a:rPr lang="es-CR" smtClean="0"/>
              <a:pPr/>
              <a:t>‹Nº›</a:t>
            </a:fld>
            <a:endParaRPr lang="es-CR"/>
          </a:p>
        </p:txBody>
      </p:sp>
    </p:spTree>
    <p:extLst>
      <p:ext uri="{BB962C8B-B14F-4D97-AF65-F5344CB8AC3E}">
        <p14:creationId xmlns:p14="http://schemas.microsoft.com/office/powerpoint/2010/main" val="203586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0"/>
              </a:spcBef>
            </a:pPr>
            <a:r>
              <a:rPr lang="es-ES" dirty="0" smtClean="0"/>
              <a:t>El resultado final es algo más que un informe.</a:t>
            </a:r>
          </a:p>
          <a:p>
            <a:pPr algn="just">
              <a:spcBef>
                <a:spcPct val="0"/>
              </a:spcBef>
            </a:pPr>
            <a:endParaRPr lang="es-ES" dirty="0"/>
          </a:p>
          <a:p>
            <a:pPr algn="just">
              <a:spcBef>
                <a:spcPct val="0"/>
              </a:spcBef>
            </a:pPr>
            <a:r>
              <a:rPr lang="es-ES" dirty="0" smtClean="0"/>
              <a:t>Es una plataforma de investigación  con distintos productos: 37 ponencias, bases de datos, estudios en profundidad entre ellos un Índice de situación</a:t>
            </a:r>
            <a:r>
              <a:rPr lang="es-ES" baseline="0" dirty="0" smtClean="0"/>
              <a:t> educativa por cantón, </a:t>
            </a:r>
            <a:r>
              <a:rPr lang="es-ES" dirty="0" smtClean="0"/>
              <a:t>un compendio de estadístico, Estudios de opinión en temas clave como Violencia en los centros educativos, Adecuaciones curriculares, y un atlas educativo que ofrece una visión espacial e histórica del desarrollo de nuestro sistema educativo. </a:t>
            </a:r>
          </a:p>
          <a:p>
            <a:pPr algn="just">
              <a:spcBef>
                <a:spcPct val="0"/>
              </a:spcBef>
            </a:pPr>
            <a:endParaRPr lang="es-ES" dirty="0"/>
          </a:p>
          <a:p>
            <a:pPr algn="just">
              <a:spcBef>
                <a:spcPct val="0"/>
              </a:spcBef>
            </a:pPr>
            <a:r>
              <a:rPr lang="es-ES" dirty="0" smtClean="0"/>
              <a:t>Todos estos insumos constituyen un bien público al servicio del país. </a:t>
            </a:r>
          </a:p>
        </p:txBody>
      </p:sp>
      <p:sp>
        <p:nvSpPr>
          <p:cNvPr id="860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31B3F90-92BC-4141-9303-417670878658}" type="slidenum">
              <a:rPr lang="es-ES"/>
              <a:pPr fontAlgn="base">
                <a:spcBef>
                  <a:spcPct val="0"/>
                </a:spcBef>
                <a:spcAft>
                  <a:spcPct val="0"/>
                </a:spcAft>
              </a:pPr>
              <a:t>6</a:t>
            </a:fld>
            <a:endParaRPr lang="es-ES"/>
          </a:p>
        </p:txBody>
      </p:sp>
    </p:spTree>
    <p:extLst>
      <p:ext uri="{BB962C8B-B14F-4D97-AF65-F5344CB8AC3E}">
        <p14:creationId xmlns:p14="http://schemas.microsoft.com/office/powerpoint/2010/main" val="1871524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CR" dirty="0" smtClean="0"/>
              <a:t>La segunda interrogante que el Informe responde es:  </a:t>
            </a:r>
          </a:p>
          <a:p>
            <a:pPr>
              <a:spcBef>
                <a:spcPct val="0"/>
              </a:spcBef>
            </a:pPr>
            <a:endParaRPr lang="es-CR" dirty="0"/>
          </a:p>
          <a:p>
            <a:pPr>
              <a:spcBef>
                <a:spcPct val="0"/>
              </a:spcBef>
            </a:pPr>
            <a:r>
              <a:rPr lang="es-CR" dirty="0" smtClean="0"/>
              <a:t>¿cómo contribuir con la investigación a la toma decisiones?. </a:t>
            </a:r>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D5274BA-DF3E-41FF-B3DA-9C4241433DF4}" type="slidenum">
              <a:rPr lang="es-ES"/>
              <a:pPr fontAlgn="base">
                <a:spcBef>
                  <a:spcPct val="0"/>
                </a:spcBef>
                <a:spcAft>
                  <a:spcPct val="0"/>
                </a:spcAft>
              </a:pPr>
              <a:t>16</a:t>
            </a:fld>
            <a:endParaRPr lang="es-ES"/>
          </a:p>
        </p:txBody>
      </p:sp>
    </p:spTree>
    <p:extLst>
      <p:ext uri="{BB962C8B-B14F-4D97-AF65-F5344CB8AC3E}">
        <p14:creationId xmlns:p14="http://schemas.microsoft.com/office/powerpoint/2010/main" val="77256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2 Marcador de notas"/>
          <p:cNvSpPr>
            <a:spLocks noGrp="1"/>
          </p:cNvSpPr>
          <p:nvPr>
            <p:ph type="body" idx="1"/>
          </p:nvPr>
        </p:nvSpPr>
        <p:spPr bwMode="auto">
          <a:xfrm>
            <a:off x="685800" y="4363513"/>
            <a:ext cx="5486400" cy="42503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CR" dirty="0" smtClean="0"/>
              <a:t>En esta línea  se construyeron para este Informe varios escenarios prospectivos junto con el personal técnico del MEP sobre el posible uso que el Ministerio puede darle al  1% adicional del Producto Interno Bruto que deberá asignarse a educación en virtud de la reforma constitucional del 8% del PIB aprobado en el  2011.</a:t>
            </a:r>
          </a:p>
          <a:p>
            <a:pPr>
              <a:spcBef>
                <a:spcPct val="0"/>
              </a:spcBef>
            </a:pPr>
            <a:endParaRPr lang="es-CR" dirty="0" smtClean="0"/>
          </a:p>
          <a:p>
            <a:pPr>
              <a:spcBef>
                <a:spcPct val="0"/>
              </a:spcBef>
            </a:pPr>
            <a:r>
              <a:rPr lang="es-CR" dirty="0" smtClean="0"/>
              <a:t>Como se observa en el gráfico el ejercicio permitió establecer varias alternativas: </a:t>
            </a:r>
          </a:p>
          <a:p>
            <a:pPr>
              <a:spcBef>
                <a:spcPct val="0"/>
              </a:spcBef>
            </a:pPr>
            <a:endParaRPr lang="es-CR" dirty="0"/>
          </a:p>
          <a:p>
            <a:pPr marL="171450" indent="-171450">
              <a:spcBef>
                <a:spcPct val="0"/>
              </a:spcBef>
              <a:buFont typeface="Arial" pitchFamily="34" charset="0"/>
              <a:buChar char="•"/>
            </a:pPr>
            <a:r>
              <a:rPr lang="es-CR" dirty="0" smtClean="0"/>
              <a:t>ampliar acceso, fortaleciendo los programas de equidad; </a:t>
            </a:r>
          </a:p>
          <a:p>
            <a:pPr marL="171450" indent="-171450">
              <a:spcBef>
                <a:spcPct val="0"/>
              </a:spcBef>
              <a:buFont typeface="Arial" pitchFamily="34" charset="0"/>
              <a:buChar char="•"/>
            </a:pPr>
            <a:r>
              <a:rPr lang="es-CR" dirty="0" smtClean="0"/>
              <a:t>o mejorar la calidad, creando nuevas escuelas de horario ampliado y más colegios; técnicos; </a:t>
            </a:r>
          </a:p>
          <a:p>
            <a:pPr marL="171450" indent="-171450">
              <a:spcBef>
                <a:spcPct val="0"/>
              </a:spcBef>
              <a:buFont typeface="Arial" pitchFamily="34" charset="0"/>
              <a:buChar char="•"/>
            </a:pPr>
            <a:r>
              <a:rPr lang="es-CR" dirty="0" smtClean="0"/>
              <a:t>o bien universalizar la secundaria, para lo cual se requiere construir nuevos centros educativos.  </a:t>
            </a:r>
          </a:p>
          <a:p>
            <a:pPr>
              <a:spcBef>
                <a:spcPct val="0"/>
              </a:spcBef>
            </a:pPr>
            <a:endParaRPr lang="es-CR" dirty="0" smtClean="0"/>
          </a:p>
          <a:p>
            <a:pPr>
              <a:spcBef>
                <a:spcPct val="0"/>
              </a:spcBef>
            </a:pPr>
            <a:r>
              <a:rPr lang="es-CR" dirty="0" smtClean="0"/>
              <a:t>El ejercicio muestra que no todos estos objetivos pueden ser atendidos al mismo tiempo  porque sobrepasan el 1% adicional disponible. Sin embargo, también muestra que es posible lograr una combinación de objetivos que permita avances significativos. </a:t>
            </a:r>
          </a:p>
          <a:p>
            <a:pPr>
              <a:spcBef>
                <a:spcPct val="0"/>
              </a:spcBef>
            </a:pPr>
            <a:endParaRPr lang="es-CR" dirty="0"/>
          </a:p>
          <a:p>
            <a:pPr>
              <a:spcBef>
                <a:spcPct val="0"/>
              </a:spcBef>
            </a:pPr>
            <a:r>
              <a:rPr lang="es-CR" dirty="0" smtClean="0"/>
              <a:t>Para esto, sin embargo, hay que planificar y rendir cuentas.</a:t>
            </a:r>
          </a:p>
          <a:p>
            <a:pPr>
              <a:spcBef>
                <a:spcPct val="0"/>
              </a:spcBef>
            </a:pPr>
            <a:endParaRPr lang="es-CR" dirty="0" smtClean="0"/>
          </a:p>
          <a:p>
            <a:pPr>
              <a:spcBef>
                <a:spcPct val="0"/>
              </a:spcBef>
            </a:pPr>
            <a:endParaRPr lang="es-CR" dirty="0" smtClean="0"/>
          </a:p>
          <a:p>
            <a:pPr>
              <a:spcBef>
                <a:spcPct val="0"/>
              </a:spcBef>
            </a:pPr>
            <a:endParaRPr lang="es-CR" dirty="0" smtClean="0"/>
          </a:p>
          <a:p>
            <a:pPr>
              <a:spcBef>
                <a:spcPct val="0"/>
              </a:spcBef>
            </a:pPr>
            <a:endParaRPr lang="es-CR" dirty="0" smtClean="0"/>
          </a:p>
          <a:p>
            <a:pPr>
              <a:spcBef>
                <a:spcPct val="0"/>
              </a:spcBef>
            </a:pPr>
            <a:endParaRPr lang="es-CR" dirty="0" smtClean="0"/>
          </a:p>
          <a:p>
            <a:pPr>
              <a:spcBef>
                <a:spcPct val="0"/>
              </a:spcBef>
            </a:pPr>
            <a:endParaRPr lang="es-CR" dirty="0" smtClean="0"/>
          </a:p>
        </p:txBody>
      </p:sp>
      <p:sp>
        <p:nvSpPr>
          <p:cNvPr id="901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CF8F4E9-2B88-4DB9-A013-3F19180898E1}" type="slidenum">
              <a:rPr lang="es-ES"/>
              <a:pPr fontAlgn="base">
                <a:spcBef>
                  <a:spcPct val="0"/>
                </a:spcBef>
                <a:spcAft>
                  <a:spcPct val="0"/>
                </a:spcAft>
              </a:pPr>
              <a:t>17</a:t>
            </a:fld>
            <a:endParaRPr lang="es-ES"/>
          </a:p>
        </p:txBody>
      </p:sp>
    </p:spTree>
    <p:extLst>
      <p:ext uri="{BB962C8B-B14F-4D97-AF65-F5344CB8AC3E}">
        <p14:creationId xmlns:p14="http://schemas.microsoft.com/office/powerpoint/2010/main" val="278244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CR" dirty="0" smtClean="0"/>
              <a:t>La tercera interrogante que el Estado de la Educación responde es: </a:t>
            </a:r>
          </a:p>
          <a:p>
            <a:pPr>
              <a:spcBef>
                <a:spcPct val="0"/>
              </a:spcBef>
            </a:pPr>
            <a:endParaRPr lang="es-CR" dirty="0"/>
          </a:p>
          <a:p>
            <a:pPr>
              <a:spcBef>
                <a:spcPct val="0"/>
              </a:spcBef>
            </a:pPr>
            <a:r>
              <a:rPr lang="es-CR" dirty="0" smtClean="0"/>
              <a:t>¿Cómo profundizar en el conocimiento de la realidad educativa? </a:t>
            </a:r>
          </a:p>
          <a:p>
            <a:pPr>
              <a:spcBef>
                <a:spcPct val="0"/>
              </a:spcBef>
            </a:pPr>
            <a:endParaRPr lang="es-CR" dirty="0"/>
          </a:p>
          <a:p>
            <a:pPr>
              <a:spcBef>
                <a:spcPct val="0"/>
              </a:spcBef>
            </a:pPr>
            <a:r>
              <a:rPr lang="es-CR" dirty="0" smtClean="0"/>
              <a:t>Para responderla, el Informe trata de  innovar con estudios que corran la frontera de la información.</a:t>
            </a:r>
          </a:p>
        </p:txBody>
      </p:sp>
      <p:sp>
        <p:nvSpPr>
          <p:cNvPr id="911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F7AFF55-2161-46EC-87EC-BBE96D992220}" type="slidenum">
              <a:rPr lang="es-ES"/>
              <a:pPr fontAlgn="base">
                <a:spcBef>
                  <a:spcPct val="0"/>
                </a:spcBef>
                <a:spcAft>
                  <a:spcPct val="0"/>
                </a:spcAft>
              </a:pPr>
              <a:t>18</a:t>
            </a:fld>
            <a:endParaRPr lang="es-ES"/>
          </a:p>
        </p:txBody>
      </p:sp>
    </p:spTree>
    <p:extLst>
      <p:ext uri="{BB962C8B-B14F-4D97-AF65-F5344CB8AC3E}">
        <p14:creationId xmlns:p14="http://schemas.microsoft.com/office/powerpoint/2010/main" val="399476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CR" dirty="0" smtClean="0"/>
              <a:t>A manera de ejemplo, el informe aporta un estudio inédito sobre exclusión educativa en el país  con una muestra  de 225 estudiantes que salieron de las aulas entre el  2011-2012 y  465 estudiantes que se mantenían en el sistema. </a:t>
            </a:r>
          </a:p>
          <a:p>
            <a:pPr>
              <a:spcBef>
                <a:spcPct val="0"/>
              </a:spcBef>
            </a:pPr>
            <a:endParaRPr lang="es-CR" dirty="0"/>
          </a:p>
          <a:p>
            <a:pPr>
              <a:spcBef>
                <a:spcPct val="0"/>
              </a:spcBef>
            </a:pPr>
            <a:r>
              <a:rPr lang="es-CR" dirty="0" smtClean="0"/>
              <a:t>El estudio permitió medir con mayor precisión el riesgo de abandono según distintos factores  potenciadores o amortiguadores de la exclusión.  </a:t>
            </a:r>
          </a:p>
          <a:p>
            <a:pPr>
              <a:spcBef>
                <a:spcPct val="0"/>
              </a:spcBef>
            </a:pPr>
            <a:endParaRPr lang="es-CR" dirty="0"/>
          </a:p>
          <a:p>
            <a:pPr>
              <a:spcBef>
                <a:spcPct val="0"/>
              </a:spcBef>
            </a:pPr>
            <a:r>
              <a:rPr lang="es-CR" dirty="0" smtClean="0"/>
              <a:t>Un resultado relevante es que entre los factores amortiguadores </a:t>
            </a:r>
            <a:r>
              <a:rPr lang="es-CR" b="1" dirty="0" smtClean="0"/>
              <a:t>la satisfacción de los estudiantes con los docentes sobresale como el factor que más incide en la retención </a:t>
            </a:r>
            <a:r>
              <a:rPr lang="es-CR" dirty="0" smtClean="0"/>
              <a:t>por encima de las ayudas del gobierno y el</a:t>
            </a:r>
            <a:r>
              <a:rPr lang="es-CR" baseline="0" dirty="0" smtClean="0"/>
              <a:t> ingreso</a:t>
            </a:r>
            <a:r>
              <a:rPr lang="es-CR" dirty="0" smtClean="0"/>
              <a:t> de los hogares.    </a:t>
            </a:r>
          </a:p>
        </p:txBody>
      </p:sp>
      <p:sp>
        <p:nvSpPr>
          <p:cNvPr id="921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92259E2-D86F-4D7A-B39E-D1076D637818}" type="slidenum">
              <a:rPr lang="es-ES"/>
              <a:pPr fontAlgn="base">
                <a:spcBef>
                  <a:spcPct val="0"/>
                </a:spcBef>
                <a:spcAft>
                  <a:spcPct val="0"/>
                </a:spcAft>
              </a:pPr>
              <a:t>19</a:t>
            </a:fld>
            <a:endParaRPr lang="es-ES"/>
          </a:p>
        </p:txBody>
      </p:sp>
    </p:spTree>
    <p:extLst>
      <p:ext uri="{BB962C8B-B14F-4D97-AF65-F5344CB8AC3E}">
        <p14:creationId xmlns:p14="http://schemas.microsoft.com/office/powerpoint/2010/main" val="191938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20</a:t>
            </a:fld>
            <a:endParaRPr lang="es-CR"/>
          </a:p>
        </p:txBody>
      </p:sp>
    </p:spTree>
    <p:extLst>
      <p:ext uri="{BB962C8B-B14F-4D97-AF65-F5344CB8AC3E}">
        <p14:creationId xmlns:p14="http://schemas.microsoft.com/office/powerpoint/2010/main" val="2487160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pPr>
              <a:defRPr/>
            </a:pPr>
            <a:fld id="{52A0AF29-48FF-45D0-B51A-0945C553EE09}" type="slidenum">
              <a:rPr lang="es-ES" smtClean="0"/>
              <a:pPr>
                <a:defRPr/>
              </a:pPr>
              <a:t>21</a:t>
            </a:fld>
            <a:endParaRPr lang="es-ES"/>
          </a:p>
        </p:txBody>
      </p:sp>
    </p:spTree>
    <p:extLst>
      <p:ext uri="{BB962C8B-B14F-4D97-AF65-F5344CB8AC3E}">
        <p14:creationId xmlns:p14="http://schemas.microsoft.com/office/powerpoint/2010/main" val="126034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22</a:t>
            </a:fld>
            <a:endParaRPr lang="es-CR"/>
          </a:p>
        </p:txBody>
      </p:sp>
    </p:spTree>
    <p:extLst>
      <p:ext uri="{BB962C8B-B14F-4D97-AF65-F5344CB8AC3E}">
        <p14:creationId xmlns:p14="http://schemas.microsoft.com/office/powerpoint/2010/main" val="391911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spcBef>
                <a:spcPct val="0"/>
              </a:spcBef>
            </a:pPr>
            <a:r>
              <a:rPr lang="es-CR" dirty="0" smtClean="0"/>
              <a:t>Con una mirada de largo plazo la información censal  nos permite valorar </a:t>
            </a:r>
            <a:r>
              <a:rPr lang="es-ES_tradnl" dirty="0" smtClean="0"/>
              <a:t>la mejora en el logro educativo entre dos generaciones: la cohorte del 1984 representada en el gráfico por la línea</a:t>
            </a:r>
            <a:r>
              <a:rPr lang="es-ES_tradnl" baseline="0" dirty="0" smtClean="0"/>
              <a:t> negra </a:t>
            </a:r>
            <a:r>
              <a:rPr lang="es-ES_tradnl" dirty="0" smtClean="0"/>
              <a:t>y la del  2000 representada por la línea azul.</a:t>
            </a:r>
          </a:p>
          <a:p>
            <a:pPr defTabSz="896938">
              <a:spcBef>
                <a:spcPct val="0"/>
              </a:spcBef>
            </a:pPr>
            <a:endParaRPr lang="es-ES_tradnl" dirty="0"/>
          </a:p>
          <a:p>
            <a:pPr defTabSz="896938">
              <a:spcBef>
                <a:spcPct val="0"/>
              </a:spcBef>
            </a:pPr>
            <a:r>
              <a:rPr lang="es-ES_tradnl" dirty="0" smtClean="0"/>
              <a:t>Destacan de esta información dos  hallazgos relevantes:  </a:t>
            </a:r>
          </a:p>
          <a:p>
            <a:pPr defTabSz="896938">
              <a:spcBef>
                <a:spcPct val="0"/>
              </a:spcBef>
            </a:pPr>
            <a:endParaRPr lang="es-ES_tradnl" dirty="0" smtClean="0"/>
          </a:p>
          <a:p>
            <a:pPr defTabSz="896938">
              <a:spcBef>
                <a:spcPct val="0"/>
              </a:spcBef>
            </a:pPr>
            <a:r>
              <a:rPr lang="es-ES_tradnl" dirty="0" smtClean="0"/>
              <a:t>El primero de ellos que la sociedad costarricense finalmente entendió que teníamos que mejorar la asistencia de nuestro estudiantes a la educación general básica. Esto se refleja en el incremento experimentado en la proporción de población con secundaria y más que creció de un 55% a 76% entre ambas generaciones.  </a:t>
            </a:r>
          </a:p>
          <a:p>
            <a:pPr defTabSz="896938">
              <a:spcBef>
                <a:spcPct val="0"/>
              </a:spcBef>
            </a:pPr>
            <a:endParaRPr lang="es-ES_tradnl" dirty="0" smtClean="0"/>
          </a:p>
          <a:p>
            <a:pPr defTabSz="896938">
              <a:spcBef>
                <a:spcPct val="0"/>
              </a:spcBef>
            </a:pPr>
            <a:r>
              <a:rPr lang="es-ES_tradnl" dirty="0" smtClean="0"/>
              <a:t>Esto que es un logro significativo, coexiste sin embargo con una gran debilidad:  como  sociedad  seguimos sin entender que los jóvenes tienen que terminar la educación diversificada, es por eso que la mejora en el porcentaje de población con secundaria completa ha sido modesto e insuficiente  y  solo hemos podido pasar de 37% a 43%  entre ambas generaciones  </a:t>
            </a:r>
            <a:endParaRPr lang="es-ES" dirty="0" smtClean="0"/>
          </a:p>
          <a:p>
            <a:pPr defTabSz="896938">
              <a:spcBef>
                <a:spcPct val="0"/>
              </a:spcBef>
            </a:pPr>
            <a:endParaRPr lang="es-CR" dirty="0" smtClean="0"/>
          </a:p>
        </p:txBody>
      </p:sp>
      <p:sp>
        <p:nvSpPr>
          <p:cNvPr id="1095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ED240C-7C99-4BC2-9CB8-90CDB7E5A9E9}" type="slidenum">
              <a:rPr lang="es-ES"/>
              <a:pPr fontAlgn="base">
                <a:spcBef>
                  <a:spcPct val="0"/>
                </a:spcBef>
                <a:spcAft>
                  <a:spcPct val="0"/>
                </a:spcAft>
              </a:pPr>
              <a:t>23</a:t>
            </a:fld>
            <a:endParaRPr lang="es-ES"/>
          </a:p>
        </p:txBody>
      </p:sp>
    </p:spTree>
    <p:extLst>
      <p:ext uri="{BB962C8B-B14F-4D97-AF65-F5344CB8AC3E}">
        <p14:creationId xmlns:p14="http://schemas.microsoft.com/office/powerpoint/2010/main" val="424703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2 Marcador de notas"/>
          <p:cNvSpPr>
            <a:spLocks noGrp="1"/>
          </p:cNvSpPr>
          <p:nvPr>
            <p:ph type="body" idx="1"/>
          </p:nvPr>
        </p:nvSpPr>
        <p:spPr bwMode="auto">
          <a:xfrm>
            <a:off x="685800" y="4363513"/>
            <a:ext cx="5486400" cy="42503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CR" dirty="0" smtClean="0"/>
              <a:t>En esta línea  se construyeron para este Informe varios escenarios prospectivos junto con el personal técnico del MEP sobre el posible uso que el Ministerio puede darle al  1% adicional del Producto Interno Bruto que deberá asignarse a educación en virtud de la reforma constitucional del 8% del PIB aprobado en el  2011.</a:t>
            </a:r>
          </a:p>
          <a:p>
            <a:pPr>
              <a:spcBef>
                <a:spcPct val="0"/>
              </a:spcBef>
            </a:pPr>
            <a:endParaRPr lang="es-CR" dirty="0" smtClean="0"/>
          </a:p>
          <a:p>
            <a:pPr>
              <a:spcBef>
                <a:spcPct val="0"/>
              </a:spcBef>
            </a:pPr>
            <a:r>
              <a:rPr lang="es-CR" dirty="0" smtClean="0"/>
              <a:t>Como se observa en el gráfico el ejercicio permitió establecer varias alternativas: </a:t>
            </a:r>
          </a:p>
          <a:p>
            <a:pPr>
              <a:spcBef>
                <a:spcPct val="0"/>
              </a:spcBef>
            </a:pPr>
            <a:endParaRPr lang="es-CR" dirty="0"/>
          </a:p>
          <a:p>
            <a:pPr marL="171450" indent="-171450">
              <a:spcBef>
                <a:spcPct val="0"/>
              </a:spcBef>
              <a:buFont typeface="Arial" pitchFamily="34" charset="0"/>
              <a:buChar char="•"/>
            </a:pPr>
            <a:r>
              <a:rPr lang="es-CR" dirty="0" smtClean="0"/>
              <a:t>ampliar acceso, fortaleciendo los programas de equidad; </a:t>
            </a:r>
          </a:p>
          <a:p>
            <a:pPr marL="171450" indent="-171450">
              <a:spcBef>
                <a:spcPct val="0"/>
              </a:spcBef>
              <a:buFont typeface="Arial" pitchFamily="34" charset="0"/>
              <a:buChar char="•"/>
            </a:pPr>
            <a:r>
              <a:rPr lang="es-CR" dirty="0" smtClean="0"/>
              <a:t>o mejorar la calidad, creando nuevas escuelas de horario ampliado y más colegios; técnicos; </a:t>
            </a:r>
          </a:p>
          <a:p>
            <a:pPr marL="171450" indent="-171450">
              <a:spcBef>
                <a:spcPct val="0"/>
              </a:spcBef>
              <a:buFont typeface="Arial" pitchFamily="34" charset="0"/>
              <a:buChar char="•"/>
            </a:pPr>
            <a:r>
              <a:rPr lang="es-CR" dirty="0" smtClean="0"/>
              <a:t>o bien universalizar la secundaria, para lo cual se requiere construir nuevos centros educativos.  </a:t>
            </a:r>
          </a:p>
          <a:p>
            <a:pPr>
              <a:spcBef>
                <a:spcPct val="0"/>
              </a:spcBef>
            </a:pPr>
            <a:endParaRPr lang="es-CR" dirty="0" smtClean="0"/>
          </a:p>
          <a:p>
            <a:pPr>
              <a:spcBef>
                <a:spcPct val="0"/>
              </a:spcBef>
            </a:pPr>
            <a:r>
              <a:rPr lang="es-CR" dirty="0" smtClean="0"/>
              <a:t>El ejercicio muestra que no todos estos objetivos pueden ser atendidos al mismo tiempo  porque sobrepasan el 1% adicional disponible. Sin embargo, también muestra que es posible lograr una combinación de objetivos que permita avances significativos. </a:t>
            </a:r>
          </a:p>
          <a:p>
            <a:pPr>
              <a:spcBef>
                <a:spcPct val="0"/>
              </a:spcBef>
            </a:pPr>
            <a:endParaRPr lang="es-CR" dirty="0"/>
          </a:p>
          <a:p>
            <a:pPr>
              <a:spcBef>
                <a:spcPct val="0"/>
              </a:spcBef>
            </a:pPr>
            <a:r>
              <a:rPr lang="es-CR" dirty="0" smtClean="0"/>
              <a:t>Para esto, sin embargo, hay que planificar y rendir cuentas.</a:t>
            </a:r>
          </a:p>
          <a:p>
            <a:pPr>
              <a:spcBef>
                <a:spcPct val="0"/>
              </a:spcBef>
            </a:pPr>
            <a:endParaRPr lang="es-CR" dirty="0" smtClean="0"/>
          </a:p>
          <a:p>
            <a:pPr>
              <a:spcBef>
                <a:spcPct val="0"/>
              </a:spcBef>
            </a:pPr>
            <a:endParaRPr lang="es-CR" dirty="0" smtClean="0"/>
          </a:p>
          <a:p>
            <a:pPr>
              <a:spcBef>
                <a:spcPct val="0"/>
              </a:spcBef>
            </a:pPr>
            <a:endParaRPr lang="es-CR" dirty="0" smtClean="0"/>
          </a:p>
          <a:p>
            <a:pPr>
              <a:spcBef>
                <a:spcPct val="0"/>
              </a:spcBef>
            </a:pPr>
            <a:endParaRPr lang="es-CR" dirty="0" smtClean="0"/>
          </a:p>
          <a:p>
            <a:pPr>
              <a:spcBef>
                <a:spcPct val="0"/>
              </a:spcBef>
            </a:pPr>
            <a:endParaRPr lang="es-CR" dirty="0" smtClean="0"/>
          </a:p>
          <a:p>
            <a:pPr>
              <a:spcBef>
                <a:spcPct val="0"/>
              </a:spcBef>
            </a:pPr>
            <a:endParaRPr lang="es-CR" dirty="0" smtClean="0"/>
          </a:p>
        </p:txBody>
      </p:sp>
      <p:sp>
        <p:nvSpPr>
          <p:cNvPr id="901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CF8F4E9-2B88-4DB9-A013-3F19180898E1}" type="slidenum">
              <a:rPr lang="es-ES"/>
              <a:pPr fontAlgn="base">
                <a:spcBef>
                  <a:spcPct val="0"/>
                </a:spcBef>
                <a:spcAft>
                  <a:spcPct val="0"/>
                </a:spcAft>
              </a:pPr>
              <a:t>24</a:t>
            </a:fld>
            <a:endParaRPr lang="es-ES"/>
          </a:p>
        </p:txBody>
      </p:sp>
    </p:spTree>
    <p:extLst>
      <p:ext uri="{BB962C8B-B14F-4D97-AF65-F5344CB8AC3E}">
        <p14:creationId xmlns:p14="http://schemas.microsoft.com/office/powerpoint/2010/main" val="593647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2883" name="2 Marcador de notas"/>
          <p:cNvSpPr>
            <a:spLocks noGrp="1"/>
          </p:cNvSpPr>
          <p:nvPr>
            <p:ph type="body" idx="1"/>
          </p:nvPr>
        </p:nvSpPr>
        <p:spPr bwMode="auto">
          <a:noFill/>
        </p:spPr>
        <p:txBody>
          <a:bodyPr/>
          <a:lstStyle/>
          <a:p>
            <a:pPr eaLnBrk="1" hangingPunct="1">
              <a:spcBef>
                <a:spcPct val="0"/>
              </a:spcBef>
            </a:pPr>
            <a:r>
              <a:rPr lang="es-ES" smtClean="0">
                <a:ea typeface="ＭＳ Ｐゴシック" charset="-128"/>
              </a:rPr>
              <a:t>A continuación se presenta un resumen de las principales valoraciones y hallazgos del III Informe. </a:t>
            </a:r>
            <a:endParaRPr lang="es-CR" smtClean="0">
              <a:ea typeface="ＭＳ Ｐゴシック" charset="-128"/>
            </a:endParaRPr>
          </a:p>
        </p:txBody>
      </p:sp>
      <p:sp>
        <p:nvSpPr>
          <p:cNvPr id="122884" name="3 Marcador de número de diapositiva"/>
          <p:cNvSpPr>
            <a:spLocks noGrp="1"/>
          </p:cNvSpPr>
          <p:nvPr>
            <p:ph type="sldNum" sz="quarter" idx="5"/>
          </p:nvPr>
        </p:nvSpPr>
        <p:spPr bwMode="auto">
          <a:noFill/>
          <a:ln>
            <a:miter lim="800000"/>
            <a:headEnd/>
            <a:tailEnd/>
          </a:ln>
        </p:spPr>
        <p:txBody>
          <a:bodyPr/>
          <a:lstStyle/>
          <a:p>
            <a:fld id="{16F5D62B-A3F2-4E4F-B1CC-6A6AA7EEADD7}" type="slidenum">
              <a:rPr lang="es-CR" smtClean="0"/>
              <a:pPr/>
              <a:t>25</a:t>
            </a:fld>
            <a:endParaRPr lang="es-CR" smtClean="0"/>
          </a:p>
        </p:txBody>
      </p:sp>
    </p:spTree>
    <p:extLst>
      <p:ext uri="{BB962C8B-B14F-4D97-AF65-F5344CB8AC3E}">
        <p14:creationId xmlns:p14="http://schemas.microsoft.com/office/powerpoint/2010/main" val="71544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7</a:t>
            </a:fld>
            <a:endParaRPr lang="es-CR"/>
          </a:p>
        </p:txBody>
      </p:sp>
    </p:spTree>
    <p:extLst>
      <p:ext uri="{BB962C8B-B14F-4D97-AF65-F5344CB8AC3E}">
        <p14:creationId xmlns:p14="http://schemas.microsoft.com/office/powerpoint/2010/main" val="358462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39</a:t>
            </a:fld>
            <a:endParaRPr lang="es-CR"/>
          </a:p>
        </p:txBody>
      </p:sp>
    </p:spTree>
    <p:extLst>
      <p:ext uri="{BB962C8B-B14F-4D97-AF65-F5344CB8AC3E}">
        <p14:creationId xmlns:p14="http://schemas.microsoft.com/office/powerpoint/2010/main" val="3919115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CR" dirty="0" smtClean="0"/>
              <a:t>Asimismo, los resultados de las pruebas PISA en las que CR participó por primera vez la edición PISA 2009+ revelaron no solo lo lejos que estamos de los países con los cuales quisiéramos compararnos. </a:t>
            </a:r>
          </a:p>
          <a:p>
            <a:pPr>
              <a:spcBef>
                <a:spcPct val="0"/>
              </a:spcBef>
            </a:pPr>
            <a:endParaRPr lang="es-CR" dirty="0" smtClean="0"/>
          </a:p>
          <a:p>
            <a:pPr>
              <a:spcBef>
                <a:spcPct val="0"/>
              </a:spcBef>
            </a:pPr>
            <a:r>
              <a:rPr lang="es-CR" dirty="0" smtClean="0"/>
              <a:t>Sino también que buena parte de los bajos resultados se explican </a:t>
            </a:r>
            <a:r>
              <a:rPr lang="es-CR" b="1" dirty="0" smtClean="0"/>
              <a:t>por las débiles habilidades lectoras que tienen nuestros estudiantes </a:t>
            </a:r>
            <a:r>
              <a:rPr lang="es-CR" dirty="0" smtClean="0"/>
              <a:t>especialmente por sus escasas actitudes hacia la lectura y por el poco manejo de estrategias para resumir  y comprender un texto.  </a:t>
            </a:r>
          </a:p>
        </p:txBody>
      </p:sp>
      <p:sp>
        <p:nvSpPr>
          <p:cNvPr id="1136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E54D096-42AB-4781-B363-B82835421516}" type="slidenum">
              <a:rPr lang="es-ES"/>
              <a:pPr fontAlgn="base">
                <a:spcBef>
                  <a:spcPct val="0"/>
                </a:spcBef>
                <a:spcAft>
                  <a:spcPct val="0"/>
                </a:spcAft>
              </a:pPr>
              <a:t>41</a:t>
            </a:fld>
            <a:endParaRPr lang="es-ES"/>
          </a:p>
        </p:txBody>
      </p:sp>
    </p:spTree>
    <p:extLst>
      <p:ext uri="{BB962C8B-B14F-4D97-AF65-F5344CB8AC3E}">
        <p14:creationId xmlns:p14="http://schemas.microsoft.com/office/powerpoint/2010/main" val="4080458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44</a:t>
            </a:fld>
            <a:endParaRPr lang="es-CR"/>
          </a:p>
        </p:txBody>
      </p:sp>
    </p:spTree>
    <p:extLst>
      <p:ext uri="{BB962C8B-B14F-4D97-AF65-F5344CB8AC3E}">
        <p14:creationId xmlns:p14="http://schemas.microsoft.com/office/powerpoint/2010/main" val="4237749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R" dirty="0" smtClean="0"/>
          </a:p>
        </p:txBody>
      </p:sp>
      <p:sp>
        <p:nvSpPr>
          <p:cNvPr id="942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84BABB-434C-4E91-9E0E-C9B0985BDCD0}" type="slidenum">
              <a:rPr lang="es-ES"/>
              <a:pPr fontAlgn="base">
                <a:spcBef>
                  <a:spcPct val="0"/>
                </a:spcBef>
                <a:spcAft>
                  <a:spcPct val="0"/>
                </a:spcAft>
              </a:pPr>
              <a:t>45</a:t>
            </a:fld>
            <a:endParaRPr lang="es-ES"/>
          </a:p>
        </p:txBody>
      </p:sp>
    </p:spTree>
    <p:extLst>
      <p:ext uri="{BB962C8B-B14F-4D97-AF65-F5344CB8AC3E}">
        <p14:creationId xmlns:p14="http://schemas.microsoft.com/office/powerpoint/2010/main" val="313256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46</a:t>
            </a:fld>
            <a:endParaRPr lang="es-CR"/>
          </a:p>
        </p:txBody>
      </p:sp>
    </p:spTree>
    <p:extLst>
      <p:ext uri="{BB962C8B-B14F-4D97-AF65-F5344CB8AC3E}">
        <p14:creationId xmlns:p14="http://schemas.microsoft.com/office/powerpoint/2010/main" val="4237749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pPr>
              <a:defRPr/>
            </a:pPr>
            <a:fld id="{52A0AF29-48FF-45D0-B51A-0945C553EE09}" type="slidenum">
              <a:rPr lang="es-ES" smtClean="0"/>
              <a:pPr>
                <a:defRPr/>
              </a:pPr>
              <a:t>47</a:t>
            </a:fld>
            <a:endParaRPr lang="es-ES"/>
          </a:p>
        </p:txBody>
      </p:sp>
    </p:spTree>
    <p:extLst>
      <p:ext uri="{BB962C8B-B14F-4D97-AF65-F5344CB8AC3E}">
        <p14:creationId xmlns:p14="http://schemas.microsoft.com/office/powerpoint/2010/main" val="1260340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R" dirty="0" smtClean="0"/>
          </a:p>
        </p:txBody>
      </p:sp>
      <p:sp>
        <p:nvSpPr>
          <p:cNvPr id="942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84BABB-434C-4E91-9E0E-C9B0985BDCD0}" type="slidenum">
              <a:rPr lang="es-ES"/>
              <a:pPr fontAlgn="base">
                <a:spcBef>
                  <a:spcPct val="0"/>
                </a:spcBef>
                <a:spcAft>
                  <a:spcPct val="0"/>
                </a:spcAft>
              </a:pPr>
              <a:t>8</a:t>
            </a:fld>
            <a:endParaRPr lang="es-ES"/>
          </a:p>
        </p:txBody>
      </p:sp>
    </p:spTree>
    <p:extLst>
      <p:ext uri="{BB962C8B-B14F-4D97-AF65-F5344CB8AC3E}">
        <p14:creationId xmlns:p14="http://schemas.microsoft.com/office/powerpoint/2010/main" val="73333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R" dirty="0" smtClean="0"/>
          </a:p>
        </p:txBody>
      </p:sp>
      <p:sp>
        <p:nvSpPr>
          <p:cNvPr id="942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84BABB-434C-4E91-9E0E-C9B0985BDCD0}" type="slidenum">
              <a:rPr lang="es-ES"/>
              <a:pPr fontAlgn="base">
                <a:spcBef>
                  <a:spcPct val="0"/>
                </a:spcBef>
                <a:spcAft>
                  <a:spcPct val="0"/>
                </a:spcAft>
              </a:pPr>
              <a:t>9</a:t>
            </a:fld>
            <a:endParaRPr lang="es-ES"/>
          </a:p>
        </p:txBody>
      </p:sp>
    </p:spTree>
    <p:extLst>
      <p:ext uri="{BB962C8B-B14F-4D97-AF65-F5344CB8AC3E}">
        <p14:creationId xmlns:p14="http://schemas.microsoft.com/office/powerpoint/2010/main" val="313256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10</a:t>
            </a:fld>
            <a:endParaRPr lang="es-CR"/>
          </a:p>
        </p:txBody>
      </p:sp>
    </p:spTree>
    <p:extLst>
      <p:ext uri="{BB962C8B-B14F-4D97-AF65-F5344CB8AC3E}">
        <p14:creationId xmlns:p14="http://schemas.microsoft.com/office/powerpoint/2010/main" val="404722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11</a:t>
            </a:fld>
            <a:endParaRPr lang="es-CR"/>
          </a:p>
        </p:txBody>
      </p:sp>
    </p:spTree>
    <p:extLst>
      <p:ext uri="{BB962C8B-B14F-4D97-AF65-F5344CB8AC3E}">
        <p14:creationId xmlns:p14="http://schemas.microsoft.com/office/powerpoint/2010/main" val="291680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dirty="0" smtClean="0"/>
              <a:t>La base para esto es un sistema de  seguimiento de las aspiraciones nacionales en educación a partir de las cuales se valora  el sistema desde preescolar hasta la educación universitaria y para-universitaria, con un capitulo especial cada año  que profundiza en temas de relevancia nacional.</a:t>
            </a:r>
          </a:p>
          <a:p>
            <a:pPr>
              <a:spcBef>
                <a:spcPct val="0"/>
              </a:spcBef>
            </a:pPr>
            <a:endParaRPr lang="es-ES" dirty="0"/>
          </a:p>
          <a:p>
            <a:pPr>
              <a:spcBef>
                <a:spcPct val="0"/>
              </a:spcBef>
            </a:pPr>
            <a:r>
              <a:rPr lang="es-ES" dirty="0"/>
              <a:t>E</a:t>
            </a:r>
            <a:r>
              <a:rPr lang="es-ES" dirty="0" smtClean="0"/>
              <a:t>n esta ocasión, el análisis se dedicó a  los factores que explican el rendimiento de nuestros estudiantes en las pruebas PISA 2009+. </a:t>
            </a:r>
          </a:p>
        </p:txBody>
      </p:sp>
      <p:sp>
        <p:nvSpPr>
          <p:cNvPr id="880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5573677-65CF-4126-B6C4-B7E30202C8FF}" type="slidenum">
              <a:rPr lang="es-ES"/>
              <a:pPr fontAlgn="base">
                <a:spcBef>
                  <a:spcPct val="0"/>
                </a:spcBef>
                <a:spcAft>
                  <a:spcPct val="0"/>
                </a:spcAft>
              </a:pPr>
              <a:t>12</a:t>
            </a:fld>
            <a:endParaRPr lang="es-ES"/>
          </a:p>
        </p:txBody>
      </p:sp>
    </p:spTree>
    <p:extLst>
      <p:ext uri="{BB962C8B-B14F-4D97-AF65-F5344CB8AC3E}">
        <p14:creationId xmlns:p14="http://schemas.microsoft.com/office/powerpoint/2010/main" val="169975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C70CAE80-BEE4-413D-A252-3F4CF080892E}" type="slidenum">
              <a:rPr lang="es-CR" smtClean="0"/>
              <a:pPr/>
              <a:t>13</a:t>
            </a:fld>
            <a:endParaRPr lang="es-CR"/>
          </a:p>
        </p:txBody>
      </p:sp>
    </p:spTree>
    <p:extLst>
      <p:ext uri="{BB962C8B-B14F-4D97-AF65-F5344CB8AC3E}">
        <p14:creationId xmlns:p14="http://schemas.microsoft.com/office/powerpoint/2010/main" val="35846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CR" dirty="0" smtClean="0"/>
              <a:t>El informe  busca responder tres preguntas principales.</a:t>
            </a:r>
          </a:p>
          <a:p>
            <a:pPr>
              <a:spcBef>
                <a:spcPct val="0"/>
              </a:spcBef>
            </a:pPr>
            <a:endParaRPr lang="es-CR" dirty="0"/>
          </a:p>
          <a:p>
            <a:pPr>
              <a:spcBef>
                <a:spcPct val="0"/>
              </a:spcBef>
            </a:pPr>
            <a:r>
              <a:rPr lang="es-CR" dirty="0" smtClean="0"/>
              <a:t>La  primera pregunta es:  ¿Cómo vamos? </a:t>
            </a:r>
          </a:p>
          <a:p>
            <a:pPr>
              <a:spcBef>
                <a:spcPct val="0"/>
              </a:spcBef>
            </a:pPr>
            <a:endParaRPr lang="es-CR" dirty="0"/>
          </a:p>
          <a:p>
            <a:pPr>
              <a:spcBef>
                <a:spcPct val="0"/>
              </a:spcBef>
            </a:pPr>
            <a:r>
              <a:rPr lang="es-CR" dirty="0" smtClean="0"/>
              <a:t>Para responderla el Informe analiza las principales tendencias de largo plazo así como los  hechos más relevantes del periodo de referencia en este caso 2010-2012.   </a:t>
            </a:r>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AC2CDF8-5EB6-4319-97A7-CD8DA93E3B80}" type="slidenum">
              <a:rPr lang="es-ES"/>
              <a:pPr fontAlgn="base">
                <a:spcBef>
                  <a:spcPct val="0"/>
                </a:spcBef>
                <a:spcAft>
                  <a:spcPct val="0"/>
                </a:spcAft>
              </a:pPr>
              <a:t>14</a:t>
            </a:fld>
            <a:endParaRPr lang="es-ES"/>
          </a:p>
        </p:txBody>
      </p:sp>
    </p:spTree>
    <p:extLst>
      <p:ext uri="{BB962C8B-B14F-4D97-AF65-F5344CB8AC3E}">
        <p14:creationId xmlns:p14="http://schemas.microsoft.com/office/powerpoint/2010/main" val="1346788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296921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365953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185440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457200" y="6356351"/>
            <a:ext cx="2133600" cy="365125"/>
          </a:xfrm>
          <a:prstGeom prst="rect">
            <a:avLst/>
          </a:prstGeom>
        </p:spPr>
        <p:txBody>
          <a:bodyPr lIns="91435" tIns="45718" rIns="91435" bIns="45718"/>
          <a:lstStyle/>
          <a:p>
            <a:fld id="{00612819-9D1D-40A5-B947-81A288F1FF80}" type="datetimeFigureOut">
              <a:rPr lang="es-CR" smtClean="0"/>
              <a:pPr/>
              <a:t>22/10/2015</a:t>
            </a:fld>
            <a:endParaRPr lang="es-CR" dirty="0"/>
          </a:p>
        </p:txBody>
      </p:sp>
      <p:sp>
        <p:nvSpPr>
          <p:cNvPr id="5" name="4 Marcador de pie de página"/>
          <p:cNvSpPr>
            <a:spLocks noGrp="1"/>
          </p:cNvSpPr>
          <p:nvPr>
            <p:ph type="ftr" sz="quarter" idx="11"/>
          </p:nvPr>
        </p:nvSpPr>
        <p:spPr>
          <a:xfrm>
            <a:off x="3124201" y="6356351"/>
            <a:ext cx="2895600" cy="365125"/>
          </a:xfrm>
          <a:prstGeom prst="rect">
            <a:avLst/>
          </a:prstGeom>
        </p:spPr>
        <p:txBody>
          <a:bodyPr lIns="91435" tIns="45718" rIns="91435" bIns="45718"/>
          <a:lstStyle/>
          <a:p>
            <a:endParaRPr lang="es-CR" dirty="0"/>
          </a:p>
        </p:txBody>
      </p:sp>
      <p:sp>
        <p:nvSpPr>
          <p:cNvPr id="6" name="5 Marcador de número de diapositiva"/>
          <p:cNvSpPr>
            <a:spLocks noGrp="1"/>
          </p:cNvSpPr>
          <p:nvPr>
            <p:ph type="sldNum" sz="quarter" idx="12"/>
          </p:nvPr>
        </p:nvSpPr>
        <p:spPr>
          <a:xfrm>
            <a:off x="6553200" y="6356351"/>
            <a:ext cx="2133600" cy="365125"/>
          </a:xfrm>
          <a:prstGeom prst="rect">
            <a:avLst/>
          </a:prstGeom>
        </p:spPr>
        <p:txBody>
          <a:bodyPr lIns="91435" tIns="45718" rIns="91435" bIns="45718"/>
          <a:lstStyle/>
          <a:p>
            <a:fld id="{EB48446F-74E6-4D28-A72A-7D36EEA75725}" type="slidenum">
              <a:rPr lang="es-CR" smtClean="0"/>
              <a:pPr/>
              <a:t>‹Nº›</a:t>
            </a:fld>
            <a:endParaRPr lang="es-CR" dirty="0"/>
          </a:p>
        </p:txBody>
      </p:sp>
      <p:sp>
        <p:nvSpPr>
          <p:cNvPr id="11" name="Rectangle 3"/>
          <p:cNvSpPr>
            <a:spLocks/>
          </p:cNvSpPr>
          <p:nvPr userDrawn="1"/>
        </p:nvSpPr>
        <p:spPr bwMode="auto">
          <a:xfrm>
            <a:off x="251520" y="260648"/>
            <a:ext cx="8604000" cy="756000"/>
          </a:xfrm>
          <a:prstGeom prst="rect">
            <a:avLst/>
          </a:prstGeom>
          <a:solidFill>
            <a:srgbClr val="9AD4E8"/>
          </a:solidFill>
          <a:ln w="12700">
            <a:noFill/>
            <a:miter lim="800000"/>
            <a:headEnd/>
            <a:tailEnd/>
          </a:ln>
          <a:effectLst>
            <a:outerShdw dist="50799" dir="4860052" algn="ctr" rotWithShape="0">
              <a:schemeClr val="tx1">
                <a:alpha val="10000"/>
              </a:schemeClr>
            </a:outerShdw>
          </a:effectLst>
        </p:spPr>
        <p:txBody>
          <a:bodyPr lIns="0" tIns="0" rIns="0" bIns="0"/>
          <a:lstStyle/>
          <a:p>
            <a:endParaRPr lang="es-CR" dirty="0"/>
          </a:p>
        </p:txBody>
      </p:sp>
      <p:pic>
        <p:nvPicPr>
          <p:cNvPr id="12" name="Picture 18" descr="Estado de la Educación.png"/>
          <p:cNvPicPr>
            <a:picLocks noChangeAspect="1"/>
          </p:cNvPicPr>
          <p:nvPr userDrawn="1"/>
        </p:nvPicPr>
        <p:blipFill>
          <a:blip r:embed="rId2" cstate="print"/>
          <a:srcRect/>
          <a:stretch>
            <a:fillRect/>
          </a:stretch>
        </p:blipFill>
        <p:spPr bwMode="auto">
          <a:xfrm>
            <a:off x="-152400" y="425451"/>
            <a:ext cx="1524000" cy="354013"/>
          </a:xfrm>
          <a:prstGeom prst="rect">
            <a:avLst/>
          </a:prstGeom>
          <a:noFill/>
          <a:ln w="9525">
            <a:noFill/>
            <a:miter lim="800000"/>
            <a:headEnd/>
            <a:tailEnd/>
          </a:ln>
        </p:spPr>
      </p:pic>
      <p:grpSp>
        <p:nvGrpSpPr>
          <p:cNvPr id="3" name="Group 10"/>
          <p:cNvGrpSpPr>
            <a:grpSpLocks/>
          </p:cNvGrpSpPr>
          <p:nvPr userDrawn="1"/>
        </p:nvGrpSpPr>
        <p:grpSpPr bwMode="auto">
          <a:xfrm>
            <a:off x="3563889" y="908721"/>
            <a:ext cx="4752528" cy="4789487"/>
            <a:chOff x="0" y="0"/>
            <a:chExt cx="2280" cy="3016"/>
          </a:xfrm>
        </p:grpSpPr>
        <p:sp>
          <p:nvSpPr>
            <p:cNvPr id="8" name="Rectangle 11"/>
            <p:cNvSpPr>
              <a:spLocks/>
            </p:cNvSpPr>
            <p:nvPr/>
          </p:nvSpPr>
          <p:spPr bwMode="auto">
            <a:xfrm>
              <a:off x="0" y="73"/>
              <a:ext cx="2280" cy="2943"/>
            </a:xfrm>
            <a:prstGeom prst="rect">
              <a:avLst/>
            </a:prstGeom>
            <a:gradFill rotWithShape="0">
              <a:gsLst>
                <a:gs pos="0">
                  <a:srgbClr val="0E316D"/>
                </a:gs>
                <a:gs pos="100000">
                  <a:srgbClr val="9CD3E6"/>
                </a:gs>
              </a:gsLst>
              <a:lin ang="5400000" scaled="1"/>
            </a:gradFill>
            <a:ln w="12700">
              <a:noFill/>
              <a:miter lim="800000"/>
              <a:headEnd/>
              <a:tailEnd/>
            </a:ln>
          </p:spPr>
          <p:txBody>
            <a:bodyPr lIns="0" tIns="0" rIns="0" bIns="0"/>
            <a:lstStyle/>
            <a:p>
              <a:endParaRPr lang="es-CR" dirty="0"/>
            </a:p>
          </p:txBody>
        </p:sp>
        <p:sp>
          <p:nvSpPr>
            <p:cNvPr id="9" name="Rectangle 12"/>
            <p:cNvSpPr>
              <a:spLocks/>
            </p:cNvSpPr>
            <p:nvPr/>
          </p:nvSpPr>
          <p:spPr bwMode="auto">
            <a:xfrm>
              <a:off x="0" y="0"/>
              <a:ext cx="2280" cy="73"/>
            </a:xfrm>
            <a:prstGeom prst="rect">
              <a:avLst/>
            </a:prstGeom>
            <a:solidFill>
              <a:srgbClr val="9BC5D8"/>
            </a:solidFill>
            <a:ln w="12700">
              <a:noFill/>
              <a:miter lim="800000"/>
              <a:headEnd/>
              <a:tailEnd/>
            </a:ln>
          </p:spPr>
          <p:txBody>
            <a:bodyPr lIns="0" tIns="0" rIns="0" bIns="0"/>
            <a:lstStyle/>
            <a:p>
              <a:endParaRPr lang="es-CR" dirty="0"/>
            </a:p>
          </p:txBody>
        </p:sp>
      </p:grpSp>
      <p:sp>
        <p:nvSpPr>
          <p:cNvPr id="2" name="1 Título"/>
          <p:cNvSpPr>
            <a:spLocks noGrp="1"/>
          </p:cNvSpPr>
          <p:nvPr>
            <p:ph type="title"/>
          </p:nvPr>
        </p:nvSpPr>
        <p:spPr>
          <a:xfrm>
            <a:off x="3779913" y="1268760"/>
            <a:ext cx="4320480" cy="4176464"/>
          </a:xfrm>
          <a:prstGeom prst="rect">
            <a:avLst/>
          </a:prstGeom>
        </p:spPr>
        <p:txBody>
          <a:bodyPr lIns="91435" tIns="45718" rIns="91435" bIns="45718" anchor="t"/>
          <a:lstStyle>
            <a:lvl1pPr algn="l">
              <a:defRPr sz="3600" b="0" cap="none">
                <a:solidFill>
                  <a:schemeClr val="bg1"/>
                </a:solidFill>
              </a:defRPr>
            </a:lvl1pPr>
          </a:lstStyle>
          <a:p>
            <a:r>
              <a:rPr lang="es-ES" dirty="0" smtClean="0"/>
              <a:t>Haga clic para modificar el estilo de título del patrón</a:t>
            </a:r>
            <a:endParaRPr lang="es-C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188640"/>
            <a:ext cx="432048" cy="470264"/>
          </a:xfrm>
          <a:prstGeom prst="rect">
            <a:avLst/>
          </a:prstGeom>
        </p:spPr>
      </p:pic>
      <p:sp>
        <p:nvSpPr>
          <p:cNvPr id="2" name="1 Título"/>
          <p:cNvSpPr>
            <a:spLocks noGrp="1"/>
          </p:cNvSpPr>
          <p:nvPr>
            <p:ph type="title"/>
          </p:nvPr>
        </p:nvSpPr>
        <p:spPr/>
        <p:txBody>
          <a:bodyPr/>
          <a:lstStyle/>
          <a:p>
            <a:r>
              <a:rPr lang="es-ES" dirty="0" smtClean="0"/>
              <a:t>Haga clic para modificar el estilo de título del patrón</a:t>
            </a:r>
            <a:endParaRPr lang="es-CR"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253900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365337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CR" dirty="0"/>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420853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6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211020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240352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370044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37176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F1861FA-A3C4-4A0F-9D79-5F6DDD678142}" type="datetimeFigureOut">
              <a:rPr lang="es-CR" smtClean="0"/>
              <a:pPr/>
              <a:t>22/10/2015</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1F749F49-CEC3-4453-A3BD-467D02993D2C}" type="slidenum">
              <a:rPr lang="es-CR" smtClean="0"/>
              <a:pPr/>
              <a:t>‹Nº›</a:t>
            </a:fld>
            <a:endParaRPr lang="es-CR"/>
          </a:p>
        </p:txBody>
      </p:sp>
    </p:spTree>
    <p:extLst>
      <p:ext uri="{BB962C8B-B14F-4D97-AF65-F5344CB8AC3E}">
        <p14:creationId xmlns:p14="http://schemas.microsoft.com/office/powerpoint/2010/main" val="3761276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861FA-A3C4-4A0F-9D79-5F6DDD678142}" type="datetimeFigureOut">
              <a:rPr lang="es-CR" smtClean="0"/>
              <a:pPr/>
              <a:t>22/10/2015</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49F49-CEC3-4453-A3BD-467D02993D2C}" type="slidenum">
              <a:rPr lang="es-CR" smtClean="0"/>
              <a:pPr/>
              <a:t>‹Nº›</a:t>
            </a:fld>
            <a:endParaRPr lang="es-CR"/>
          </a:p>
        </p:txBody>
      </p:sp>
    </p:spTree>
    <p:extLst>
      <p:ext uri="{BB962C8B-B14F-4D97-AF65-F5344CB8AC3E}">
        <p14:creationId xmlns:p14="http://schemas.microsoft.com/office/powerpoint/2010/main" val="566550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oleObject" Target="../embeddings/Hoja_de_c_lculo_de_Microsoft_Excel_97-20031.xls"/><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8.xml"/><Relationship Id="rId7" Type="http://schemas.openxmlformats.org/officeDocument/2006/relationships/chart" Target="../charts/chart5.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estadonacion.or.cr/" TargetMode="Externa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4.255.108\estadonac\estadoeducacion\V Informe\14 PRESENTACIÓN V INFORME\Insumos PPT para lanzamiento Jen\Imagen-Portada-Eatdo-Educacion-201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911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clrChange>
              <a:clrFrom>
                <a:srgbClr val="000000"/>
              </a:clrFrom>
              <a:clrTo>
                <a:srgbClr val="000000">
                  <a:alpha val="0"/>
                </a:srgbClr>
              </a:clrTo>
            </a:clrChange>
          </a:blip>
          <a:stretch>
            <a:fillRect/>
          </a:stretch>
        </p:blipFill>
        <p:spPr>
          <a:xfrm>
            <a:off x="8100392" y="144738"/>
            <a:ext cx="711921" cy="698639"/>
          </a:xfrm>
          <a:prstGeom prst="rect">
            <a:avLst/>
          </a:prstGeom>
        </p:spPr>
      </p:pic>
      <p:pic>
        <p:nvPicPr>
          <p:cNvPr id="6"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6632"/>
            <a:ext cx="3348000" cy="726745"/>
          </a:xfrm>
          <a:prstGeom prst="rect">
            <a:avLst/>
          </a:prstGeom>
        </p:spPr>
      </p:pic>
      <p:sp>
        <p:nvSpPr>
          <p:cNvPr id="7" name="1 Título"/>
          <p:cNvSpPr>
            <a:spLocks noGrp="1"/>
          </p:cNvSpPr>
          <p:nvPr>
            <p:ph type="ctrTitle"/>
          </p:nvPr>
        </p:nvSpPr>
        <p:spPr>
          <a:xfrm>
            <a:off x="4679504" y="1196752"/>
            <a:ext cx="3852936" cy="3960440"/>
          </a:xfrm>
        </p:spPr>
        <p:txBody>
          <a:bodyPr>
            <a:normAutofit fontScale="90000"/>
          </a:bodyPr>
          <a:lstStyle/>
          <a:p>
            <a:r>
              <a:rPr lang="es-CR" dirty="0" smtClean="0">
                <a:solidFill>
                  <a:schemeClr val="tx2"/>
                </a:solidFill>
                <a:latin typeface="Georgia" panose="02040502050405020303" pitchFamily="18" charset="0"/>
              </a:rPr>
              <a:t/>
            </a:r>
            <a:br>
              <a:rPr lang="es-CR" dirty="0" smtClean="0">
                <a:solidFill>
                  <a:schemeClr val="tx2"/>
                </a:solidFill>
                <a:latin typeface="Georgia" panose="02040502050405020303" pitchFamily="18" charset="0"/>
              </a:rPr>
            </a:br>
            <a:r>
              <a:rPr lang="es-CR" dirty="0" smtClean="0">
                <a:solidFill>
                  <a:schemeClr val="tx2"/>
                </a:solidFill>
                <a:latin typeface="Georgia" panose="02040502050405020303" pitchFamily="18" charset="0"/>
              </a:rPr>
              <a:t>Estadística y Educación: corriendo la frontera de la información</a:t>
            </a:r>
            <a:br>
              <a:rPr lang="es-CR" dirty="0" smtClean="0">
                <a:solidFill>
                  <a:schemeClr val="tx2"/>
                </a:solidFill>
                <a:latin typeface="Georgia" panose="02040502050405020303" pitchFamily="18" charset="0"/>
              </a:rPr>
            </a:br>
            <a:endParaRPr lang="es-CR" dirty="0">
              <a:solidFill>
                <a:schemeClr val="tx2"/>
              </a:solidFill>
              <a:latin typeface="Georgia" panose="02040502050405020303" pitchFamily="18" charset="0"/>
            </a:endParaRPr>
          </a:p>
        </p:txBody>
      </p:sp>
      <p:sp>
        <p:nvSpPr>
          <p:cNvPr id="8" name="Rectangle 7"/>
          <p:cNvSpPr>
            <a:spLocks/>
          </p:cNvSpPr>
          <p:nvPr/>
        </p:nvSpPr>
        <p:spPr bwMode="auto">
          <a:xfrm>
            <a:off x="5508104" y="5301208"/>
            <a:ext cx="3384376" cy="786958"/>
          </a:xfrm>
          <a:prstGeom prst="rect">
            <a:avLst/>
          </a:prstGeom>
          <a:noFill/>
          <a:ln w="12700">
            <a:noFill/>
            <a:miter lim="800000"/>
            <a:headEnd/>
            <a:tailEnd/>
          </a:ln>
        </p:spPr>
        <p:txBody>
          <a:bodyPr lIns="0" tIns="0" rIns="0" bIns="0" anchor="ctr"/>
          <a:lstStyle/>
          <a:p>
            <a:pPr algn="r">
              <a:lnSpc>
                <a:spcPct val="80000"/>
              </a:lnSpc>
            </a:pPr>
            <a:r>
              <a:rPr lang="en-US" sz="2400" b="1" dirty="0" smtClean="0">
                <a:solidFill>
                  <a:srgbClr val="0C377B"/>
                </a:solidFill>
                <a:latin typeface="Arial" charset="0"/>
                <a:cs typeface="Arial" charset="0"/>
                <a:sym typeface="Arial" charset="0"/>
              </a:rPr>
              <a:t> </a:t>
            </a:r>
            <a:r>
              <a:rPr lang="en-US" sz="2400" dirty="0" smtClean="0">
                <a:solidFill>
                  <a:srgbClr val="0C377B"/>
                </a:solidFill>
                <a:latin typeface="Arial" charset="0"/>
                <a:cs typeface="Arial" charset="0"/>
                <a:sym typeface="Arial" charset="0"/>
              </a:rPr>
              <a:t>Isabel Román </a:t>
            </a:r>
            <a:endParaRPr lang="en-US" sz="2400" dirty="0">
              <a:solidFill>
                <a:srgbClr val="0C377B"/>
              </a:solidFill>
              <a:latin typeface="Arial" charset="0"/>
              <a:cs typeface="Arial" charset="0"/>
              <a:sym typeface="Arial" charset="0"/>
            </a:endParaRPr>
          </a:p>
        </p:txBody>
      </p:sp>
    </p:spTree>
    <p:extLst>
      <p:ext uri="{BB962C8B-B14F-4D97-AF65-F5344CB8AC3E}">
        <p14:creationId xmlns:p14="http://schemas.microsoft.com/office/powerpoint/2010/main" val="10631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8"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1731"/>
            <a:ext cx="9144000" cy="4576269"/>
          </a:xfrm>
          <a:prstGeom prst="rect">
            <a:avLst/>
          </a:prstGeom>
        </p:spPr>
      </p:pic>
      <p:sp>
        <p:nvSpPr>
          <p:cNvPr id="2" name="1 Título"/>
          <p:cNvSpPr>
            <a:spLocks noGrp="1"/>
          </p:cNvSpPr>
          <p:nvPr>
            <p:ph type="title"/>
          </p:nvPr>
        </p:nvSpPr>
        <p:spPr>
          <a:xfrm>
            <a:off x="2771800" y="2636912"/>
            <a:ext cx="5976664" cy="2304256"/>
          </a:xfrm>
        </p:spPr>
        <p:txBody>
          <a:bodyPr>
            <a:noAutofit/>
          </a:bodyPr>
          <a:lstStyle/>
          <a:p>
            <a:pPr algn="r"/>
            <a:r>
              <a:rPr lang="es-CR" b="1" dirty="0" smtClean="0">
                <a:solidFill>
                  <a:schemeClr val="tx2"/>
                </a:solidFill>
                <a:latin typeface="Georgia" panose="02040502050405020303" pitchFamily="18" charset="0"/>
              </a:rPr>
              <a:t>La estadística instrumento fundamental </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1377091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0859"/>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Desarrollar sistema de seguimiento</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1950570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683568" y="1412776"/>
          <a:ext cx="7837966" cy="4569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1" name="1 CuadroTexto"/>
          <p:cNvSpPr txBox="1">
            <a:spLocks noChangeArrowheads="1"/>
          </p:cNvSpPr>
          <p:nvPr/>
        </p:nvSpPr>
        <p:spPr bwMode="auto">
          <a:xfrm>
            <a:off x="6708775" y="566102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a:t>PISA 2009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1731"/>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Responder preguntas principales</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3739159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725200058"/>
              </p:ext>
            </p:extLst>
          </p:nvPr>
        </p:nvGraphicFramePr>
        <p:xfrm>
          <a:off x="1259632" y="2276872"/>
          <a:ext cx="6696744"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6611779"/>
            <a:ext cx="7992888" cy="246221"/>
          </a:xfrm>
          <a:prstGeom prst="rect">
            <a:avLst/>
          </a:prstGeom>
        </p:spPr>
        <p:txBody>
          <a:bodyPr wrap="square">
            <a:spAutoFit/>
          </a:bodyPr>
          <a:lstStyle/>
          <a:p>
            <a:r>
              <a:rPr lang="es-CR" sz="1000" dirty="0">
                <a:solidFill>
                  <a:srgbClr val="000000"/>
                </a:solidFill>
                <a:latin typeface="Georgia" panose="02040502050405020303" pitchFamily="18" charset="0"/>
              </a:rPr>
              <a:t>Fuente: Elaboración propia con datos de las encuestas de hogares del INEC.</a:t>
            </a:r>
            <a:r>
              <a:rPr lang="es-CR" sz="1000" dirty="0">
                <a:solidFill>
                  <a:prstClr val="black"/>
                </a:solidFill>
                <a:latin typeface="Georgia" panose="02040502050405020303" pitchFamily="18" charset="0"/>
              </a:rPr>
              <a:t> </a:t>
            </a:r>
            <a:endParaRPr lang="es-ES" sz="1000" dirty="0">
              <a:solidFill>
                <a:prstClr val="black"/>
              </a:solidFill>
              <a:latin typeface="Georgia" panose="02040502050405020303" pitchFamily="18" charset="0"/>
            </a:endParaRPr>
          </a:p>
        </p:txBody>
      </p:sp>
      <p:sp>
        <p:nvSpPr>
          <p:cNvPr id="6" name="Rectángulo 5"/>
          <p:cNvSpPr/>
          <p:nvPr/>
        </p:nvSpPr>
        <p:spPr>
          <a:xfrm>
            <a:off x="20944" y="1054227"/>
            <a:ext cx="5904656" cy="276999"/>
          </a:xfrm>
          <a:prstGeom prst="rect">
            <a:avLst/>
          </a:prstGeom>
        </p:spPr>
        <p:txBody>
          <a:bodyPr wrap="square">
            <a:spAutoFit/>
          </a:bodyPr>
          <a:lstStyle/>
          <a:p>
            <a:r>
              <a:rPr lang="es-ES" sz="1200" dirty="0">
                <a:solidFill>
                  <a:prstClr val="black"/>
                </a:solidFill>
                <a:latin typeface="Georgia" panose="02040502050405020303" pitchFamily="18" charset="0"/>
              </a:rPr>
              <a:t>Asistencia </a:t>
            </a:r>
            <a:r>
              <a:rPr lang="es-ES" sz="1200" dirty="0" smtClean="0">
                <a:solidFill>
                  <a:prstClr val="black"/>
                </a:solidFill>
                <a:latin typeface="Georgia" panose="02040502050405020303" pitchFamily="18" charset="0"/>
              </a:rPr>
              <a:t>de la </a:t>
            </a:r>
            <a:r>
              <a:rPr lang="es-ES" sz="1200" dirty="0">
                <a:solidFill>
                  <a:prstClr val="black"/>
                </a:solidFill>
                <a:latin typeface="Georgia" panose="02040502050405020303" pitchFamily="18" charset="0"/>
              </a:rPr>
              <a:t>población de 12 a 17 </a:t>
            </a:r>
            <a:r>
              <a:rPr lang="es-ES" sz="1200" dirty="0" smtClean="0">
                <a:solidFill>
                  <a:prstClr val="black"/>
                </a:solidFill>
                <a:latin typeface="Georgia" panose="02040502050405020303" pitchFamily="18" charset="0"/>
              </a:rPr>
              <a:t>años</a:t>
            </a:r>
            <a:endParaRPr lang="es-ES" sz="1200" dirty="0">
              <a:solidFill>
                <a:prstClr val="black"/>
              </a:solidFill>
              <a:latin typeface="Georgia" panose="02040502050405020303" pitchFamily="18" charset="0"/>
            </a:endParaRPr>
          </a:p>
        </p:txBody>
      </p:sp>
      <p:sp>
        <p:nvSpPr>
          <p:cNvPr id="7" name="5 Rectángulo"/>
          <p:cNvSpPr>
            <a:spLocks noChangeArrowheads="1"/>
          </p:cNvSpPr>
          <p:nvPr/>
        </p:nvSpPr>
        <p:spPr bwMode="auto">
          <a:xfrm>
            <a:off x="2946731" y="260648"/>
            <a:ext cx="59577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CR" sz="2000" dirty="0" smtClean="0">
                <a:solidFill>
                  <a:srgbClr val="1F497D"/>
                </a:solidFill>
                <a:latin typeface="Georgia" pitchFamily="18" charset="0"/>
              </a:rPr>
              <a:t>Secundaria más inclusiva </a:t>
            </a:r>
          </a:p>
        </p:txBody>
      </p:sp>
      <p:grpSp>
        <p:nvGrpSpPr>
          <p:cNvPr id="2" name="1 Grupo"/>
          <p:cNvGrpSpPr/>
          <p:nvPr/>
        </p:nvGrpSpPr>
        <p:grpSpPr>
          <a:xfrm>
            <a:off x="1187624" y="2032058"/>
            <a:ext cx="860708" cy="3053126"/>
            <a:chOff x="1403648" y="2060848"/>
            <a:chExt cx="860708" cy="2520280"/>
          </a:xfrm>
        </p:grpSpPr>
        <p:cxnSp>
          <p:nvCxnSpPr>
            <p:cNvPr id="12" name="Conector recto de flecha 8"/>
            <p:cNvCxnSpPr/>
            <p:nvPr/>
          </p:nvCxnSpPr>
          <p:spPr>
            <a:xfrm>
              <a:off x="1403648" y="2060848"/>
              <a:ext cx="0" cy="252028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CuadroTexto 1"/>
            <p:cNvSpPr txBox="1"/>
            <p:nvPr/>
          </p:nvSpPr>
          <p:spPr>
            <a:xfrm>
              <a:off x="1431669" y="3392994"/>
              <a:ext cx="832687" cy="360041"/>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R" sz="1600" dirty="0" smtClean="0">
                  <a:solidFill>
                    <a:srgbClr val="FF0000"/>
                  </a:solidFill>
                  <a:latin typeface="Georgia" panose="02040502050405020303" pitchFamily="18" charset="0"/>
                </a:rPr>
                <a:t>62 p.p.</a:t>
              </a:r>
              <a:endParaRPr lang="es-ES" sz="1600" dirty="0">
                <a:solidFill>
                  <a:srgbClr val="FF0000"/>
                </a:solidFill>
                <a:latin typeface="Georgia" panose="02040502050405020303" pitchFamily="18" charset="0"/>
              </a:endParaRPr>
            </a:p>
          </p:txBody>
        </p:sp>
      </p:grpSp>
      <p:grpSp>
        <p:nvGrpSpPr>
          <p:cNvPr id="3" name="14 Grupo"/>
          <p:cNvGrpSpPr/>
          <p:nvPr/>
        </p:nvGrpSpPr>
        <p:grpSpPr>
          <a:xfrm>
            <a:off x="7483729" y="1988840"/>
            <a:ext cx="904695" cy="720081"/>
            <a:chOff x="7308304" y="1916832"/>
            <a:chExt cx="904695" cy="720081"/>
          </a:xfrm>
        </p:grpSpPr>
        <p:cxnSp>
          <p:nvCxnSpPr>
            <p:cNvPr id="11" name="10 Conector recto de flecha"/>
            <p:cNvCxnSpPr/>
            <p:nvPr/>
          </p:nvCxnSpPr>
          <p:spPr>
            <a:xfrm>
              <a:off x="7308304" y="1916832"/>
              <a:ext cx="0" cy="72008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uadroTexto 1"/>
            <p:cNvSpPr txBox="1"/>
            <p:nvPr/>
          </p:nvSpPr>
          <p:spPr>
            <a:xfrm>
              <a:off x="7380312" y="2132856"/>
              <a:ext cx="832687" cy="288032"/>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R" sz="1600" dirty="0" smtClean="0">
                  <a:solidFill>
                    <a:srgbClr val="FF0000"/>
                  </a:solidFill>
                  <a:latin typeface="Georgia" panose="02040502050405020303" pitchFamily="18" charset="0"/>
                </a:rPr>
                <a:t>16 p.p.</a:t>
              </a:r>
              <a:endParaRPr lang="es-ES" sz="1600" dirty="0">
                <a:solidFill>
                  <a:srgbClr val="FF0000"/>
                </a:solidFill>
                <a:latin typeface="Georgia" panose="02040502050405020303" pitchFamily="18" charset="0"/>
              </a:endParaRPr>
            </a:p>
          </p:txBody>
        </p:sp>
      </p:grpSp>
      <p:graphicFrame>
        <p:nvGraphicFramePr>
          <p:cNvPr id="16" name="1 Gráfico"/>
          <p:cNvGraphicFramePr>
            <a:graphicFrameLocks/>
          </p:cNvGraphicFramePr>
          <p:nvPr>
            <p:extLst>
              <p:ext uri="{D42A27DB-BD31-4B8C-83A1-F6EECF244321}">
                <p14:modId xmlns:p14="http://schemas.microsoft.com/office/powerpoint/2010/main" val="710832770"/>
              </p:ext>
            </p:extLst>
          </p:nvPr>
        </p:nvGraphicFramePr>
        <p:xfrm>
          <a:off x="539552" y="1698084"/>
          <a:ext cx="7128792"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55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wipe(left)">
                                      <p:cBhvr>
                                        <p:cTn id="7" dur="500"/>
                                        <p:tgtEl>
                                          <p:spTgt spid="16">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wipe(left)">
                                      <p:cBhvr>
                                        <p:cTn id="12" dur="500"/>
                                        <p:tgtEl>
                                          <p:spTgt spid="16">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281433583"/>
              </p:ext>
            </p:extLst>
          </p:nvPr>
        </p:nvGraphicFramePr>
        <p:xfrm>
          <a:off x="1403648" y="2492896"/>
          <a:ext cx="6419056" cy="1900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0 Marcador de texto"/>
          <p:cNvSpPr txBox="1">
            <a:spLocks/>
          </p:cNvSpPr>
          <p:nvPr/>
        </p:nvSpPr>
        <p:spPr bwMode="auto">
          <a:xfrm>
            <a:off x="1008063" y="1700213"/>
            <a:ext cx="6842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20000"/>
              </a:spcBef>
              <a:buClr>
                <a:srgbClr val="0C377B"/>
              </a:buClr>
              <a:buFont typeface="Arial" pitchFamily="34" charset="0"/>
              <a:buNone/>
            </a:pPr>
            <a:r>
              <a:rPr lang="es-CR" sz="1600">
                <a:latin typeface="Arial" pitchFamily="34" charset="0"/>
              </a:rPr>
              <a:t>Alternativas de inversión del 1% del PIB, según escenario</a:t>
            </a:r>
          </a:p>
        </p:txBody>
      </p:sp>
      <p:sp>
        <p:nvSpPr>
          <p:cNvPr id="29699" name="6 CuadroTexto"/>
          <p:cNvSpPr txBox="1">
            <a:spLocks noChangeArrowheads="1"/>
          </p:cNvSpPr>
          <p:nvPr/>
        </p:nvSpPr>
        <p:spPr bwMode="auto">
          <a:xfrm>
            <a:off x="1835150" y="6329363"/>
            <a:ext cx="3556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sz="1100">
                <a:latin typeface="Arial" pitchFamily="34" charset="0"/>
              </a:rPr>
              <a:t>Fuente: Elaboración propia con base en Angulo, 2012</a:t>
            </a:r>
          </a:p>
        </p:txBody>
      </p:sp>
      <p:sp>
        <p:nvSpPr>
          <p:cNvPr id="29700" name="8 Rectángulo"/>
          <p:cNvSpPr>
            <a:spLocks noChangeArrowheads="1"/>
          </p:cNvSpPr>
          <p:nvPr/>
        </p:nvSpPr>
        <p:spPr bwMode="auto">
          <a:xfrm>
            <a:off x="2771775" y="404813"/>
            <a:ext cx="6135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CR" sz="2700">
                <a:latin typeface="Georgia" pitchFamily="18" charset="0"/>
              </a:rPr>
              <a:t>Escenarios prospectivos</a:t>
            </a:r>
            <a:endParaRPr lang="es-CR" sz="2700"/>
          </a:p>
        </p:txBody>
      </p:sp>
      <p:graphicFrame>
        <p:nvGraphicFramePr>
          <p:cNvPr id="8" name="10 Gráfico"/>
          <p:cNvGraphicFramePr>
            <a:graphicFrameLocks/>
          </p:cNvGraphicFramePr>
          <p:nvPr>
            <p:extLst>
              <p:ext uri="{D42A27DB-BD31-4B8C-83A1-F6EECF244321}">
                <p14:modId xmlns:p14="http://schemas.microsoft.com/office/powerpoint/2010/main" val="1068889711"/>
              </p:ext>
            </p:extLst>
          </p:nvPr>
        </p:nvGraphicFramePr>
        <p:xfrm>
          <a:off x="979449" y="2420888"/>
          <a:ext cx="5608775" cy="3387824"/>
        </p:xfrm>
        <a:graphic>
          <a:graphicData uri="http://schemas.openxmlformats.org/drawingml/2006/chart">
            <c:chart xmlns:c="http://schemas.openxmlformats.org/drawingml/2006/chart" xmlns:r="http://schemas.openxmlformats.org/officeDocument/2006/relationships" r:id="rId3"/>
          </a:graphicData>
        </a:graphic>
      </p:graphicFrame>
      <p:sp>
        <p:nvSpPr>
          <p:cNvPr id="5" name="4 CuadroTexto"/>
          <p:cNvSpPr txBox="1"/>
          <p:nvPr/>
        </p:nvSpPr>
        <p:spPr>
          <a:xfrm>
            <a:off x="7137400" y="3357563"/>
            <a:ext cx="1603375" cy="954087"/>
          </a:xfrm>
          <a:prstGeom prst="rect">
            <a:avLst/>
          </a:prstGeom>
          <a:noFill/>
        </p:spPr>
        <p:txBody>
          <a:bodyPr wrap="none">
            <a:spAutoFit/>
          </a:bodyPr>
          <a:lstStyle/>
          <a:p>
            <a:pPr algn="ctr" fontAlgn="auto">
              <a:spcBef>
                <a:spcPts val="0"/>
              </a:spcBef>
              <a:spcAft>
                <a:spcPts val="0"/>
              </a:spcAft>
              <a:defRPr/>
            </a:pPr>
            <a:r>
              <a:rPr lang="es-CR" sz="2400" dirty="0">
                <a:solidFill>
                  <a:schemeClr val="accent1">
                    <a:lumMod val="75000"/>
                  </a:schemeClr>
                </a:solidFill>
                <a:latin typeface="Georgia" pitchFamily="18" charset="0"/>
                <a:cs typeface="+mn-cs"/>
              </a:rPr>
              <a:t>Suman</a:t>
            </a:r>
          </a:p>
          <a:p>
            <a:pPr algn="ctr" fontAlgn="auto">
              <a:spcBef>
                <a:spcPts val="0"/>
              </a:spcBef>
              <a:spcAft>
                <a:spcPts val="0"/>
              </a:spcAft>
              <a:defRPr/>
            </a:pPr>
            <a:r>
              <a:rPr lang="es-CR" sz="3200" b="1" dirty="0">
                <a:solidFill>
                  <a:schemeClr val="accent1">
                    <a:lumMod val="75000"/>
                  </a:schemeClr>
                </a:solidFill>
                <a:latin typeface="Georgia" pitchFamily="18" charset="0"/>
                <a:cs typeface="+mn-cs"/>
              </a:rPr>
              <a:t>142,1%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070373260"/>
              </p:ext>
            </p:extLst>
          </p:nvPr>
        </p:nvGraphicFramePr>
        <p:xfrm>
          <a:off x="1547664" y="2420888"/>
          <a:ext cx="6419056" cy="1900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6 CuadroTexto"/>
          <p:cNvSpPr txBox="1">
            <a:spLocks noChangeArrowheads="1"/>
          </p:cNvSpPr>
          <p:nvPr/>
        </p:nvSpPr>
        <p:spPr bwMode="auto">
          <a:xfrm>
            <a:off x="971550" y="6361113"/>
            <a:ext cx="3905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sz="1100">
                <a:latin typeface="Arial" pitchFamily="34" charset="0"/>
              </a:rPr>
              <a:t>Fuente: Elaboración propia con base en Brenes et al., 2013</a:t>
            </a:r>
          </a:p>
        </p:txBody>
      </p:sp>
      <p:sp>
        <p:nvSpPr>
          <p:cNvPr id="31747" name="7 Rectángulo"/>
          <p:cNvSpPr>
            <a:spLocks noChangeArrowheads="1"/>
          </p:cNvSpPr>
          <p:nvPr/>
        </p:nvSpPr>
        <p:spPr bwMode="auto">
          <a:xfrm>
            <a:off x="2771775" y="404813"/>
            <a:ext cx="6135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CR" sz="2700">
                <a:latin typeface="Georgia" pitchFamily="18" charset="0"/>
              </a:rPr>
              <a:t>Factores asociados a la exclusión</a:t>
            </a:r>
            <a:endParaRPr lang="es-CR" sz="2700"/>
          </a:p>
        </p:txBody>
      </p:sp>
      <p:sp>
        <p:nvSpPr>
          <p:cNvPr id="3" name="2 Marcador de texto"/>
          <p:cNvSpPr>
            <a:spLocks noGrp="1"/>
          </p:cNvSpPr>
          <p:nvPr>
            <p:ph type="body" idx="1"/>
          </p:nvPr>
        </p:nvSpPr>
        <p:spPr/>
        <p:txBody>
          <a:bodyPr/>
          <a:lstStyle/>
          <a:p>
            <a:r>
              <a:rPr lang="es-CR" sz="1800" smtClean="0">
                <a:latin typeface="Arial" pitchFamily="34" charset="0"/>
                <a:cs typeface="Arial" pitchFamily="34" charset="0"/>
              </a:rPr>
              <a:t>Potenciadores</a:t>
            </a:r>
            <a:endParaRPr lang="es-CR" sz="1800" smtClean="0"/>
          </a:p>
        </p:txBody>
      </p:sp>
      <p:graphicFrame>
        <p:nvGraphicFramePr>
          <p:cNvPr id="11" name="10 Marcador de contenido"/>
          <p:cNvGraphicFramePr>
            <a:graphicFrameLocks noGrp="1"/>
          </p:cNvGraphicFramePr>
          <p:nvPr>
            <p:ph sz="half" idx="2"/>
            <p:extLst>
              <p:ext uri="{D42A27DB-BD31-4B8C-83A1-F6EECF244321}">
                <p14:modId xmlns:p14="http://schemas.microsoft.com/office/powerpoint/2010/main" val="1281893619"/>
              </p:ext>
            </p:extLst>
          </p:nvPr>
        </p:nvGraphicFramePr>
        <p:xfrm>
          <a:off x="406400" y="2124075"/>
          <a:ext cx="4141788" cy="4052888"/>
        </p:xfrm>
        <a:graphic>
          <a:graphicData uri="http://schemas.openxmlformats.org/drawingml/2006/chart">
            <c:chart xmlns:c="http://schemas.openxmlformats.org/drawingml/2006/chart" xmlns:r="http://schemas.openxmlformats.org/officeDocument/2006/relationships" r:id="rId3"/>
          </a:graphicData>
        </a:graphic>
      </p:graphicFrame>
      <p:sp>
        <p:nvSpPr>
          <p:cNvPr id="6" name="5 Marcador de texto"/>
          <p:cNvSpPr>
            <a:spLocks noGrp="1"/>
          </p:cNvSpPr>
          <p:nvPr>
            <p:ph type="body" sz="quarter" idx="3"/>
          </p:nvPr>
        </p:nvSpPr>
        <p:spPr>
          <a:xfrm>
            <a:off x="4645025" y="1535113"/>
            <a:ext cx="4103688" cy="639762"/>
          </a:xfrm>
        </p:spPr>
        <p:txBody>
          <a:bodyPr/>
          <a:lstStyle/>
          <a:p>
            <a:r>
              <a:rPr lang="es-CR" sz="1800" smtClean="0">
                <a:latin typeface="Arial" pitchFamily="34" charset="0"/>
                <a:cs typeface="Arial" pitchFamily="34" charset="0"/>
              </a:rPr>
              <a:t>Amortiguadores</a:t>
            </a:r>
          </a:p>
        </p:txBody>
      </p:sp>
      <p:graphicFrame>
        <p:nvGraphicFramePr>
          <p:cNvPr id="12" name="11 Marcador de contenido"/>
          <p:cNvGraphicFramePr>
            <a:graphicFrameLocks noGrp="1"/>
          </p:cNvGraphicFramePr>
          <p:nvPr>
            <p:ph sz="quarter" idx="4"/>
            <p:extLst>
              <p:ext uri="{D42A27DB-BD31-4B8C-83A1-F6EECF244321}">
                <p14:modId xmlns:p14="http://schemas.microsoft.com/office/powerpoint/2010/main" val="2308795412"/>
              </p:ext>
            </p:extLst>
          </p:nvPr>
        </p:nvGraphicFramePr>
        <p:xfrm>
          <a:off x="4594225" y="2046288"/>
          <a:ext cx="4143375" cy="4627562"/>
        </p:xfrm>
        <a:graphic>
          <a:graphicData uri="http://schemas.openxmlformats.org/drawingml/2006/chart">
            <c:chart xmlns:c="http://schemas.openxmlformats.org/drawingml/2006/chart" xmlns:r="http://schemas.openxmlformats.org/officeDocument/2006/relationships" r:id="rId4"/>
          </a:graphicData>
        </a:graphic>
      </p:graphicFrame>
      <p:sp>
        <p:nvSpPr>
          <p:cNvPr id="2" name="1 Elipse"/>
          <p:cNvSpPr/>
          <p:nvPr/>
        </p:nvSpPr>
        <p:spPr>
          <a:xfrm>
            <a:off x="7524328" y="4365103"/>
            <a:ext cx="1370234" cy="1996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5" name="4 Conector recto"/>
          <p:cNvCxnSpPr/>
          <p:nvPr/>
        </p:nvCxnSpPr>
        <p:spPr>
          <a:xfrm>
            <a:off x="899592" y="4464000"/>
            <a:ext cx="3456434" cy="0"/>
          </a:xfrm>
          <a:prstGeom prst="line">
            <a:avLst/>
          </a:prstGeom>
        </p:spPr>
        <p:style>
          <a:lnRef idx="1">
            <a:schemeClr val="dk1"/>
          </a:lnRef>
          <a:fillRef idx="0">
            <a:schemeClr val="dk1"/>
          </a:fillRef>
          <a:effectRef idx="0">
            <a:schemeClr val="dk1"/>
          </a:effectRef>
          <a:fontRef idx="minor">
            <a:schemeClr val="tx1"/>
          </a:fontRef>
        </p:style>
      </p:cxnSp>
      <p:cxnSp>
        <p:nvCxnSpPr>
          <p:cNvPr id="13" name="12 Conector recto"/>
          <p:cNvCxnSpPr/>
          <p:nvPr/>
        </p:nvCxnSpPr>
        <p:spPr>
          <a:xfrm>
            <a:off x="5155200" y="4424400"/>
            <a:ext cx="3528000"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1" grpId="0">
        <p:bldAsOne/>
      </p:bldGraphic>
      <p:bldP spid="6" grpId="0" build="p"/>
      <p:bldGraphic spid="12" grpId="0">
        <p:bldAsOne/>
      </p:bldGraphic>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a:spLocks noChangeArrowheads="1"/>
          </p:cNvSpPr>
          <p:nvPr/>
        </p:nvSpPr>
        <p:spPr bwMode="auto">
          <a:xfrm>
            <a:off x="4355976" y="333375"/>
            <a:ext cx="4589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CR" sz="3200" b="1" dirty="0" smtClean="0">
                <a:solidFill>
                  <a:schemeClr val="tx2"/>
                </a:solidFill>
                <a:latin typeface="Georgia" pitchFamily="18" charset="0"/>
              </a:rPr>
              <a:t>Objetivos</a:t>
            </a:r>
            <a:endParaRPr lang="es-CR" sz="3200" b="1" dirty="0">
              <a:solidFill>
                <a:schemeClr val="tx2"/>
              </a:solidFill>
            </a:endParaRPr>
          </a:p>
        </p:txBody>
      </p:sp>
      <p:graphicFrame>
        <p:nvGraphicFramePr>
          <p:cNvPr id="5" name="16 Marcador de contenido"/>
          <p:cNvGraphicFramePr>
            <a:graphicFrameLocks noGrp="1"/>
          </p:cNvGraphicFramePr>
          <p:nvPr>
            <p:ph idx="1"/>
            <p:extLst>
              <p:ext uri="{D42A27DB-BD31-4B8C-83A1-F6EECF244321}">
                <p14:modId xmlns:p14="http://schemas.microsoft.com/office/powerpoint/2010/main" val="381635927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8174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0859"/>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Diversificar las  fuentes de información </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1361005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328592"/>
          </a:xfrm>
        </p:spPr>
        <p:txBody>
          <a:bodyPr>
            <a:normAutofit fontScale="92500"/>
          </a:bodyPr>
          <a:lstStyle/>
          <a:p>
            <a:pPr>
              <a:buFont typeface="Wingdings" pitchFamily="2" charset="2"/>
              <a:buChar char="ü"/>
            </a:pPr>
            <a:r>
              <a:rPr lang="es-ES" dirty="0" smtClean="0">
                <a:solidFill>
                  <a:schemeClr val="tx2"/>
                </a:solidFill>
                <a:latin typeface="Georgia" panose="02040502050405020303" pitchFamily="18" charset="0"/>
              </a:rPr>
              <a:t>ENAHO</a:t>
            </a:r>
          </a:p>
          <a:p>
            <a:pPr>
              <a:buFont typeface="Wingdings" pitchFamily="2" charset="2"/>
              <a:buChar char="ü"/>
            </a:pPr>
            <a:r>
              <a:rPr lang="es-ES" dirty="0" smtClean="0">
                <a:solidFill>
                  <a:schemeClr val="tx2"/>
                </a:solidFill>
                <a:latin typeface="Georgia" panose="02040502050405020303" pitchFamily="18" charset="0"/>
              </a:rPr>
              <a:t>EHPM</a:t>
            </a:r>
          </a:p>
          <a:p>
            <a:pPr>
              <a:buFont typeface="Wingdings" pitchFamily="2" charset="2"/>
              <a:buChar char="ü"/>
            </a:pPr>
            <a:r>
              <a:rPr lang="es-ES" smtClean="0">
                <a:solidFill>
                  <a:schemeClr val="tx2"/>
                </a:solidFill>
                <a:latin typeface="Georgia" panose="02040502050405020303" pitchFamily="18" charset="0"/>
              </a:rPr>
              <a:t>ENIGH</a:t>
            </a:r>
            <a:endParaRPr lang="es-ES" dirty="0" smtClean="0">
              <a:solidFill>
                <a:schemeClr val="tx2"/>
              </a:solidFill>
              <a:latin typeface="Georgia" panose="02040502050405020303" pitchFamily="18" charset="0"/>
            </a:endParaRPr>
          </a:p>
          <a:p>
            <a:pPr>
              <a:buFont typeface="Wingdings" pitchFamily="2" charset="2"/>
              <a:buChar char="ü"/>
            </a:pPr>
            <a:r>
              <a:rPr lang="es-ES" dirty="0" smtClean="0">
                <a:solidFill>
                  <a:schemeClr val="tx2"/>
                </a:solidFill>
                <a:latin typeface="Georgia" panose="02040502050405020303" pitchFamily="18" charset="0"/>
              </a:rPr>
              <a:t>Censos </a:t>
            </a:r>
            <a:r>
              <a:rPr lang="es-ES" dirty="0">
                <a:solidFill>
                  <a:schemeClr val="tx2"/>
                </a:solidFill>
                <a:latin typeface="Georgia" panose="02040502050405020303" pitchFamily="18" charset="0"/>
              </a:rPr>
              <a:t>de Población y </a:t>
            </a:r>
            <a:r>
              <a:rPr lang="es-ES" dirty="0" smtClean="0">
                <a:solidFill>
                  <a:schemeClr val="tx2"/>
                </a:solidFill>
                <a:latin typeface="Georgia" panose="02040502050405020303" pitchFamily="18" charset="0"/>
              </a:rPr>
              <a:t>Vivienda</a:t>
            </a:r>
          </a:p>
          <a:p>
            <a:pPr>
              <a:buFont typeface="Wingdings" pitchFamily="2" charset="2"/>
              <a:buChar char="ü"/>
            </a:pPr>
            <a:r>
              <a:rPr lang="es-ES" dirty="0" smtClean="0">
                <a:solidFill>
                  <a:schemeClr val="tx2"/>
                </a:solidFill>
                <a:latin typeface="Georgia" panose="02040502050405020303" pitchFamily="18" charset="0"/>
              </a:rPr>
              <a:t>Registros </a:t>
            </a:r>
            <a:r>
              <a:rPr lang="es-ES" dirty="0">
                <a:solidFill>
                  <a:schemeClr val="tx2"/>
                </a:solidFill>
                <a:latin typeface="Georgia" panose="02040502050405020303" pitchFamily="18" charset="0"/>
              </a:rPr>
              <a:t>administrativos </a:t>
            </a:r>
            <a:r>
              <a:rPr lang="es-ES" dirty="0" smtClean="0">
                <a:solidFill>
                  <a:schemeClr val="tx2"/>
                </a:solidFill>
                <a:latin typeface="Georgia" panose="02040502050405020303" pitchFamily="18" charset="0"/>
              </a:rPr>
              <a:t>(MEP</a:t>
            </a:r>
            <a:r>
              <a:rPr lang="es-ES" dirty="0">
                <a:solidFill>
                  <a:schemeClr val="tx2"/>
                </a:solidFill>
                <a:latin typeface="Georgia" panose="02040502050405020303" pitchFamily="18" charset="0"/>
              </a:rPr>
              <a:t>, </a:t>
            </a:r>
            <a:r>
              <a:rPr lang="es-ES" dirty="0" smtClean="0">
                <a:solidFill>
                  <a:schemeClr val="tx2"/>
                </a:solidFill>
                <a:latin typeface="Georgia" panose="02040502050405020303" pitchFamily="18" charset="0"/>
              </a:rPr>
              <a:t>FODESAF</a:t>
            </a:r>
            <a:r>
              <a:rPr lang="es-ES" dirty="0">
                <a:solidFill>
                  <a:schemeClr val="tx2"/>
                </a:solidFill>
                <a:latin typeface="Georgia" panose="02040502050405020303" pitchFamily="18" charset="0"/>
              </a:rPr>
              <a:t>). </a:t>
            </a:r>
            <a:endParaRPr lang="es-ES" dirty="0" smtClean="0">
              <a:solidFill>
                <a:schemeClr val="tx2"/>
              </a:solidFill>
              <a:latin typeface="Georgia" panose="02040502050405020303" pitchFamily="18" charset="0"/>
            </a:endParaRPr>
          </a:p>
          <a:p>
            <a:pPr>
              <a:buFont typeface="Wingdings" pitchFamily="2" charset="2"/>
              <a:buChar char="ü"/>
            </a:pPr>
            <a:r>
              <a:rPr lang="es-ES" dirty="0" smtClean="0">
                <a:solidFill>
                  <a:schemeClr val="tx2"/>
                </a:solidFill>
                <a:latin typeface="Georgia" panose="02040502050405020303" pitchFamily="18" charset="0"/>
              </a:rPr>
              <a:t>Pruebas  estandarizadas nacionales e internacionales.</a:t>
            </a:r>
          </a:p>
          <a:p>
            <a:pPr>
              <a:buFont typeface="Wingdings" pitchFamily="2" charset="2"/>
              <a:buChar char="ü"/>
            </a:pPr>
            <a:r>
              <a:rPr lang="es-ES" dirty="0" smtClean="0">
                <a:solidFill>
                  <a:schemeClr val="tx2"/>
                </a:solidFill>
                <a:latin typeface="Georgia" panose="02040502050405020303" pitchFamily="18" charset="0"/>
              </a:rPr>
              <a:t>Encuestas </a:t>
            </a:r>
            <a:r>
              <a:rPr lang="es-ES" dirty="0">
                <a:solidFill>
                  <a:schemeClr val="tx2"/>
                </a:solidFill>
                <a:latin typeface="Georgia" panose="02040502050405020303" pitchFamily="18" charset="0"/>
              </a:rPr>
              <a:t>de opinión con muestras </a:t>
            </a:r>
            <a:r>
              <a:rPr lang="es-ES" dirty="0" smtClean="0">
                <a:solidFill>
                  <a:schemeClr val="tx2"/>
                </a:solidFill>
                <a:latin typeface="Georgia" panose="02040502050405020303" pitchFamily="18" charset="0"/>
              </a:rPr>
              <a:t>representativas</a:t>
            </a:r>
          </a:p>
          <a:p>
            <a:pPr>
              <a:buFont typeface="Wingdings" pitchFamily="2" charset="2"/>
              <a:buChar char="ü"/>
            </a:pPr>
            <a:r>
              <a:rPr lang="es-ES" dirty="0" smtClean="0">
                <a:solidFill>
                  <a:schemeClr val="tx2"/>
                </a:solidFill>
                <a:latin typeface="Georgia" panose="02040502050405020303" pitchFamily="18" charset="0"/>
              </a:rPr>
              <a:t>Censos MEP</a:t>
            </a:r>
            <a:endParaRPr lang="es-ES" dirty="0">
              <a:solidFill>
                <a:schemeClr val="tx2"/>
              </a:solidFill>
              <a:latin typeface="Georgia" panose="02040502050405020303" pitchFamily="18" charset="0"/>
            </a:endParaRPr>
          </a:p>
          <a:p>
            <a:endParaRPr lang="es-CR" sz="2800" dirty="0">
              <a:solidFill>
                <a:schemeClr val="tx2"/>
              </a:solidFill>
            </a:endParaRPr>
          </a:p>
        </p:txBody>
      </p:sp>
    </p:spTree>
    <p:extLst>
      <p:ext uri="{BB962C8B-B14F-4D97-AF65-F5344CB8AC3E}">
        <p14:creationId xmlns:p14="http://schemas.microsoft.com/office/powerpoint/2010/main" val="1613366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0859"/>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Correr la frontera de la información </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3543729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5 Gráfico"/>
          <p:cNvGraphicFramePr>
            <a:graphicFrameLocks/>
          </p:cNvGraphicFramePr>
          <p:nvPr/>
        </p:nvGraphicFramePr>
        <p:xfrm>
          <a:off x="704850" y="1793875"/>
          <a:ext cx="7589838" cy="4278313"/>
        </p:xfrm>
        <a:graphic>
          <a:graphicData uri="http://schemas.openxmlformats.org/presentationml/2006/ole">
            <mc:AlternateContent xmlns:mc="http://schemas.openxmlformats.org/markup-compatibility/2006">
              <mc:Choice xmlns:v="urn:schemas-microsoft-com:vml" Requires="v">
                <p:oleObj spid="_x0000_s1031" r:id="rId5" imgW="7590178" imgH="4279763" progId="Excel.Sheet.8">
                  <p:embed/>
                </p:oleObj>
              </mc:Choice>
              <mc:Fallback>
                <p:oleObj r:id="rId5" imgW="7590178" imgH="4279763" progId="Excel.Sheet.8">
                  <p:embed/>
                  <p:pic>
                    <p:nvPicPr>
                      <p:cNvPr id="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 y="1793875"/>
                        <a:ext cx="7589838" cy="427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5" name="4 Rectángulo"/>
          <p:cNvSpPr>
            <a:spLocks noChangeArrowheads="1"/>
          </p:cNvSpPr>
          <p:nvPr/>
        </p:nvSpPr>
        <p:spPr bwMode="auto">
          <a:xfrm>
            <a:off x="971550" y="1447800"/>
            <a:ext cx="6553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lnSpc>
                <a:spcPct val="80000"/>
              </a:lnSpc>
              <a:spcBef>
                <a:spcPct val="20000"/>
              </a:spcBef>
              <a:buClr>
                <a:srgbClr val="0C377B"/>
              </a:buClr>
            </a:pPr>
            <a:r>
              <a:rPr lang="es-CR" sz="1400">
                <a:latin typeface="Arial" pitchFamily="34" charset="0"/>
              </a:rPr>
              <a:t>Logro educativo de las generaciones de 1984 y 2000</a:t>
            </a:r>
          </a:p>
        </p:txBody>
      </p:sp>
      <p:sp>
        <p:nvSpPr>
          <p:cNvPr id="49156" name="5 CuadroTexto"/>
          <p:cNvSpPr txBox="1">
            <a:spLocks noChangeArrowheads="1"/>
          </p:cNvSpPr>
          <p:nvPr/>
        </p:nvSpPr>
        <p:spPr bwMode="auto">
          <a:xfrm>
            <a:off x="971550" y="6351588"/>
            <a:ext cx="49990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sz="1100">
                <a:latin typeface="Arial" pitchFamily="34" charset="0"/>
              </a:rPr>
              <a:t>Fuente: Elaboración propia con datos de los Censos de Población del INEC.</a:t>
            </a:r>
          </a:p>
        </p:txBody>
      </p:sp>
      <p:sp>
        <p:nvSpPr>
          <p:cNvPr id="49157" name="6 Rectángulo"/>
          <p:cNvSpPr>
            <a:spLocks noChangeArrowheads="1"/>
          </p:cNvSpPr>
          <p:nvPr/>
        </p:nvSpPr>
        <p:spPr bwMode="auto">
          <a:xfrm>
            <a:off x="2124075" y="404813"/>
            <a:ext cx="67833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CR" sz="2700">
                <a:latin typeface="Georgia" pitchFamily="18" charset="0"/>
              </a:rPr>
              <a:t>Lento avance en universalizar secundaria</a:t>
            </a:r>
            <a:endParaRPr lang="es-CR" sz="2700" i="1"/>
          </a:p>
        </p:txBody>
      </p:sp>
      <p:sp>
        <p:nvSpPr>
          <p:cNvPr id="8" name="7 Elipse"/>
          <p:cNvSpPr/>
          <p:nvPr/>
        </p:nvSpPr>
        <p:spPr>
          <a:xfrm>
            <a:off x="4621213" y="2736850"/>
            <a:ext cx="936625" cy="1225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R"/>
          </a:p>
        </p:txBody>
      </p:sp>
      <p:sp>
        <p:nvSpPr>
          <p:cNvPr id="9" name="8 Elipse"/>
          <p:cNvSpPr/>
          <p:nvPr/>
        </p:nvSpPr>
        <p:spPr>
          <a:xfrm>
            <a:off x="5795963" y="3349625"/>
            <a:ext cx="936625" cy="1223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0 Marcador de texto"/>
          <p:cNvSpPr txBox="1">
            <a:spLocks/>
          </p:cNvSpPr>
          <p:nvPr/>
        </p:nvSpPr>
        <p:spPr bwMode="auto">
          <a:xfrm>
            <a:off x="1043608" y="1268761"/>
            <a:ext cx="6806580" cy="8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600"/>
              </a:spcAft>
            </a:pPr>
            <a:r>
              <a:rPr lang="es-CR" sz="1600" dirty="0" smtClean="0"/>
              <a:t>Conglomerados espaciales en la incidencia de hogares con clima educativo bajo, a nivel de distritos. 2011</a:t>
            </a:r>
          </a:p>
        </p:txBody>
      </p:sp>
      <p:sp>
        <p:nvSpPr>
          <p:cNvPr id="29699" name="6 CuadroTexto"/>
          <p:cNvSpPr txBox="1">
            <a:spLocks noChangeArrowheads="1"/>
          </p:cNvSpPr>
          <p:nvPr/>
        </p:nvSpPr>
        <p:spPr bwMode="auto">
          <a:xfrm>
            <a:off x="179512" y="6596390"/>
            <a:ext cx="32976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sz="1100" dirty="0">
                <a:latin typeface="Arial" pitchFamily="34" charset="0"/>
              </a:rPr>
              <a:t>Fuente: </a:t>
            </a:r>
            <a:r>
              <a:rPr lang="es-CR" sz="1100" dirty="0" smtClean="0">
                <a:latin typeface="Arial" pitchFamily="34" charset="0"/>
              </a:rPr>
              <a:t>Román y Murillo, Censo Población 2011</a:t>
            </a:r>
            <a:endParaRPr lang="es-CR" sz="1100" dirty="0">
              <a:latin typeface="Arial" pitchFamily="34" charset="0"/>
            </a:endParaRPr>
          </a:p>
        </p:txBody>
      </p:sp>
      <p:sp>
        <p:nvSpPr>
          <p:cNvPr id="29700" name="8 Rectángulo"/>
          <p:cNvSpPr>
            <a:spLocks noChangeArrowheads="1"/>
          </p:cNvSpPr>
          <p:nvPr/>
        </p:nvSpPr>
        <p:spPr bwMode="auto">
          <a:xfrm>
            <a:off x="2771775" y="404813"/>
            <a:ext cx="61356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CR" sz="2700" dirty="0" smtClean="0">
                <a:latin typeface="Georgia" pitchFamily="18" charset="0"/>
              </a:rPr>
              <a:t>Identificar zonas de exclusión educativa</a:t>
            </a:r>
            <a:endParaRPr lang="es-CR" sz="27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845998"/>
            <a:ext cx="7904576" cy="453532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2 Título"/>
          <p:cNvSpPr>
            <a:spLocks noGrp="1"/>
          </p:cNvSpPr>
          <p:nvPr>
            <p:ph type="title"/>
          </p:nvPr>
        </p:nvSpPr>
        <p:spPr>
          <a:xfrm>
            <a:off x="3563939" y="981075"/>
            <a:ext cx="4752975" cy="4751388"/>
          </a:xfrm>
        </p:spPr>
        <p:txBody>
          <a:bodyPr>
            <a:normAutofit fontScale="90000"/>
          </a:bodyPr>
          <a:lstStyle/>
          <a:p>
            <a:pPr algn="ctr" eaLnBrk="1" hangingPunct="1"/>
            <a:r>
              <a:rPr lang="es-CR" sz="4400" dirty="0" smtClean="0">
                <a:ea typeface="ＭＳ Ｐゴシック" charset="-128"/>
              </a:rPr>
              <a:t>Integración de bases </a:t>
            </a:r>
            <a:r>
              <a:rPr lang="es-CR" sz="4400" dirty="0" err="1" smtClean="0">
                <a:ea typeface="ＭＳ Ｐゴシック" charset="-128"/>
              </a:rPr>
              <a:t>georreferenciadas</a:t>
            </a:r>
            <a:r>
              <a:rPr lang="es-CR" sz="4400" dirty="0" smtClean="0">
                <a:ea typeface="ＭＳ Ｐゴシック" charset="-128"/>
              </a:rPr>
              <a:t> de centros educativos con bases del MEP</a:t>
            </a:r>
            <a:br>
              <a:rPr lang="es-CR" sz="4400" dirty="0" smtClean="0">
                <a:ea typeface="ＭＳ Ｐゴシック" charset="-128"/>
              </a:rPr>
            </a:br>
            <a:r>
              <a:rPr lang="es-CR" sz="4400" dirty="0" smtClean="0">
                <a:ea typeface="ＭＳ Ｐゴシック" charset="-128"/>
              </a:rPr>
              <a:t/>
            </a:r>
            <a:br>
              <a:rPr lang="es-CR" sz="4400" dirty="0" smtClean="0">
                <a:ea typeface="ＭＳ Ｐゴシック" charset="-128"/>
              </a:rPr>
            </a:br>
            <a:r>
              <a:rPr lang="es-CR" sz="4400" dirty="0" smtClean="0">
                <a:ea typeface="ＭＳ Ｐゴシック" charset="-128"/>
              </a:rPr>
              <a:t/>
            </a:r>
            <a:br>
              <a:rPr lang="es-CR" sz="4400" dirty="0" smtClean="0">
                <a:ea typeface="ＭＳ Ｐゴシック" charset="-128"/>
              </a:rPr>
            </a:br>
            <a:r>
              <a:rPr lang="es-CR" sz="4400" dirty="0" smtClean="0">
                <a:ea typeface="ＭＳ Ｐゴシック" charset="-128"/>
              </a:rPr>
              <a:t/>
            </a:r>
            <a:br>
              <a:rPr lang="es-CR" sz="4400" dirty="0" smtClean="0">
                <a:ea typeface="ＭＳ Ｐゴシック" charset="-128"/>
              </a:rPr>
            </a:br>
            <a:endParaRPr lang="es-CR" sz="4400" dirty="0" smtClean="0">
              <a:ea typeface="ＭＳ Ｐゴシック" charset="-128"/>
            </a:endParaRPr>
          </a:p>
        </p:txBody>
      </p:sp>
      <p:pic>
        <p:nvPicPr>
          <p:cNvPr id="4" name="Picture 2" descr="C:\Documents and Settings\Natalia Morales\Mis documentos\NATALIA\Estado de la Educación III\Portada-Estado-Educ.-2010.jpg"/>
          <p:cNvPicPr>
            <a:picLocks noChangeAspect="1" noChangeArrowheads="1"/>
          </p:cNvPicPr>
          <p:nvPr/>
        </p:nvPicPr>
        <p:blipFill>
          <a:blip r:embed="rId3" cstate="print"/>
          <a:srcRect/>
          <a:stretch>
            <a:fillRect/>
          </a:stretch>
        </p:blipFill>
        <p:spPr bwMode="auto">
          <a:xfrm>
            <a:off x="395536" y="1700808"/>
            <a:ext cx="3039005" cy="38164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a:xfrm>
            <a:off x="457200" y="44450"/>
            <a:ext cx="8229600" cy="1143000"/>
          </a:xfrm>
        </p:spPr>
        <p:txBody>
          <a:bodyPr/>
          <a:lstStyle/>
          <a:p>
            <a:pPr eaLnBrk="1" hangingPunct="1"/>
            <a:r>
              <a:rPr lang="es-CR" sz="3600" dirty="0" smtClean="0"/>
              <a:t>Escuelas de todo el país</a:t>
            </a:r>
          </a:p>
        </p:txBody>
      </p:sp>
      <p:pic>
        <p:nvPicPr>
          <p:cNvPr id="8195" name="3 Imagen"/>
          <p:cNvPicPr>
            <a:picLocks noChangeAspect="1"/>
          </p:cNvPicPr>
          <p:nvPr/>
        </p:nvPicPr>
        <p:blipFill>
          <a:blip r:embed="rId2" cstate="print"/>
          <a:srcRect/>
          <a:stretch>
            <a:fillRect/>
          </a:stretch>
        </p:blipFill>
        <p:spPr bwMode="auto">
          <a:xfrm>
            <a:off x="1476375" y="908050"/>
            <a:ext cx="6305550" cy="57610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81" descr="Mapa_integracion"/>
          <p:cNvPicPr>
            <a:picLocks noChangeAspect="1" noChangeArrowheads="1"/>
          </p:cNvPicPr>
          <p:nvPr/>
        </p:nvPicPr>
        <p:blipFill>
          <a:blip r:embed="rId2" cstate="print"/>
          <a:srcRect/>
          <a:stretch>
            <a:fillRect/>
          </a:stretch>
        </p:blipFill>
        <p:spPr bwMode="auto">
          <a:xfrm>
            <a:off x="0" y="0"/>
            <a:ext cx="914400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Título"/>
          <p:cNvSpPr>
            <a:spLocks noGrp="1"/>
          </p:cNvSpPr>
          <p:nvPr>
            <p:ph type="title"/>
          </p:nvPr>
        </p:nvSpPr>
        <p:spPr>
          <a:xfrm>
            <a:off x="457200" y="274638"/>
            <a:ext cx="8229600" cy="1143000"/>
          </a:xfrm>
        </p:spPr>
        <p:txBody>
          <a:bodyPr lIns="91435" tIns="45718" rIns="91435" bIns="45718"/>
          <a:lstStyle/>
          <a:p>
            <a:pPr eaLnBrk="1" hangingPunct="1"/>
            <a:endParaRPr lang="es-CR" smtClean="0">
              <a:ea typeface="ＭＳ Ｐゴシック" charset="-128"/>
            </a:endParaRPr>
          </a:p>
        </p:txBody>
      </p:sp>
      <p:sp>
        <p:nvSpPr>
          <p:cNvPr id="82947" name="2 Marcador de contenido"/>
          <p:cNvSpPr>
            <a:spLocks noGrp="1"/>
          </p:cNvSpPr>
          <p:nvPr>
            <p:ph idx="1"/>
          </p:nvPr>
        </p:nvSpPr>
        <p:spPr>
          <a:xfrm>
            <a:off x="457200" y="1600201"/>
            <a:ext cx="8229600" cy="4525963"/>
          </a:xfrm>
        </p:spPr>
        <p:txBody>
          <a:bodyPr lIns="91435" tIns="45718" rIns="91435" bIns="45718"/>
          <a:lstStyle/>
          <a:p>
            <a:pPr eaLnBrk="1" hangingPunct="1"/>
            <a:endParaRPr lang="es-CR" smtClean="0">
              <a:ea typeface="ＭＳ Ｐゴシック" charset="-128"/>
            </a:endParaRPr>
          </a:p>
        </p:txBody>
      </p:sp>
      <p:pic>
        <p:nvPicPr>
          <p:cNvPr id="82948" name="Picture 81" descr="Mapa_integracion"/>
          <p:cNvPicPr>
            <a:picLocks noChangeAspect="1" noChangeArrowheads="1"/>
          </p:cNvPicPr>
          <p:nvPr/>
        </p:nvPicPr>
        <p:blipFill>
          <a:blip r:embed="rId2" cstate="print"/>
          <a:srcRect/>
          <a:stretch>
            <a:fillRect/>
          </a:stretch>
        </p:blipFill>
        <p:spPr bwMode="auto">
          <a:xfrm>
            <a:off x="0" y="0"/>
            <a:ext cx="9144000" cy="6813550"/>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219700" y="4868863"/>
            <a:ext cx="1944688" cy="1700212"/>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2484439" y="2924176"/>
            <a:ext cx="1944687" cy="1728788"/>
          </a:xfrm>
          <a:prstGeom prst="rect">
            <a:avLst/>
          </a:prstGeom>
          <a:noFill/>
          <a:ln w="9525">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3779838" y="620713"/>
            <a:ext cx="1943100" cy="1687512"/>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a:stretch>
            <a:fillRect/>
          </a:stretch>
        </p:blipFill>
        <p:spPr bwMode="auto">
          <a:xfrm>
            <a:off x="7019925" y="620713"/>
            <a:ext cx="1944688" cy="16573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p>
            <a:pPr eaLnBrk="1" fontAlgn="auto" hangingPunct="1">
              <a:spcAft>
                <a:spcPts val="0"/>
              </a:spcAft>
              <a:defRPr/>
            </a:pPr>
            <a:r>
              <a:rPr lang="es-ES" dirty="0" smtClean="0">
                <a:ea typeface="+mj-ea"/>
              </a:rPr>
              <a:t>Los mapas cuentan historias</a:t>
            </a:r>
            <a:endParaRPr lang="es-ES" dirty="0">
              <a:ea typeface="+mj-ea"/>
            </a:endParaRPr>
          </a:p>
        </p:txBody>
      </p:sp>
      <p:sp>
        <p:nvSpPr>
          <p:cNvPr id="21507" name="Marcador de texto 2"/>
          <p:cNvSpPr>
            <a:spLocks noGrp="1"/>
          </p:cNvSpPr>
          <p:nvPr>
            <p:ph type="body" idx="1"/>
          </p:nvPr>
        </p:nvSpPr>
        <p:spPr/>
        <p:txBody>
          <a:bodyPr/>
          <a:lstStyle/>
          <a:p>
            <a:pPr eaLnBrk="1" hangingPunct="1"/>
            <a:r>
              <a:rPr lang="es-ES" dirty="0" smtClean="0">
                <a:solidFill>
                  <a:srgbClr val="8E8D8C"/>
                </a:solidFill>
              </a:rPr>
              <a:t>De cómo el esfuerzo público en educación no es </a:t>
            </a:r>
            <a:r>
              <a:rPr lang="es-ES" dirty="0" err="1" smtClean="0">
                <a:solidFill>
                  <a:srgbClr val="8E8D8C"/>
                </a:solidFill>
              </a:rPr>
              <a:t>sustituíble</a:t>
            </a:r>
            <a:endParaRPr lang="es-ES" dirty="0" smtClean="0">
              <a:solidFill>
                <a:srgbClr val="8E8D8C"/>
              </a:solidFill>
            </a:endParaRPr>
          </a:p>
          <a:p>
            <a:pPr eaLnBrk="1" hangingPunct="1"/>
            <a:endParaRPr lang="es-ES" dirty="0" smtClean="0">
              <a:solidFill>
                <a:srgbClr val="8E8D8C"/>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999092" y="2687953"/>
            <a:ext cx="1484675" cy="646331"/>
          </a:xfrm>
          <a:prstGeom prst="rect">
            <a:avLst/>
          </a:prstGeom>
          <a:noFill/>
        </p:spPr>
        <p:txBody>
          <a:bodyPr wrap="square" rtlCol="0">
            <a:spAutoFit/>
          </a:bodyPr>
          <a:lstStyle/>
          <a:p>
            <a:pPr algn="ctr"/>
            <a:r>
              <a:rPr lang="es-ES_tradnl" dirty="0" smtClean="0">
                <a:solidFill>
                  <a:srgbClr val="25AAE1"/>
                </a:solidFill>
                <a:latin typeface="Gotham Bold" pitchFamily="50" charset="0"/>
              </a:rPr>
              <a:t>PODER</a:t>
            </a:r>
          </a:p>
          <a:p>
            <a:pPr algn="ctr"/>
            <a:r>
              <a:rPr lang="es-ES_tradnl" dirty="0" smtClean="0">
                <a:solidFill>
                  <a:srgbClr val="25AAE1"/>
                </a:solidFill>
                <a:latin typeface="Gotham Bold" pitchFamily="50" charset="0"/>
              </a:rPr>
              <a:t>EJECUTIVO</a:t>
            </a:r>
            <a:endParaRPr lang="es-ES" dirty="0">
              <a:solidFill>
                <a:srgbClr val="25AAE1"/>
              </a:solidFill>
              <a:latin typeface="Gotham Bold" pitchFamily="50" charset="0"/>
            </a:endParaRPr>
          </a:p>
        </p:txBody>
      </p:sp>
      <p:sp>
        <p:nvSpPr>
          <p:cNvPr id="8" name="Elipse 7"/>
          <p:cNvSpPr/>
          <p:nvPr/>
        </p:nvSpPr>
        <p:spPr>
          <a:xfrm>
            <a:off x="905355" y="2056408"/>
            <a:ext cx="1516979" cy="2008194"/>
          </a:xfrm>
          <a:prstGeom prst="ellipse">
            <a:avLst/>
          </a:prstGeom>
          <a:noFill/>
          <a:ln w="19050" cmpd="sng">
            <a:solidFill>
              <a:schemeClr val="tx1">
                <a:lumMod val="50000"/>
                <a:lumOff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993" y="2364663"/>
            <a:ext cx="1154261" cy="1564106"/>
          </a:xfrm>
          <a:prstGeom prst="rect">
            <a:avLst/>
          </a:prstGeom>
        </p:spPr>
      </p:pic>
      <p:cxnSp>
        <p:nvCxnSpPr>
          <p:cNvPr id="14" name="Conector recto de flecha 13"/>
          <p:cNvCxnSpPr/>
          <p:nvPr/>
        </p:nvCxnSpPr>
        <p:spPr>
          <a:xfrm>
            <a:off x="2586954" y="3178606"/>
            <a:ext cx="1081586"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0" name="Conector angular 19"/>
          <p:cNvCxnSpPr/>
          <p:nvPr/>
        </p:nvCxnSpPr>
        <p:spPr>
          <a:xfrm>
            <a:off x="5245462" y="3137633"/>
            <a:ext cx="1910186" cy="546469"/>
          </a:xfrm>
          <a:prstGeom prst="bentConnector2">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 name="Imagen 1" descr="PEN+EE-Marca-CMYK-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136" y="3753935"/>
            <a:ext cx="2653097" cy="767872"/>
          </a:xfrm>
          <a:prstGeom prst="rect">
            <a:avLst/>
          </a:prstGeom>
        </p:spPr>
      </p:pic>
      <p:sp>
        <p:nvSpPr>
          <p:cNvPr id="3" name="Rectángulo 2"/>
          <p:cNvSpPr/>
          <p:nvPr/>
        </p:nvSpPr>
        <p:spPr>
          <a:xfrm>
            <a:off x="1105339" y="3716141"/>
            <a:ext cx="1306421" cy="627196"/>
          </a:xfrm>
          <a:prstGeom prst="rect">
            <a:avLst/>
          </a:prstGeom>
          <a:solidFill>
            <a:srgbClr val="289A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2EAADE"/>
              </a:solidFill>
            </a:endParaRPr>
          </a:p>
        </p:txBody>
      </p:sp>
      <p:sp>
        <p:nvSpPr>
          <p:cNvPr id="7" name="Rectángulo 6"/>
          <p:cNvSpPr/>
          <p:nvPr/>
        </p:nvSpPr>
        <p:spPr>
          <a:xfrm>
            <a:off x="1128854" y="3762342"/>
            <a:ext cx="1354913" cy="1077218"/>
          </a:xfrm>
          <a:prstGeom prst="rect">
            <a:avLst/>
          </a:prstGeom>
        </p:spPr>
        <p:txBody>
          <a:bodyPr wrap="square">
            <a:spAutoFit/>
          </a:bodyPr>
          <a:lstStyle/>
          <a:p>
            <a:pPr algn="ctr"/>
            <a:r>
              <a:rPr lang="es-ES_tradnl" sz="3200" dirty="0" smtClean="0">
                <a:solidFill>
                  <a:schemeClr val="bg1"/>
                </a:solidFill>
                <a:latin typeface="Gotham Bold" pitchFamily="50" charset="0"/>
              </a:rPr>
              <a:t>2005 555</a:t>
            </a:r>
            <a:endParaRPr lang="es-ES" sz="2400" dirty="0">
              <a:solidFill>
                <a:schemeClr val="bg1"/>
              </a:solidFill>
            </a:endParaRPr>
          </a:p>
        </p:txBody>
      </p:sp>
    </p:spTree>
    <p:extLst>
      <p:ext uri="{BB962C8B-B14F-4D97-AF65-F5344CB8AC3E}">
        <p14:creationId xmlns:p14="http://schemas.microsoft.com/office/powerpoint/2010/main" val="3554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2531"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públicos en el tiempo</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3555"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públicos en el tiempo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4579"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públicos en el tiempo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5603"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públicos en el tiempo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6627"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privados en el tiempo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7651"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privados en el tiempo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8675"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privados en el tiempo</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7 Imagen"/>
          <p:cNvPicPr>
            <a:picLocks noChangeAspect="1"/>
          </p:cNvPicPr>
          <p:nvPr/>
        </p:nvPicPr>
        <p:blipFill>
          <a:blip r:embed="rId2" cstate="print"/>
          <a:srcRect/>
          <a:stretch>
            <a:fillRect/>
          </a:stretch>
        </p:blipFill>
        <p:spPr bwMode="auto">
          <a:xfrm>
            <a:off x="1241425" y="679450"/>
            <a:ext cx="6480175" cy="5919788"/>
          </a:xfrm>
          <a:prstGeom prst="rect">
            <a:avLst/>
          </a:prstGeom>
          <a:noFill/>
          <a:ln w="9525">
            <a:noFill/>
            <a:miter lim="800000"/>
            <a:headEnd/>
            <a:tailEnd/>
          </a:ln>
        </p:spPr>
      </p:pic>
      <p:sp>
        <p:nvSpPr>
          <p:cNvPr id="29699" name="1 Título"/>
          <p:cNvSpPr txBox="1">
            <a:spLocks/>
          </p:cNvSpPr>
          <p:nvPr/>
        </p:nvSpPr>
        <p:spPr bwMode="auto">
          <a:xfrm>
            <a:off x="457200" y="-242888"/>
            <a:ext cx="8229600" cy="1143001"/>
          </a:xfrm>
          <a:prstGeom prst="rect">
            <a:avLst/>
          </a:prstGeom>
          <a:noFill/>
          <a:ln w="9525">
            <a:noFill/>
            <a:miter lim="800000"/>
            <a:headEnd/>
            <a:tailEnd/>
          </a:ln>
        </p:spPr>
        <p:txBody>
          <a:bodyPr anchor="ctr"/>
          <a:lstStyle/>
          <a:p>
            <a:pPr algn="ctr"/>
            <a:r>
              <a:rPr lang="es-CR" sz="3600"/>
              <a:t>Colegios privados en el tiempo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000" y="730800"/>
            <a:ext cx="7463435" cy="5767200"/>
          </a:xfrm>
          <a:prstGeom prst="rect">
            <a:avLst/>
          </a:prstGeom>
        </p:spPr>
      </p:pic>
      <p:sp>
        <p:nvSpPr>
          <p:cNvPr id="4" name="6 Rectángulo"/>
          <p:cNvSpPr>
            <a:spLocks noChangeArrowheads="1"/>
          </p:cNvSpPr>
          <p:nvPr/>
        </p:nvSpPr>
        <p:spPr bwMode="auto">
          <a:xfrm>
            <a:off x="2987824" y="260648"/>
            <a:ext cx="6003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CR" sz="2000" dirty="0" smtClean="0">
                <a:solidFill>
                  <a:schemeClr val="tx2"/>
                </a:solidFill>
                <a:latin typeface="Georgia" pitchFamily="18" charset="0"/>
              </a:rPr>
              <a:t>Reducción de matrícula en primaria</a:t>
            </a:r>
          </a:p>
        </p:txBody>
      </p:sp>
      <p:sp>
        <p:nvSpPr>
          <p:cNvPr id="6" name="7 Rectángulo"/>
          <p:cNvSpPr/>
          <p:nvPr/>
        </p:nvSpPr>
        <p:spPr>
          <a:xfrm>
            <a:off x="634" y="6627168"/>
            <a:ext cx="5219438" cy="246221"/>
          </a:xfrm>
          <a:prstGeom prst="rect">
            <a:avLst/>
          </a:prstGeom>
        </p:spPr>
        <p:txBody>
          <a:bodyPr wrap="square">
            <a:spAutoFit/>
          </a:bodyPr>
          <a:lstStyle/>
          <a:p>
            <a:r>
              <a:rPr lang="es-CR" sz="1000" dirty="0" smtClean="0">
                <a:latin typeface="Georgia" panose="02040502050405020303" pitchFamily="18" charset="0"/>
              </a:rPr>
              <a:t>Fuente: Elaboración propia con datos del Departamento de Análisis Estadístico del MEP.</a:t>
            </a:r>
            <a:endParaRPr lang="es-CR" sz="1000" dirty="0">
              <a:latin typeface="Georgia" panose="02040502050405020303" pitchFamily="18"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00" y="730800"/>
            <a:ext cx="7463435" cy="57672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730800"/>
            <a:ext cx="7462800" cy="5766709"/>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00" y="730800"/>
            <a:ext cx="7461866" cy="5765987"/>
          </a:xfrm>
          <a:prstGeom prst="rect">
            <a:avLst/>
          </a:prstGeom>
        </p:spPr>
      </p:pic>
      <p:sp>
        <p:nvSpPr>
          <p:cNvPr id="10" name="CuadroTexto 9"/>
          <p:cNvSpPr txBox="1"/>
          <p:nvPr/>
        </p:nvSpPr>
        <p:spPr>
          <a:xfrm>
            <a:off x="1225054" y="5589240"/>
            <a:ext cx="1368152" cy="430887"/>
          </a:xfrm>
          <a:prstGeom prst="rect">
            <a:avLst/>
          </a:prstGeom>
          <a:noFill/>
        </p:spPr>
        <p:txBody>
          <a:bodyPr wrap="square" rtlCol="0">
            <a:spAutoFit/>
          </a:bodyPr>
          <a:lstStyle/>
          <a:p>
            <a:r>
              <a:rPr lang="es-CR" sz="1100" dirty="0" smtClean="0">
                <a:solidFill>
                  <a:schemeClr val="tx2"/>
                </a:solidFill>
                <a:latin typeface="Georgia" panose="02040502050405020303" pitchFamily="18" charset="0"/>
              </a:rPr>
              <a:t>Más de 750 estudiantes</a:t>
            </a:r>
            <a:endParaRPr lang="es-CR" sz="1100" dirty="0">
              <a:solidFill>
                <a:schemeClr val="tx2"/>
              </a:solidFill>
              <a:latin typeface="Georgia" panose="02040502050405020303" pitchFamily="18" charset="0"/>
            </a:endParaRPr>
          </a:p>
        </p:txBody>
      </p:sp>
      <p:sp>
        <p:nvSpPr>
          <p:cNvPr id="11" name="CuadroTexto 10"/>
          <p:cNvSpPr txBox="1"/>
          <p:nvPr/>
        </p:nvSpPr>
        <p:spPr>
          <a:xfrm>
            <a:off x="1224000" y="5590800"/>
            <a:ext cx="1368152" cy="430887"/>
          </a:xfrm>
          <a:prstGeom prst="rect">
            <a:avLst/>
          </a:prstGeom>
          <a:noFill/>
        </p:spPr>
        <p:txBody>
          <a:bodyPr wrap="square" rtlCol="0">
            <a:spAutoFit/>
          </a:bodyPr>
          <a:lstStyle/>
          <a:p>
            <a:r>
              <a:rPr lang="es-CR" sz="1100" dirty="0" smtClean="0">
                <a:solidFill>
                  <a:schemeClr val="tx2"/>
                </a:solidFill>
                <a:latin typeface="Georgia" panose="02040502050405020303" pitchFamily="18" charset="0"/>
              </a:rPr>
              <a:t>250 a 750 estudiantes</a:t>
            </a:r>
            <a:endParaRPr lang="es-CR" sz="1100" dirty="0">
              <a:solidFill>
                <a:schemeClr val="tx2"/>
              </a:solidFill>
              <a:latin typeface="Georgia" panose="02040502050405020303" pitchFamily="18" charset="0"/>
            </a:endParaRPr>
          </a:p>
        </p:txBody>
      </p:sp>
      <p:sp>
        <p:nvSpPr>
          <p:cNvPr id="12" name="CuadroTexto 11"/>
          <p:cNvSpPr txBox="1"/>
          <p:nvPr/>
        </p:nvSpPr>
        <p:spPr>
          <a:xfrm>
            <a:off x="1224000" y="5590800"/>
            <a:ext cx="1368152" cy="430887"/>
          </a:xfrm>
          <a:prstGeom prst="rect">
            <a:avLst/>
          </a:prstGeom>
          <a:noFill/>
        </p:spPr>
        <p:txBody>
          <a:bodyPr wrap="square" rtlCol="0">
            <a:spAutoFit/>
          </a:bodyPr>
          <a:lstStyle/>
          <a:p>
            <a:r>
              <a:rPr lang="es-CR" sz="1100" dirty="0" smtClean="0">
                <a:solidFill>
                  <a:schemeClr val="tx2"/>
                </a:solidFill>
                <a:latin typeface="Georgia" panose="02040502050405020303" pitchFamily="18" charset="0"/>
              </a:rPr>
              <a:t>Menos de 250 estudiantes</a:t>
            </a:r>
            <a:endParaRPr lang="es-CR" sz="1100" dirty="0">
              <a:solidFill>
                <a:schemeClr val="tx2"/>
              </a:solidFill>
              <a:latin typeface="Georgia" panose="02040502050405020303" pitchFamily="18" charset="0"/>
            </a:endParaRPr>
          </a:p>
        </p:txBody>
      </p:sp>
      <p:sp>
        <p:nvSpPr>
          <p:cNvPr id="13" name="CuadroTexto 12"/>
          <p:cNvSpPr txBox="1"/>
          <p:nvPr/>
        </p:nvSpPr>
        <p:spPr>
          <a:xfrm>
            <a:off x="2843808" y="4149080"/>
            <a:ext cx="1206705" cy="923330"/>
          </a:xfrm>
          <a:prstGeom prst="rect">
            <a:avLst/>
          </a:prstGeom>
          <a:noFill/>
        </p:spPr>
        <p:txBody>
          <a:bodyPr wrap="square" rtlCol="0">
            <a:spAutoFit/>
          </a:bodyPr>
          <a:lstStyle/>
          <a:p>
            <a:pPr algn="ctr"/>
            <a:r>
              <a:rPr lang="es-CR" dirty="0" smtClean="0">
                <a:solidFill>
                  <a:schemeClr val="tx2"/>
                </a:solidFill>
                <a:latin typeface="Georgia" panose="02040502050405020303" pitchFamily="18" charset="0"/>
              </a:rPr>
              <a:t>70,5% </a:t>
            </a:r>
          </a:p>
          <a:p>
            <a:pPr algn="ctr"/>
            <a:r>
              <a:rPr lang="es-CR" dirty="0" smtClean="0">
                <a:solidFill>
                  <a:schemeClr val="tx2"/>
                </a:solidFill>
                <a:latin typeface="Georgia" panose="02040502050405020303" pitchFamily="18" charset="0"/>
              </a:rPr>
              <a:t>de las escuelas </a:t>
            </a:r>
            <a:endParaRPr lang="es-CR" dirty="0">
              <a:solidFill>
                <a:schemeClr val="tx2"/>
              </a:solidFill>
              <a:latin typeface="Georgia" panose="02040502050405020303" pitchFamily="18" charset="0"/>
            </a:endParaRPr>
          </a:p>
        </p:txBody>
      </p:sp>
      <p:sp>
        <p:nvSpPr>
          <p:cNvPr id="2" name="Rectángulo 1"/>
          <p:cNvSpPr/>
          <p:nvPr/>
        </p:nvSpPr>
        <p:spPr>
          <a:xfrm>
            <a:off x="1224000" y="6165304"/>
            <a:ext cx="6837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367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0859"/>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Generar nuevos indicadores y conocimiento</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3543729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Natalia Morales\Mis documentos\NATALIA\Estado de la Educación III\Portada-Estado-Educ.-2010.jpg"/>
          <p:cNvPicPr>
            <a:picLocks noChangeAspect="1" noChangeArrowheads="1"/>
          </p:cNvPicPr>
          <p:nvPr/>
        </p:nvPicPr>
        <p:blipFill>
          <a:blip r:embed="rId2" cstate="print"/>
          <a:srcRect/>
          <a:stretch>
            <a:fillRect/>
          </a:stretch>
        </p:blipFill>
        <p:spPr bwMode="auto">
          <a:xfrm>
            <a:off x="4584334" y="2414867"/>
            <a:ext cx="2036227" cy="2653855"/>
          </a:xfrm>
          <a:prstGeom prst="rect">
            <a:avLst/>
          </a:prstGeom>
          <a:noFill/>
          <a:ln>
            <a:noFill/>
          </a:ln>
          <a:effectLst>
            <a:outerShdw blurRad="63500" algn="tl" rotWithShape="0">
              <a:srgbClr val="000000">
                <a:alpha val="70000"/>
              </a:srgbClr>
            </a:outerShdw>
          </a:effectLst>
          <a:extLst/>
        </p:spPr>
      </p:pic>
      <p:pic>
        <p:nvPicPr>
          <p:cNvPr id="7" name="Picture 2" descr="C:\Documents and Settings\Natalia Morales\Mis documentos\NATALIA\CD\II Estado de la Educación\Estado_educ_2.jpg"/>
          <p:cNvPicPr>
            <a:picLocks noChangeAspect="1" noChangeArrowheads="1"/>
          </p:cNvPicPr>
          <p:nvPr/>
        </p:nvPicPr>
        <p:blipFill>
          <a:blip r:embed="rId3" cstate="print"/>
          <a:srcRect/>
          <a:stretch>
            <a:fillRect/>
          </a:stretch>
        </p:blipFill>
        <p:spPr bwMode="auto">
          <a:xfrm>
            <a:off x="2496102" y="1690563"/>
            <a:ext cx="1995470" cy="2600735"/>
          </a:xfrm>
          <a:prstGeom prst="rect">
            <a:avLst/>
          </a:prstGeom>
          <a:noFill/>
          <a:ln>
            <a:noFill/>
          </a:ln>
          <a:effectLst>
            <a:outerShdw blurRad="63500" algn="tl" rotWithShape="0">
              <a:srgbClr val="000000">
                <a:alpha val="70000"/>
              </a:srgbClr>
            </a:outerShdw>
          </a:effectLst>
          <a:extLst/>
        </p:spPr>
      </p:pic>
      <p:pic>
        <p:nvPicPr>
          <p:cNvPr id="9" name="Picture 2" descr="\\10.4.255.108\estadonac\PUBLICO\CD INFORMES\Informes Estado de la Educacion\I Estado de la Educación (2005)\Estado-Edu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878" y="974707"/>
            <a:ext cx="1975844" cy="2581396"/>
          </a:xfrm>
          <a:prstGeom prst="rect">
            <a:avLst/>
          </a:prstGeom>
          <a:noFill/>
          <a:extLst>
            <a:ext uri="{909E8E84-426E-40DD-AFC4-6F175D3DCCD1}">
              <a14:hiddenFill xmlns:a14="http://schemas.microsoft.com/office/drawing/2010/main">
                <a:solidFill>
                  <a:srgbClr val="FFFFFF"/>
                </a:solidFill>
              </a14:hiddenFill>
            </a:ext>
          </a:extLst>
        </p:spPr>
      </p:pic>
      <p:pic>
        <p:nvPicPr>
          <p:cNvPr id="10" name="4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4574" y="3556103"/>
            <a:ext cx="2016224" cy="265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Jenyfer Leon\AppData\Local\Microsoft\Windows\Temporary Internet Files\Content.Outlook\VWJWH6UW\PORTADA-EE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7396" y="1695516"/>
            <a:ext cx="3168352" cy="415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6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 Título"/>
          <p:cNvSpPr txBox="1">
            <a:spLocks/>
          </p:cNvSpPr>
          <p:nvPr/>
        </p:nvSpPr>
        <p:spPr bwMode="auto">
          <a:xfrm>
            <a:off x="775013" y="1052736"/>
            <a:ext cx="7671122"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kern="1200">
                <a:solidFill>
                  <a:srgbClr val="0C377B"/>
                </a:solidFill>
                <a:latin typeface="Georgia" pitchFamily="18" charset="0"/>
                <a:ea typeface="+mj-ea"/>
                <a:cs typeface="+mj-cs"/>
              </a:defRPr>
            </a:lvl1pPr>
            <a:lvl2pPr algn="l" rtl="0" eaLnBrk="0" fontAlgn="base" hangingPunct="0">
              <a:spcBef>
                <a:spcPct val="0"/>
              </a:spcBef>
              <a:spcAft>
                <a:spcPct val="0"/>
              </a:spcAft>
              <a:defRPr sz="3200">
                <a:solidFill>
                  <a:srgbClr val="0C377B"/>
                </a:solidFill>
                <a:latin typeface="Georgia" pitchFamily="18" charset="0"/>
              </a:defRPr>
            </a:lvl2pPr>
            <a:lvl3pPr algn="l" rtl="0" eaLnBrk="0" fontAlgn="base" hangingPunct="0">
              <a:spcBef>
                <a:spcPct val="0"/>
              </a:spcBef>
              <a:spcAft>
                <a:spcPct val="0"/>
              </a:spcAft>
              <a:defRPr sz="3200">
                <a:solidFill>
                  <a:srgbClr val="0C377B"/>
                </a:solidFill>
                <a:latin typeface="Georgia" pitchFamily="18" charset="0"/>
              </a:defRPr>
            </a:lvl3pPr>
            <a:lvl4pPr algn="l" rtl="0" eaLnBrk="0" fontAlgn="base" hangingPunct="0">
              <a:spcBef>
                <a:spcPct val="0"/>
              </a:spcBef>
              <a:spcAft>
                <a:spcPct val="0"/>
              </a:spcAft>
              <a:defRPr sz="3200">
                <a:solidFill>
                  <a:srgbClr val="0C377B"/>
                </a:solidFill>
                <a:latin typeface="Georgia" pitchFamily="18" charset="0"/>
              </a:defRPr>
            </a:lvl4pPr>
            <a:lvl5pPr algn="l" rtl="0" eaLnBrk="0" fontAlgn="base" hangingPunct="0">
              <a:spcBef>
                <a:spcPct val="0"/>
              </a:spcBef>
              <a:spcAft>
                <a:spcPct val="0"/>
              </a:spcAft>
              <a:defRPr sz="3200">
                <a:solidFill>
                  <a:srgbClr val="0C377B"/>
                </a:solidFill>
                <a:latin typeface="Georgia" pitchFamily="18" charset="0"/>
              </a:defRPr>
            </a:lvl5pPr>
            <a:lvl6pPr marL="457200" algn="l" rtl="0" fontAlgn="base">
              <a:spcBef>
                <a:spcPct val="0"/>
              </a:spcBef>
              <a:spcAft>
                <a:spcPct val="0"/>
              </a:spcAft>
              <a:defRPr sz="3200">
                <a:solidFill>
                  <a:srgbClr val="0C377B"/>
                </a:solidFill>
                <a:latin typeface="Georgia" pitchFamily="18" charset="0"/>
              </a:defRPr>
            </a:lvl6pPr>
            <a:lvl7pPr marL="914400" algn="l" rtl="0" fontAlgn="base">
              <a:spcBef>
                <a:spcPct val="0"/>
              </a:spcBef>
              <a:spcAft>
                <a:spcPct val="0"/>
              </a:spcAft>
              <a:defRPr sz="3200">
                <a:solidFill>
                  <a:srgbClr val="0C377B"/>
                </a:solidFill>
                <a:latin typeface="Georgia" pitchFamily="18" charset="0"/>
              </a:defRPr>
            </a:lvl7pPr>
            <a:lvl8pPr marL="1371600" algn="l" rtl="0" fontAlgn="base">
              <a:spcBef>
                <a:spcPct val="0"/>
              </a:spcBef>
              <a:spcAft>
                <a:spcPct val="0"/>
              </a:spcAft>
              <a:defRPr sz="3200">
                <a:solidFill>
                  <a:srgbClr val="0C377B"/>
                </a:solidFill>
                <a:latin typeface="Georgia" pitchFamily="18" charset="0"/>
              </a:defRPr>
            </a:lvl8pPr>
            <a:lvl9pPr marL="1828800" algn="l" rtl="0" fontAlgn="base">
              <a:spcBef>
                <a:spcPct val="0"/>
              </a:spcBef>
              <a:spcAft>
                <a:spcPct val="0"/>
              </a:spcAft>
              <a:defRPr sz="3200">
                <a:solidFill>
                  <a:srgbClr val="0C377B"/>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CR" sz="2800" noProof="0" dirty="0" err="1" smtClean="0"/>
              <a:t>I</a:t>
            </a:r>
            <a:r>
              <a:rPr kumimoji="0" lang="es-CR" sz="2800" b="0" i="0" u="none" strike="noStrike" kern="1200" cap="none" spc="0" normalizeH="0" baseline="0" noProof="0" dirty="0" err="1" smtClean="0">
                <a:ln>
                  <a:noFill/>
                </a:ln>
                <a:solidFill>
                  <a:srgbClr val="0C377B"/>
                </a:solidFill>
                <a:effectLst/>
                <a:uLnTx/>
                <a:uFillTx/>
                <a:latin typeface="Georgia" pitchFamily="18" charset="0"/>
                <a:ea typeface="+mj-ea"/>
                <a:cs typeface="+mj-cs"/>
              </a:rPr>
              <a:t>ndice</a:t>
            </a:r>
            <a:r>
              <a:rPr kumimoji="0" lang="es-CR" sz="2800" b="0" i="0" u="none" strike="noStrike" kern="1200" cap="none" spc="0" normalizeH="0" baseline="0" noProof="0" dirty="0" smtClean="0">
                <a:ln>
                  <a:noFill/>
                </a:ln>
                <a:solidFill>
                  <a:srgbClr val="0C377B"/>
                </a:solidFill>
                <a:effectLst/>
                <a:uLnTx/>
                <a:uFillTx/>
                <a:latin typeface="Georgia" pitchFamily="18" charset="0"/>
                <a:ea typeface="+mj-ea"/>
                <a:cs typeface="+mj-cs"/>
              </a:rPr>
              <a:t> de Oportunidades</a:t>
            </a:r>
            <a:r>
              <a:rPr kumimoji="0" lang="es-CR" sz="2800" b="0" i="0" u="none" strike="noStrike" kern="1200" cap="none" spc="0" normalizeH="0" noProof="0" dirty="0" smtClean="0">
                <a:ln>
                  <a:noFill/>
                </a:ln>
                <a:solidFill>
                  <a:srgbClr val="0C377B"/>
                </a:solidFill>
                <a:effectLst/>
                <a:uLnTx/>
                <a:uFillTx/>
                <a:latin typeface="Georgia" pitchFamily="18" charset="0"/>
                <a:ea typeface="+mj-ea"/>
                <a:cs typeface="+mj-cs"/>
              </a:rPr>
              <a:t> Educativas</a:t>
            </a:r>
            <a:endParaRPr kumimoji="0" lang="es-CR" sz="2800" b="0" i="0" u="none" strike="noStrike" kern="1200" cap="none" spc="0" normalizeH="0" baseline="0" noProof="0" dirty="0">
              <a:ln>
                <a:noFill/>
              </a:ln>
              <a:solidFill>
                <a:srgbClr val="0C377B"/>
              </a:solidFill>
              <a:effectLst/>
              <a:uLnTx/>
              <a:uFillTx/>
              <a:latin typeface="Georgia" pitchFamily="18" charset="0"/>
              <a:ea typeface="+mj-ea"/>
              <a:cs typeface="+mj-cs"/>
            </a:endParaRPr>
          </a:p>
        </p:txBody>
      </p:sp>
      <p:sp>
        <p:nvSpPr>
          <p:cNvPr id="10" name="9 CuadroTexto"/>
          <p:cNvSpPr txBox="1"/>
          <p:nvPr/>
        </p:nvSpPr>
        <p:spPr>
          <a:xfrm>
            <a:off x="805747" y="6482019"/>
            <a:ext cx="1484702" cy="261610"/>
          </a:xfrm>
          <a:prstGeom prst="rect">
            <a:avLst/>
          </a:prstGeom>
          <a:noFill/>
        </p:spPr>
        <p:txBody>
          <a:bodyPr wrap="none" rtlCol="0">
            <a:spAutoFit/>
          </a:bodyPr>
          <a:lstStyle/>
          <a:p>
            <a:r>
              <a:rPr lang="es-CR" sz="1100" dirty="0" smtClean="0">
                <a:solidFill>
                  <a:schemeClr val="tx1">
                    <a:lumMod val="50000"/>
                    <a:lumOff val="50000"/>
                  </a:schemeClr>
                </a:solidFill>
                <a:latin typeface="Arial" pitchFamily="34" charset="0"/>
                <a:cs typeface="Arial" pitchFamily="34" charset="0"/>
              </a:rPr>
              <a:t>Fuente</a:t>
            </a:r>
            <a:r>
              <a:rPr lang="es-CR" sz="1100" dirty="0">
                <a:solidFill>
                  <a:schemeClr val="tx1">
                    <a:lumMod val="50000"/>
                    <a:lumOff val="50000"/>
                  </a:schemeClr>
                </a:solidFill>
                <a:latin typeface="Arial" pitchFamily="34" charset="0"/>
                <a:cs typeface="Arial" pitchFamily="34" charset="0"/>
              </a:rPr>
              <a:t>: </a:t>
            </a:r>
            <a:r>
              <a:rPr lang="es-CR" sz="1100" dirty="0" smtClean="0">
                <a:solidFill>
                  <a:schemeClr val="tx1">
                    <a:lumMod val="50000"/>
                    <a:lumOff val="50000"/>
                  </a:schemeClr>
                </a:solidFill>
                <a:latin typeface="Arial" pitchFamily="34" charset="0"/>
                <a:cs typeface="Arial" pitchFamily="34" charset="0"/>
              </a:rPr>
              <a:t>Trejos, 2012</a:t>
            </a:r>
            <a:endParaRPr lang="es-CR" sz="1100" dirty="0">
              <a:solidFill>
                <a:schemeClr val="tx1">
                  <a:lumMod val="50000"/>
                  <a:lumOff val="50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28800"/>
            <a:ext cx="6829194" cy="426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765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9 CuadroTexto"/>
          <p:cNvSpPr txBox="1">
            <a:spLocks noChangeArrowheads="1"/>
          </p:cNvSpPr>
          <p:nvPr/>
        </p:nvSpPr>
        <p:spPr bwMode="auto">
          <a:xfrm>
            <a:off x="684213" y="6219825"/>
            <a:ext cx="4011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sz="1100">
                <a:latin typeface="Arial" pitchFamily="34" charset="0"/>
              </a:rPr>
              <a:t>Fuente: Elaboración propia con base en Montero et al., 2012</a:t>
            </a:r>
          </a:p>
        </p:txBody>
      </p:sp>
      <p:sp>
        <p:nvSpPr>
          <p:cNvPr id="53251" name="8 Rectángulo"/>
          <p:cNvSpPr>
            <a:spLocks noChangeArrowheads="1"/>
          </p:cNvSpPr>
          <p:nvPr/>
        </p:nvSpPr>
        <p:spPr bwMode="auto">
          <a:xfrm>
            <a:off x="2124075" y="404813"/>
            <a:ext cx="67833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CR" sz="2700" dirty="0" smtClean="0">
                <a:latin typeface="Georgia" pitchFamily="18" charset="0"/>
              </a:rPr>
              <a:t>Factores asociados resultados PISA</a:t>
            </a:r>
            <a:endParaRPr lang="es-CR" sz="2700" i="1" dirty="0"/>
          </a:p>
        </p:txBody>
      </p:sp>
      <p:graphicFrame>
        <p:nvGraphicFramePr>
          <p:cNvPr id="2" name="1 Diagrama"/>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259632" y="6381328"/>
            <a:ext cx="1988045" cy="261610"/>
          </a:xfrm>
          <a:prstGeom prst="rect">
            <a:avLst/>
          </a:prstGeom>
          <a:noFill/>
        </p:spPr>
        <p:txBody>
          <a:bodyPr wrap="none" rtlCol="0">
            <a:spAutoFit/>
          </a:bodyPr>
          <a:lstStyle/>
          <a:p>
            <a:r>
              <a:rPr lang="es-CR" sz="1100" dirty="0" smtClean="0">
                <a:latin typeface="Georgia" pitchFamily="18" charset="0"/>
              </a:rPr>
              <a:t>Fuente: Montero </a:t>
            </a:r>
            <a:r>
              <a:rPr lang="es-CR" sz="1100" dirty="0">
                <a:latin typeface="Georgia" pitchFamily="18" charset="0"/>
              </a:rPr>
              <a:t>et al., 2012.</a:t>
            </a:r>
          </a:p>
        </p:txBody>
      </p:sp>
      <p:sp>
        <p:nvSpPr>
          <p:cNvPr id="7" name="5 Rectángulo"/>
          <p:cNvSpPr>
            <a:spLocks noChangeArrowheads="1"/>
          </p:cNvSpPr>
          <p:nvPr/>
        </p:nvSpPr>
        <p:spPr bwMode="auto">
          <a:xfrm>
            <a:off x="4119563" y="404813"/>
            <a:ext cx="4787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CR" sz="2700" dirty="0" smtClean="0">
                <a:latin typeface="Georgia" pitchFamily="18" charset="0"/>
              </a:rPr>
              <a:t>Competencia Matemática</a:t>
            </a:r>
            <a:endParaRPr lang="es-CR" sz="27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02433"/>
            <a:ext cx="6419850"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827584" y="1196752"/>
            <a:ext cx="7704856" cy="523220"/>
          </a:xfrm>
          <a:prstGeom prst="rect">
            <a:avLst/>
          </a:prstGeom>
          <a:noFill/>
        </p:spPr>
        <p:txBody>
          <a:bodyPr wrap="square" rtlCol="0">
            <a:spAutoFit/>
          </a:bodyPr>
          <a:lstStyle/>
          <a:p>
            <a:r>
              <a:rPr lang="es-CR" sz="2800" dirty="0" smtClean="0">
                <a:latin typeface="Georgia" pitchFamily="18" charset="0"/>
              </a:rPr>
              <a:t>Perfil de los estudiantes con  alto rendimiento</a:t>
            </a:r>
            <a:endParaRPr lang="es-CR" sz="2800" dirty="0">
              <a:latin typeface="Georgia" pitchFamily="18" charset="0"/>
            </a:endParaRPr>
          </a:p>
        </p:txBody>
      </p:sp>
    </p:spTree>
    <p:extLst>
      <p:ext uri="{BB962C8B-B14F-4D97-AF65-F5344CB8AC3E}">
        <p14:creationId xmlns:p14="http://schemas.microsoft.com/office/powerpoint/2010/main" val="1914590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Diagrama"/>
          <p:cNvGraphicFramePr/>
          <p:nvPr/>
        </p:nvGraphicFramePr>
        <p:xfrm>
          <a:off x="1331640" y="1628800"/>
          <a:ext cx="477935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Gráfico"/>
          <p:cNvGraphicFramePr>
            <a:graphicFrameLocks/>
          </p:cNvGraphicFramePr>
          <p:nvPr/>
        </p:nvGraphicFramePr>
        <p:xfrm>
          <a:off x="1819275" y="868363"/>
          <a:ext cx="5721350" cy="5584825"/>
        </p:xfrm>
        <a:graphic>
          <a:graphicData uri="http://schemas.openxmlformats.org/drawingml/2006/chart">
            <c:chart xmlns:c="http://schemas.openxmlformats.org/drawingml/2006/chart" xmlns:r="http://schemas.openxmlformats.org/officeDocument/2006/relationships" r:id="rId7"/>
          </a:graphicData>
        </a:graphic>
      </p:graphicFrame>
      <p:sp>
        <p:nvSpPr>
          <p:cNvPr id="56324" name="4 Rectángulo"/>
          <p:cNvSpPr>
            <a:spLocks noChangeArrowheads="1"/>
          </p:cNvSpPr>
          <p:nvPr/>
        </p:nvSpPr>
        <p:spPr bwMode="auto">
          <a:xfrm>
            <a:off x="1835150" y="260350"/>
            <a:ext cx="7083425" cy="708025"/>
          </a:xfrm>
          <a:prstGeom prst="rect">
            <a:avLst/>
          </a:prstGeom>
          <a:noFill/>
          <a:ln w="9525">
            <a:noFill/>
            <a:miter lim="800000"/>
            <a:headEnd/>
            <a:tailEnd/>
          </a:ln>
        </p:spPr>
        <p:txBody>
          <a:bodyPr>
            <a:spAutoFit/>
          </a:bodyPr>
          <a:lstStyle/>
          <a:p>
            <a:pPr algn="r"/>
            <a:r>
              <a:rPr lang="es-CR" altLang="es-CR" sz="2000">
                <a:solidFill>
                  <a:schemeClr val="tx2"/>
                </a:solidFill>
              </a:rPr>
              <a:t>Programa Nacional de Matemáticas: implementación no garantizada</a:t>
            </a:r>
          </a:p>
        </p:txBody>
      </p:sp>
      <p:pic>
        <p:nvPicPr>
          <p:cNvPr id="8" name="Picture 2" descr="http://cdn.flaticon.com/png/256/65882.png"/>
          <p:cNvPicPr>
            <a:picLocks noChangeAspect="1" noChangeArrowheads="1"/>
          </p:cNvPicPr>
          <p:nvPr/>
        </p:nvPicPr>
        <p:blipFill>
          <a:blip r:embed="rId8" cstate="print"/>
          <a:srcRect/>
          <a:stretch>
            <a:fillRect/>
          </a:stretch>
        </p:blipFill>
        <p:spPr bwMode="auto">
          <a:xfrm>
            <a:off x="4106863" y="2779713"/>
            <a:ext cx="1760537" cy="1762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7"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0859"/>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Elevar el nivel de al discusión nacional en Educación </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34181804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24744"/>
            <a:ext cx="8424936" cy="4824536"/>
          </a:xfrm>
        </p:spPr>
        <p:txBody>
          <a:bodyPr>
            <a:normAutofit fontScale="92500" lnSpcReduction="20000"/>
          </a:bodyPr>
          <a:lstStyle/>
          <a:p>
            <a:pPr lvl="0"/>
            <a:endParaRPr lang="es-ES" sz="2000" dirty="0">
              <a:solidFill>
                <a:schemeClr val="tx2"/>
              </a:solidFill>
              <a:latin typeface="Georgia" panose="02040502050405020303" pitchFamily="18" charset="0"/>
              <a:cs typeface="Arial" pitchFamily="34" charset="0"/>
            </a:endParaRPr>
          </a:p>
          <a:p>
            <a:pPr marL="0" indent="0">
              <a:buNone/>
            </a:pPr>
            <a:r>
              <a:rPr lang="es-CR" sz="5200" dirty="0" smtClean="0">
                <a:solidFill>
                  <a:schemeClr val="tx2"/>
                </a:solidFill>
                <a:latin typeface="Georgia" pitchFamily="18" charset="0"/>
              </a:rPr>
              <a:t>La estadística  </a:t>
            </a:r>
            <a:r>
              <a:rPr lang="es-CR" sz="2400" dirty="0" smtClean="0">
                <a:solidFill>
                  <a:schemeClr val="tx2"/>
                </a:solidFill>
                <a:latin typeface="Georgia" pitchFamily="18" charset="0"/>
              </a:rPr>
              <a:t>ha sido </a:t>
            </a:r>
            <a:r>
              <a:rPr lang="es-CR" sz="4800" dirty="0" smtClean="0">
                <a:solidFill>
                  <a:schemeClr val="tx2"/>
                </a:solidFill>
                <a:latin typeface="Georgia" pitchFamily="18" charset="0"/>
              </a:rPr>
              <a:t>fundamental  </a:t>
            </a:r>
          </a:p>
          <a:p>
            <a:pPr marL="0" indent="0">
              <a:buNone/>
            </a:pPr>
            <a:r>
              <a:rPr lang="es-CR" sz="2400" dirty="0" smtClean="0">
                <a:solidFill>
                  <a:schemeClr val="tx2"/>
                </a:solidFill>
                <a:latin typeface="Georgia" pitchFamily="18" charset="0"/>
              </a:rPr>
              <a:t>para generar amplia </a:t>
            </a:r>
            <a:r>
              <a:rPr lang="es-CR" sz="5200" dirty="0" smtClean="0">
                <a:solidFill>
                  <a:schemeClr val="tx2"/>
                </a:solidFill>
                <a:latin typeface="Georgia" pitchFamily="18" charset="0"/>
              </a:rPr>
              <a:t>evidencia empírica </a:t>
            </a:r>
            <a:r>
              <a:rPr lang="es-CR" sz="2000" dirty="0" smtClean="0">
                <a:solidFill>
                  <a:schemeClr val="tx2"/>
                </a:solidFill>
                <a:latin typeface="Georgia" pitchFamily="18" charset="0"/>
              </a:rPr>
              <a:t>en </a:t>
            </a:r>
            <a:r>
              <a:rPr lang="es-CR" sz="4800" dirty="0" smtClean="0">
                <a:solidFill>
                  <a:schemeClr val="tx2"/>
                </a:solidFill>
                <a:latin typeface="Georgia" pitchFamily="18" charset="0"/>
              </a:rPr>
              <a:t>temas educativos claves </a:t>
            </a:r>
            <a:r>
              <a:rPr lang="es-CR" sz="2600" dirty="0" smtClean="0">
                <a:solidFill>
                  <a:schemeClr val="tx2"/>
                </a:solidFill>
                <a:latin typeface="Georgia" pitchFamily="18" charset="0"/>
              </a:rPr>
              <a:t>como el rendimiento de los estudiantes,  sobre el cual  las  discusiones nacionales estuvieron,  por mucho tiempo,  circunscritas al plano de las  </a:t>
            </a:r>
            <a:r>
              <a:rPr lang="es-CR" sz="4800" dirty="0" smtClean="0">
                <a:solidFill>
                  <a:schemeClr val="tx2"/>
                </a:solidFill>
                <a:latin typeface="Georgia" pitchFamily="18" charset="0"/>
              </a:rPr>
              <a:t>discusiones teóricas o bien a las confrontaciones ideológicas. </a:t>
            </a:r>
          </a:p>
        </p:txBody>
      </p:sp>
    </p:spTree>
    <p:extLst>
      <p:ext uri="{BB962C8B-B14F-4D97-AF65-F5344CB8AC3E}">
        <p14:creationId xmlns:p14="http://schemas.microsoft.com/office/powerpoint/2010/main" val="378916312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0859"/>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Fortalecer la democracia </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34181804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1125538"/>
          <a:ext cx="8229600" cy="532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3366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50230" y="2492896"/>
            <a:ext cx="7772400" cy="1470025"/>
          </a:xfrm>
        </p:spPr>
        <p:txBody>
          <a:bodyPr/>
          <a:lstStyle/>
          <a:p>
            <a:r>
              <a:rPr lang="es-CR" dirty="0" smtClean="0">
                <a:solidFill>
                  <a:schemeClr val="tx2"/>
                </a:solidFill>
                <a:latin typeface="Georgia" panose="02040502050405020303" pitchFamily="18" charset="0"/>
              </a:rPr>
              <a:t>Muchas gracias</a:t>
            </a:r>
            <a:endParaRPr lang="es-CR" dirty="0">
              <a:solidFill>
                <a:schemeClr val="tx2"/>
              </a:solidFill>
              <a:latin typeface="Georgia" panose="02040502050405020303" pitchFamily="18" charset="0"/>
            </a:endParaRPr>
          </a:p>
        </p:txBody>
      </p:sp>
      <p:grpSp>
        <p:nvGrpSpPr>
          <p:cNvPr id="3" name="4 Grupo"/>
          <p:cNvGrpSpPr/>
          <p:nvPr/>
        </p:nvGrpSpPr>
        <p:grpSpPr>
          <a:xfrm>
            <a:off x="2987824" y="3715544"/>
            <a:ext cx="3097212" cy="2484438"/>
            <a:chOff x="395288" y="3228975"/>
            <a:chExt cx="3097212" cy="2484438"/>
          </a:xfrm>
        </p:grpSpPr>
        <p:sp>
          <p:nvSpPr>
            <p:cNvPr id="7" name="17 Título"/>
            <p:cNvSpPr txBox="1">
              <a:spLocks/>
            </p:cNvSpPr>
            <p:nvPr/>
          </p:nvSpPr>
          <p:spPr bwMode="auto">
            <a:xfrm>
              <a:off x="395288" y="3228975"/>
              <a:ext cx="3097212" cy="2484438"/>
            </a:xfrm>
            <a:prstGeom prst="rect">
              <a:avLst/>
            </a:prstGeom>
            <a:noFill/>
            <a:ln w="9525">
              <a:noFill/>
              <a:miter lim="800000"/>
              <a:headEnd/>
              <a:tailEnd/>
            </a:ln>
          </p:spPr>
          <p:txBody>
            <a:bodyPr anchor="ct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a:cs typeface="ヒラギノ角ゴ ProN W3"/>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a:cs typeface="ヒラギノ角ゴ ProN W3"/>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a:cs typeface="ヒラギノ角ゴ ProN W3"/>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a:cs typeface="ヒラギノ角ゴ ProN W3"/>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a:cs typeface="ヒラギノ角ゴ ProN W3"/>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a:cs typeface="ヒラギノ角ゴ ProN W3"/>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a:cs typeface="ヒラギノ角ゴ ProN W3"/>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a:cs typeface="ヒラギノ角ゴ ProN W3"/>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a:cs typeface="ヒラギノ角ゴ ProN W3"/>
                  <a:sym typeface="Arial" pitchFamily="34" charset="0"/>
                </a:defRPr>
              </a:lvl9pPr>
            </a:lstStyle>
            <a:p>
              <a:pPr>
                <a:defRPr/>
              </a:pPr>
              <a:endParaRPr lang="es-ES" sz="1600" dirty="0" smtClean="0">
                <a:solidFill>
                  <a:srgbClr val="002060"/>
                </a:solidFill>
                <a:latin typeface="Georgia" pitchFamily="18" charset="0"/>
                <a:ea typeface="+mj-ea"/>
                <a:cs typeface="+mj-cs"/>
                <a:sym typeface="Georgia" pitchFamily="18" charset="0"/>
              </a:endParaRPr>
            </a:p>
            <a:p>
              <a:pPr algn="ctr">
                <a:defRPr/>
              </a:pPr>
              <a:r>
                <a:rPr lang="es-ES" sz="2000" dirty="0" smtClean="0">
                  <a:solidFill>
                    <a:srgbClr val="002060"/>
                  </a:solidFill>
                  <a:latin typeface="Georgia" pitchFamily="18" charset="0"/>
                  <a:ea typeface="+mj-ea"/>
                  <a:cs typeface="+mj-cs"/>
                  <a:sym typeface="Georgia" pitchFamily="18" charset="0"/>
                  <a:hlinkClick r:id="rId2"/>
                </a:rPr>
                <a:t>www.estadonacion.or.cr</a:t>
              </a:r>
              <a:endParaRPr lang="es-ES" sz="2000" dirty="0" smtClean="0">
                <a:solidFill>
                  <a:srgbClr val="002060"/>
                </a:solidFill>
                <a:latin typeface="Georgia" pitchFamily="18" charset="0"/>
                <a:ea typeface="+mj-ea"/>
                <a:cs typeface="+mj-cs"/>
                <a:sym typeface="Georgia" pitchFamily="18" charset="0"/>
              </a:endParaRPr>
            </a:p>
            <a:p>
              <a:pPr algn="ctr">
                <a:defRPr/>
              </a:pPr>
              <a:endParaRPr lang="es-ES" sz="1200" i="1" dirty="0" smtClean="0">
                <a:solidFill>
                  <a:srgbClr val="002060"/>
                </a:solidFill>
                <a:latin typeface="Georgia" pitchFamily="18" charset="0"/>
                <a:ea typeface="+mj-ea"/>
                <a:cs typeface="+mj-cs"/>
                <a:sym typeface="Georgia" pitchFamily="18" charset="0"/>
              </a:endParaRPr>
            </a:p>
            <a:p>
              <a:pPr algn="r">
                <a:defRPr/>
              </a:pPr>
              <a:r>
                <a:rPr lang="es-ES" sz="1600" i="1" dirty="0" smtClean="0">
                  <a:solidFill>
                    <a:srgbClr val="002060"/>
                  </a:solidFill>
                  <a:latin typeface="Georgia" pitchFamily="18" charset="0"/>
                  <a:ea typeface="+mj-ea"/>
                  <a:cs typeface="+mj-cs"/>
                  <a:sym typeface="Georgia" pitchFamily="18" charset="0"/>
                </a:rPr>
                <a:t>@</a:t>
              </a:r>
              <a:r>
                <a:rPr lang="es-ES" sz="1600" dirty="0" err="1" smtClean="0">
                  <a:solidFill>
                    <a:srgbClr val="002060"/>
                  </a:solidFill>
                  <a:latin typeface="Georgia" pitchFamily="18" charset="0"/>
                  <a:ea typeface="+mj-ea"/>
                  <a:cs typeface="+mj-cs"/>
                  <a:sym typeface="Georgia" pitchFamily="18" charset="0"/>
                </a:rPr>
                <a:t>EstadoNacion</a:t>
              </a:r>
              <a:r>
                <a:rPr lang="es-ES" sz="1600" dirty="0" smtClean="0">
                  <a:solidFill>
                    <a:srgbClr val="002060"/>
                  </a:solidFill>
                  <a:latin typeface="Georgia" pitchFamily="18" charset="0"/>
                  <a:ea typeface="+mj-ea"/>
                  <a:cs typeface="+mj-cs"/>
                  <a:sym typeface="Georgia" pitchFamily="18" charset="0"/>
                </a:rPr>
                <a:t>  </a:t>
              </a:r>
            </a:p>
            <a:p>
              <a:pPr algn="r">
                <a:defRPr/>
              </a:pPr>
              <a:endParaRPr lang="es-ES" sz="1200" i="1" dirty="0" smtClean="0">
                <a:solidFill>
                  <a:srgbClr val="002060"/>
                </a:solidFill>
                <a:latin typeface="Georgia" pitchFamily="18" charset="0"/>
                <a:ea typeface="+mj-ea"/>
                <a:cs typeface="+mj-cs"/>
                <a:sym typeface="Georgia" pitchFamily="18" charset="0"/>
              </a:endParaRPr>
            </a:p>
            <a:p>
              <a:pPr algn="r">
                <a:defRPr/>
              </a:pPr>
              <a:r>
                <a:rPr lang="es-ES" sz="1600" dirty="0" err="1" smtClean="0">
                  <a:solidFill>
                    <a:srgbClr val="002060"/>
                  </a:solidFill>
                  <a:latin typeface="Georgia" pitchFamily="18" charset="0"/>
                  <a:ea typeface="+mj-ea"/>
                  <a:cs typeface="+mj-cs"/>
                  <a:sym typeface="Georgia" pitchFamily="18" charset="0"/>
                </a:rPr>
                <a:t>EstadoNacion</a:t>
              </a:r>
              <a:r>
                <a:rPr lang="es-ES" sz="1600" i="1" dirty="0" smtClean="0">
                  <a:solidFill>
                    <a:srgbClr val="002060"/>
                  </a:solidFill>
                  <a:latin typeface="Georgia" pitchFamily="18" charset="0"/>
                  <a:ea typeface="+mj-ea"/>
                  <a:cs typeface="+mj-cs"/>
                  <a:sym typeface="Georgia" pitchFamily="18" charset="0"/>
                </a:rPr>
                <a:t> </a:t>
              </a:r>
            </a:p>
            <a:p>
              <a:pPr algn="r">
                <a:defRPr/>
              </a:pPr>
              <a:endParaRPr lang="es-ES" sz="1200" i="1" dirty="0" smtClean="0">
                <a:solidFill>
                  <a:srgbClr val="002060"/>
                </a:solidFill>
                <a:latin typeface="Georgia" pitchFamily="18" charset="0"/>
                <a:ea typeface="+mj-ea"/>
                <a:cs typeface="+mj-cs"/>
                <a:sym typeface="Georgia" pitchFamily="18" charset="0"/>
              </a:endParaRPr>
            </a:p>
            <a:p>
              <a:pPr algn="r">
                <a:defRPr/>
              </a:pPr>
              <a:r>
                <a:rPr lang="es-ES" sz="1600" dirty="0" err="1" smtClean="0">
                  <a:solidFill>
                    <a:srgbClr val="002060"/>
                  </a:solidFill>
                  <a:latin typeface="Georgia" pitchFamily="18" charset="0"/>
                  <a:ea typeface="+mj-ea"/>
                  <a:cs typeface="+mj-cs"/>
                  <a:sym typeface="Georgia" pitchFamily="18" charset="0"/>
                </a:rPr>
                <a:t>EstadoNacion</a:t>
              </a:r>
              <a:endParaRPr lang="es-ES" sz="1600" dirty="0" smtClean="0">
                <a:solidFill>
                  <a:srgbClr val="002060"/>
                </a:solidFill>
                <a:latin typeface="Georgia" pitchFamily="18" charset="0"/>
                <a:ea typeface="+mj-ea"/>
                <a:cs typeface="+mj-cs"/>
                <a:sym typeface="Georgia" pitchFamily="18" charset="0"/>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013" y="4670425"/>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988" y="4237038"/>
              <a:ext cx="5191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3988" y="5102225"/>
              <a:ext cx="4699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Marcador de contenido 16"/>
          <p:cNvPicPr>
            <a:picLocks noChangeAspect="1"/>
          </p:cNvPicPr>
          <p:nvPr/>
        </p:nvPicPr>
        <p:blipFill>
          <a:blip r:embed="rId6" cstate="print"/>
          <a:stretch>
            <a:fillRect/>
          </a:stretch>
        </p:blipFill>
        <p:spPr>
          <a:xfrm>
            <a:off x="107504" y="116632"/>
            <a:ext cx="2969117" cy="2547744"/>
          </a:xfrm>
          <a:prstGeom prst="rect">
            <a:avLst/>
          </a:prstGeom>
        </p:spPr>
      </p:pic>
    </p:spTree>
    <p:extLst>
      <p:ext uri="{BB962C8B-B14F-4D97-AF65-F5344CB8AC3E}">
        <p14:creationId xmlns:p14="http://schemas.microsoft.com/office/powerpoint/2010/main" val="3042648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4041" y="3052555"/>
            <a:ext cx="6383094" cy="1200329"/>
          </a:xfrm>
          <a:prstGeom prst="rect">
            <a:avLst/>
          </a:prstGeom>
          <a:noFill/>
        </p:spPr>
        <p:txBody>
          <a:bodyPr wrap="none" rtlCol="0">
            <a:spAutoFit/>
          </a:bodyPr>
          <a:lstStyle/>
          <a:p>
            <a:r>
              <a:rPr lang="es-ES" sz="3600" dirty="0" smtClean="0">
                <a:solidFill>
                  <a:srgbClr val="25AAE1"/>
                </a:solidFill>
                <a:latin typeface="Gotham Bold"/>
                <a:cs typeface="Gotham Bold"/>
              </a:rPr>
              <a:t>PLATAFORMA DEL</a:t>
            </a:r>
          </a:p>
          <a:p>
            <a:r>
              <a:rPr lang="es-ES" sz="3600" dirty="0" smtClean="0">
                <a:solidFill>
                  <a:srgbClr val="25AAE1"/>
                </a:solidFill>
                <a:latin typeface="Gotham Bold"/>
                <a:cs typeface="Gotham Bold"/>
              </a:rPr>
              <a:t>ESTADO DE LA EDUCACIÓN</a:t>
            </a:r>
            <a:endParaRPr lang="es-ES" sz="3600" dirty="0">
              <a:solidFill>
                <a:srgbClr val="25AAE1"/>
              </a:solidFill>
              <a:latin typeface="Gotham Bold"/>
              <a:cs typeface="Gotham Bold"/>
            </a:endParaRPr>
          </a:p>
        </p:txBody>
      </p:sp>
      <p:sp>
        <p:nvSpPr>
          <p:cNvPr id="3" name="CuadroTexto 2"/>
          <p:cNvSpPr txBox="1"/>
          <p:nvPr/>
        </p:nvSpPr>
        <p:spPr>
          <a:xfrm>
            <a:off x="4283968" y="692696"/>
            <a:ext cx="4437177" cy="400110"/>
          </a:xfrm>
          <a:prstGeom prst="rect">
            <a:avLst/>
          </a:prstGeom>
          <a:noFill/>
        </p:spPr>
        <p:txBody>
          <a:bodyPr wrap="none" rtlCol="0">
            <a:spAutoFit/>
          </a:bodyPr>
          <a:lstStyle/>
          <a:p>
            <a:r>
              <a:rPr lang="es-ES" sz="2000" dirty="0" smtClean="0"/>
              <a:t>Redes interdisciplinarias de investigación</a:t>
            </a:r>
          </a:p>
        </p:txBody>
      </p:sp>
      <p:sp>
        <p:nvSpPr>
          <p:cNvPr id="4" name="Rectángulo 3"/>
          <p:cNvSpPr/>
          <p:nvPr/>
        </p:nvSpPr>
        <p:spPr>
          <a:xfrm>
            <a:off x="4644008" y="1340768"/>
            <a:ext cx="1874117" cy="830997"/>
          </a:xfrm>
          <a:prstGeom prst="rect">
            <a:avLst/>
          </a:prstGeom>
        </p:spPr>
        <p:txBody>
          <a:bodyPr wrap="square">
            <a:spAutoFit/>
          </a:bodyPr>
          <a:lstStyle/>
          <a:p>
            <a:r>
              <a:rPr lang="es-ES" sz="2400" dirty="0"/>
              <a:t>Autoridades </a:t>
            </a:r>
            <a:r>
              <a:rPr lang="es-ES" sz="2400" dirty="0" smtClean="0"/>
              <a:t>MEP</a:t>
            </a:r>
            <a:endParaRPr lang="es-ES" sz="2400" dirty="0"/>
          </a:p>
        </p:txBody>
      </p:sp>
      <p:sp>
        <p:nvSpPr>
          <p:cNvPr id="5" name="Rectángulo 4"/>
          <p:cNvSpPr/>
          <p:nvPr/>
        </p:nvSpPr>
        <p:spPr>
          <a:xfrm>
            <a:off x="4355976" y="2204864"/>
            <a:ext cx="4504182" cy="369332"/>
          </a:xfrm>
          <a:prstGeom prst="rect">
            <a:avLst/>
          </a:prstGeom>
        </p:spPr>
        <p:txBody>
          <a:bodyPr wrap="none">
            <a:spAutoFit/>
          </a:bodyPr>
          <a:lstStyle/>
          <a:p>
            <a:r>
              <a:rPr lang="es-ES" dirty="0"/>
              <a:t>Autoridades universitarias públicas y privadas </a:t>
            </a:r>
          </a:p>
        </p:txBody>
      </p:sp>
      <p:sp>
        <p:nvSpPr>
          <p:cNvPr id="6" name="Rectángulo 5"/>
          <p:cNvSpPr/>
          <p:nvPr/>
        </p:nvSpPr>
        <p:spPr>
          <a:xfrm>
            <a:off x="7369085" y="1318564"/>
            <a:ext cx="1233799" cy="461665"/>
          </a:xfrm>
          <a:prstGeom prst="rect">
            <a:avLst/>
          </a:prstGeom>
        </p:spPr>
        <p:txBody>
          <a:bodyPr wrap="none">
            <a:spAutoFit/>
          </a:bodyPr>
          <a:lstStyle/>
          <a:p>
            <a:r>
              <a:rPr lang="es-ES" sz="2400" dirty="0"/>
              <a:t>Gremios</a:t>
            </a:r>
          </a:p>
        </p:txBody>
      </p:sp>
      <p:sp>
        <p:nvSpPr>
          <p:cNvPr id="7" name="Rectángulo 6"/>
          <p:cNvSpPr/>
          <p:nvPr/>
        </p:nvSpPr>
        <p:spPr>
          <a:xfrm>
            <a:off x="4355976" y="2492896"/>
            <a:ext cx="4503349" cy="461665"/>
          </a:xfrm>
          <a:prstGeom prst="rect">
            <a:avLst/>
          </a:prstGeom>
        </p:spPr>
        <p:txBody>
          <a:bodyPr wrap="none">
            <a:spAutoFit/>
          </a:bodyPr>
          <a:lstStyle/>
          <a:p>
            <a:r>
              <a:rPr lang="es-ES" sz="2400" dirty="0" smtClean="0"/>
              <a:t>Docentes de primaria y secundaria</a:t>
            </a:r>
            <a:endParaRPr lang="es-ES" sz="2400" dirty="0"/>
          </a:p>
        </p:txBody>
      </p:sp>
    </p:spTree>
    <p:extLst>
      <p:ext uri="{BB962C8B-B14F-4D97-AF65-F5344CB8AC3E}">
        <p14:creationId xmlns:p14="http://schemas.microsoft.com/office/powerpoint/2010/main" val="118424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3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500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700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900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259632" y="1052736"/>
          <a:ext cx="6552727"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3" name="4 Rectángulo"/>
          <p:cNvSpPr>
            <a:spLocks noChangeArrowheads="1"/>
          </p:cNvSpPr>
          <p:nvPr/>
        </p:nvSpPr>
        <p:spPr bwMode="auto">
          <a:xfrm>
            <a:off x="2771775" y="404813"/>
            <a:ext cx="6135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CR" sz="2700" dirty="0">
                <a:latin typeface="Georgia" pitchFamily="18" charset="0"/>
              </a:rPr>
              <a:t>Mucho más que un informe</a:t>
            </a:r>
            <a:endParaRPr lang="es-CR" sz="2700" dirty="0"/>
          </a:p>
        </p:txBody>
      </p:sp>
      <p:sp>
        <p:nvSpPr>
          <p:cNvPr id="2" name="1 CuadroTexto"/>
          <p:cNvSpPr txBox="1">
            <a:spLocks noChangeArrowheads="1"/>
          </p:cNvSpPr>
          <p:nvPr/>
        </p:nvSpPr>
        <p:spPr bwMode="auto">
          <a:xfrm>
            <a:off x="5435600" y="1196975"/>
            <a:ext cx="1512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sz="1600" dirty="0" smtClean="0">
                <a:latin typeface="Georgia" pitchFamily="18" charset="0"/>
              </a:rPr>
              <a:t>Ponencias</a:t>
            </a:r>
            <a:endParaRPr lang="es-CR" sz="1600" dirty="0">
              <a:latin typeface="Georgia" pitchFamily="18" charset="0"/>
            </a:endParaRPr>
          </a:p>
        </p:txBody>
      </p:sp>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638" y="1196975"/>
            <a:ext cx="1223962"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8 CuadroTexto"/>
          <p:cNvSpPr txBox="1">
            <a:spLocks noChangeArrowheads="1"/>
          </p:cNvSpPr>
          <p:nvPr/>
        </p:nvSpPr>
        <p:spPr bwMode="auto">
          <a:xfrm>
            <a:off x="250825" y="3975100"/>
            <a:ext cx="18732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pitchFamily="34" charset="0"/>
              <a:buChar char="•"/>
            </a:pPr>
            <a:r>
              <a:rPr lang="es-CR" sz="1400" dirty="0">
                <a:latin typeface="Georgia" pitchFamily="18" charset="0"/>
              </a:rPr>
              <a:t>Violencia</a:t>
            </a:r>
          </a:p>
          <a:p>
            <a:pPr>
              <a:buFont typeface="Arial" pitchFamily="34" charset="0"/>
              <a:buChar char="•"/>
            </a:pPr>
            <a:r>
              <a:rPr lang="es-CR" sz="1400" dirty="0">
                <a:latin typeface="Georgia" pitchFamily="18" charset="0"/>
              </a:rPr>
              <a:t>Exclusión</a:t>
            </a:r>
          </a:p>
          <a:p>
            <a:pPr>
              <a:buFont typeface="Arial" pitchFamily="34" charset="0"/>
              <a:buChar char="•"/>
            </a:pPr>
            <a:r>
              <a:rPr lang="es-CR" sz="1400" dirty="0">
                <a:latin typeface="Georgia" pitchFamily="18" charset="0"/>
              </a:rPr>
              <a:t>Adecuaciones curriculares</a:t>
            </a:r>
          </a:p>
          <a:p>
            <a:pPr>
              <a:buFont typeface="Arial" pitchFamily="34" charset="0"/>
              <a:buChar char="•"/>
            </a:pPr>
            <a:r>
              <a:rPr lang="es-CR" sz="1400" dirty="0">
                <a:latin typeface="Georgia" pitchFamily="18" charset="0"/>
              </a:rPr>
              <a:t>Desarrollo profesional</a:t>
            </a:r>
          </a:p>
        </p:txBody>
      </p:sp>
      <p:sp>
        <p:nvSpPr>
          <p:cNvPr id="10" name="9 CuadroTexto"/>
          <p:cNvSpPr txBox="1">
            <a:spLocks noChangeArrowheads="1"/>
          </p:cNvSpPr>
          <p:nvPr/>
        </p:nvSpPr>
        <p:spPr bwMode="auto">
          <a:xfrm>
            <a:off x="7207250" y="4016375"/>
            <a:ext cx="1393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CR" sz="1400" dirty="0">
                <a:latin typeface="Georgia" pitchFamily="18" charset="0"/>
              </a:rPr>
              <a:t>IOE</a:t>
            </a:r>
          </a:p>
          <a:p>
            <a:r>
              <a:rPr lang="es-CR" sz="1400" dirty="0">
                <a:latin typeface="Georgia" pitchFamily="18" charset="0"/>
              </a:rPr>
              <a:t>ISE</a:t>
            </a:r>
          </a:p>
          <a:p>
            <a:r>
              <a:rPr lang="es-CR" sz="1400" dirty="0">
                <a:latin typeface="Georgia" pitchFamily="18" charset="0"/>
              </a:rPr>
              <a:t>Infraestructura</a:t>
            </a:r>
          </a:p>
          <a:p>
            <a:r>
              <a:rPr lang="es-CR" sz="1400" dirty="0">
                <a:latin typeface="Georgia" pitchFamily="18" charset="0"/>
              </a:rPr>
              <a:t>Vulnerabilidad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5354F49-4522-4885-B760-1123B8F9A91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59516A16-F4A6-43D1-A034-DCD28704FA9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0A013856-3C85-4845-BD28-15604A7EDCE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graphicEl>
                                              <a:dgm id="{60FA2A9E-1937-401C-B32D-0034831CA0F0}"/>
                                            </p:graphic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graphicEl>
                                              <a:dgm id="{2CC8BA3C-FD6D-4A54-AA8D-66AE4545BA6D}"/>
                                            </p:graphic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graphicEl>
                                              <a:dgm id="{1C012400-BD33-4268-B343-C90FCB45B801}"/>
                                            </p:graphic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graphicEl>
                                              <a:dgm id="{B8B32640-3BE5-41D3-83F3-6C8D5316F1C7}"/>
                                            </p:graphic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FF309D2C-3C81-4F87-A80A-AF727C6CB9EC}"/>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A4C87C5A-C059-4FD5-B8D1-EBD135950036}"/>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E7A9B0F6-1D10-4707-9DBD-3A9DA0282929}"/>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3CF1590B-A4DE-4FA0-8CD2-92E65870B036}"/>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
                                            <p:graphicEl>
                                              <a:dgm id="{3249095B-A200-4437-BFEA-5698C95CE429}"/>
                                            </p:graphicEl>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
                                            <p:graphicEl>
                                              <a:dgm id="{F344ABF6-9BE9-4EB3-ACE2-E43CE4336196}"/>
                                            </p:graphic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2" grpId="0"/>
      <p:bldP spid="2" grpId="1"/>
      <p:bldP spid="9" grpId="0"/>
      <p:bldP spid="9"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0859"/>
            <a:ext cx="9144000" cy="4576269"/>
          </a:xfrm>
          <a:prstGeom prst="rect">
            <a:avLst/>
          </a:prstGeom>
        </p:spPr>
      </p:pic>
      <p:sp>
        <p:nvSpPr>
          <p:cNvPr id="2" name="1 Título"/>
          <p:cNvSpPr>
            <a:spLocks noGrp="1"/>
          </p:cNvSpPr>
          <p:nvPr>
            <p:ph type="title"/>
          </p:nvPr>
        </p:nvSpPr>
        <p:spPr>
          <a:xfrm>
            <a:off x="2987824" y="3429000"/>
            <a:ext cx="6048672" cy="936104"/>
          </a:xfrm>
        </p:spPr>
        <p:txBody>
          <a:bodyPr>
            <a:noAutofit/>
          </a:bodyPr>
          <a:lstStyle/>
          <a:p>
            <a:pPr algn="r"/>
            <a:r>
              <a:rPr lang="es-CR" b="1" dirty="0" smtClean="0">
                <a:solidFill>
                  <a:schemeClr val="tx2"/>
                </a:solidFill>
                <a:latin typeface="Georgia" panose="02040502050405020303" pitchFamily="18" charset="0"/>
              </a:rPr>
              <a:t>Características</a:t>
            </a:r>
            <a:endParaRPr lang="es-CR" b="1" dirty="0">
              <a:solidFill>
                <a:schemeClr val="tx2"/>
              </a:solidFill>
              <a:latin typeface="Georgia" panose="02040502050405020303" pitchFamily="18" charset="0"/>
            </a:endParaRPr>
          </a:p>
        </p:txBody>
      </p:sp>
    </p:spTree>
    <p:extLst>
      <p:ext uri="{BB962C8B-B14F-4D97-AF65-F5344CB8AC3E}">
        <p14:creationId xmlns:p14="http://schemas.microsoft.com/office/powerpoint/2010/main" val="3739159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088" y="1196752"/>
            <a:ext cx="7931150" cy="4896073"/>
          </a:xfrm>
        </p:spPr>
        <p:txBody>
          <a:bodyPr>
            <a:normAutofit fontScale="92500" lnSpcReduction="20000"/>
          </a:bodyPr>
          <a:lstStyle/>
          <a:p>
            <a:pPr marL="360000" lvl="0" indent="-360000"/>
            <a:r>
              <a:rPr lang="es-CR" sz="2000" dirty="0">
                <a:solidFill>
                  <a:schemeClr val="tx2"/>
                </a:solidFill>
                <a:latin typeface="Georgia" panose="02040502050405020303" pitchFamily="18" charset="0"/>
                <a:cs typeface="Arial" pitchFamily="34" charset="0"/>
              </a:rPr>
              <a:t>Hace una </a:t>
            </a:r>
            <a:r>
              <a:rPr lang="es-CR" sz="3600" b="1" dirty="0">
                <a:solidFill>
                  <a:schemeClr val="tx2"/>
                </a:solidFill>
                <a:latin typeface="Georgia" panose="02040502050405020303" pitchFamily="18" charset="0"/>
                <a:cs typeface="Arial" pitchFamily="34" charset="0"/>
              </a:rPr>
              <a:t>lectura de la realidad educativa </a:t>
            </a:r>
            <a:r>
              <a:rPr lang="es-CR" sz="3600" b="1" dirty="0" smtClean="0">
                <a:solidFill>
                  <a:schemeClr val="tx2"/>
                </a:solidFill>
                <a:latin typeface="Georgia" panose="02040502050405020303" pitchFamily="18" charset="0"/>
                <a:cs typeface="Arial" pitchFamily="34" charset="0"/>
              </a:rPr>
              <a:t>nacional</a:t>
            </a:r>
          </a:p>
          <a:p>
            <a:pPr marL="360000" lvl="0" indent="-360000"/>
            <a:endParaRPr lang="es-ES" sz="2000" dirty="0">
              <a:solidFill>
                <a:schemeClr val="tx2"/>
              </a:solidFill>
              <a:latin typeface="Georgia" panose="02040502050405020303" pitchFamily="18" charset="0"/>
              <a:cs typeface="Arial" pitchFamily="34" charset="0"/>
            </a:endParaRPr>
          </a:p>
          <a:p>
            <a:pPr marL="360000" lvl="0" indent="-360000"/>
            <a:r>
              <a:rPr lang="es-CR" sz="2000" dirty="0">
                <a:solidFill>
                  <a:schemeClr val="tx2"/>
                </a:solidFill>
                <a:latin typeface="Georgia" panose="02040502050405020303" pitchFamily="18" charset="0"/>
                <a:cs typeface="Arial" pitchFamily="34" charset="0"/>
              </a:rPr>
              <a:t>Da </a:t>
            </a:r>
            <a:r>
              <a:rPr lang="es-CR" sz="3600" b="1" dirty="0">
                <a:solidFill>
                  <a:schemeClr val="tx2"/>
                </a:solidFill>
                <a:latin typeface="Georgia" panose="02040502050405020303" pitchFamily="18" charset="0"/>
                <a:cs typeface="Arial" pitchFamily="34" charset="0"/>
              </a:rPr>
              <a:t>seguimiento</a:t>
            </a:r>
            <a:r>
              <a:rPr lang="es-CR" sz="2000" dirty="0">
                <a:solidFill>
                  <a:schemeClr val="tx2"/>
                </a:solidFill>
                <a:latin typeface="Georgia" panose="02040502050405020303" pitchFamily="18" charset="0"/>
                <a:cs typeface="Arial" pitchFamily="34" charset="0"/>
              </a:rPr>
              <a:t> en todos los niveles del sistema educativo.</a:t>
            </a:r>
          </a:p>
          <a:p>
            <a:pPr marL="360000" lvl="0" indent="-360000"/>
            <a:endParaRPr lang="es-CR" sz="2000" dirty="0">
              <a:solidFill>
                <a:schemeClr val="tx2"/>
              </a:solidFill>
              <a:latin typeface="Georgia" panose="02040502050405020303" pitchFamily="18" charset="0"/>
              <a:cs typeface="Arial" pitchFamily="34" charset="0"/>
            </a:endParaRPr>
          </a:p>
          <a:p>
            <a:pPr marL="360000" lvl="0" indent="-360000"/>
            <a:r>
              <a:rPr lang="es-CR" sz="2000" dirty="0">
                <a:solidFill>
                  <a:schemeClr val="tx2"/>
                </a:solidFill>
                <a:latin typeface="Georgia" panose="02040502050405020303" pitchFamily="18" charset="0"/>
                <a:cs typeface="Arial" pitchFamily="34" charset="0"/>
              </a:rPr>
              <a:t>Genera </a:t>
            </a:r>
            <a:r>
              <a:rPr lang="es-CR" sz="3600" b="1" dirty="0">
                <a:solidFill>
                  <a:schemeClr val="tx2"/>
                </a:solidFill>
                <a:latin typeface="Georgia" panose="02040502050405020303" pitchFamily="18" charset="0"/>
                <a:cs typeface="Arial" pitchFamily="34" charset="0"/>
              </a:rPr>
              <a:t>nuevos conocimientos y profundiza </a:t>
            </a:r>
            <a:r>
              <a:rPr lang="es-CR" sz="2000" dirty="0">
                <a:solidFill>
                  <a:schemeClr val="tx2"/>
                </a:solidFill>
                <a:latin typeface="Georgia" panose="02040502050405020303" pitchFamily="18" charset="0"/>
                <a:cs typeface="Arial" pitchFamily="34" charset="0"/>
              </a:rPr>
              <a:t>en temas </a:t>
            </a:r>
            <a:r>
              <a:rPr lang="es-CR" sz="2000" dirty="0" smtClean="0">
                <a:solidFill>
                  <a:schemeClr val="tx2"/>
                </a:solidFill>
                <a:latin typeface="Georgia" panose="02040502050405020303" pitchFamily="18" charset="0"/>
                <a:cs typeface="Arial" pitchFamily="34" charset="0"/>
              </a:rPr>
              <a:t>para diseño </a:t>
            </a:r>
            <a:r>
              <a:rPr lang="es-CR" sz="2000" dirty="0">
                <a:solidFill>
                  <a:schemeClr val="tx2"/>
                </a:solidFill>
                <a:latin typeface="Georgia" panose="02040502050405020303" pitchFamily="18" charset="0"/>
                <a:cs typeface="Arial" pitchFamily="34" charset="0"/>
              </a:rPr>
              <a:t>de políticas educativas de largo plazo</a:t>
            </a:r>
            <a:r>
              <a:rPr lang="es-CR" sz="2000" dirty="0" smtClean="0">
                <a:solidFill>
                  <a:schemeClr val="tx2"/>
                </a:solidFill>
                <a:latin typeface="Georgia" panose="02040502050405020303" pitchFamily="18" charset="0"/>
                <a:cs typeface="Arial" pitchFamily="34" charset="0"/>
              </a:rPr>
              <a:t>.</a:t>
            </a:r>
          </a:p>
          <a:p>
            <a:pPr marL="360000" lvl="0" indent="-360000"/>
            <a:endParaRPr lang="es-CR" sz="2000" dirty="0" smtClean="0">
              <a:solidFill>
                <a:schemeClr val="tx2"/>
              </a:solidFill>
              <a:latin typeface="Georgia" panose="02040502050405020303" pitchFamily="18" charset="0"/>
              <a:cs typeface="Arial" pitchFamily="34" charset="0"/>
            </a:endParaRPr>
          </a:p>
          <a:p>
            <a:r>
              <a:rPr lang="es-CR" sz="2000" dirty="0">
                <a:solidFill>
                  <a:schemeClr val="tx2"/>
                </a:solidFill>
                <a:latin typeface="Georgia" panose="02040502050405020303" pitchFamily="18" charset="0"/>
                <a:cs typeface="Arial" pitchFamily="34" charset="0"/>
              </a:rPr>
              <a:t>Incorpora la </a:t>
            </a:r>
            <a:r>
              <a:rPr lang="es-CR" sz="3900" b="1" dirty="0">
                <a:solidFill>
                  <a:schemeClr val="tx2"/>
                </a:solidFill>
                <a:latin typeface="Georgia" panose="02040502050405020303" pitchFamily="18" charset="0"/>
                <a:cs typeface="Arial" pitchFamily="34" charset="0"/>
              </a:rPr>
              <a:t>perspectiva comparativa </a:t>
            </a:r>
            <a:r>
              <a:rPr lang="es-CR" sz="2000" dirty="0">
                <a:solidFill>
                  <a:schemeClr val="tx2"/>
                </a:solidFill>
                <a:latin typeface="Georgia" panose="02040502050405020303" pitchFamily="18" charset="0"/>
                <a:cs typeface="Arial" pitchFamily="34" charset="0"/>
              </a:rPr>
              <a:t>y </a:t>
            </a:r>
            <a:r>
              <a:rPr lang="es-ES" sz="2000" dirty="0">
                <a:solidFill>
                  <a:schemeClr val="tx2"/>
                </a:solidFill>
                <a:latin typeface="Georgia" panose="02040502050405020303" pitchFamily="18" charset="0"/>
                <a:cs typeface="Arial" pitchFamily="34" charset="0"/>
              </a:rPr>
              <a:t>fortalece la referencia a buenas prácticas nacionales e internacionales</a:t>
            </a:r>
            <a:r>
              <a:rPr lang="es-ES" sz="2000" dirty="0" smtClean="0">
                <a:solidFill>
                  <a:schemeClr val="tx2"/>
                </a:solidFill>
                <a:latin typeface="Georgia" panose="02040502050405020303" pitchFamily="18" charset="0"/>
                <a:cs typeface="Arial" pitchFamily="34" charset="0"/>
              </a:rPr>
              <a:t>.</a:t>
            </a:r>
            <a:endParaRPr lang="es-ES" sz="2000" dirty="0">
              <a:solidFill>
                <a:schemeClr val="tx2"/>
              </a:solidFill>
              <a:latin typeface="Georgia" panose="02040502050405020303" pitchFamily="18" charset="0"/>
              <a:cs typeface="Arial" pitchFamily="34" charset="0"/>
            </a:endParaRPr>
          </a:p>
          <a:p>
            <a:pPr marL="0" indent="0">
              <a:buFont typeface="Arial" pitchFamily="34" charset="0"/>
              <a:buNone/>
            </a:pPr>
            <a:endParaRPr lang="es-CR" sz="2800" dirty="0" smtClean="0">
              <a:solidFill>
                <a:schemeClr val="tx2"/>
              </a:solidFill>
              <a:latin typeface="Georgia" pitchFamily="18" charset="0"/>
            </a:endParaRPr>
          </a:p>
        </p:txBody>
      </p:sp>
    </p:spTree>
    <p:extLst>
      <p:ext uri="{BB962C8B-B14F-4D97-AF65-F5344CB8AC3E}">
        <p14:creationId xmlns:p14="http://schemas.microsoft.com/office/powerpoint/2010/main" val="3758689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340768"/>
            <a:ext cx="8075166" cy="4608512"/>
          </a:xfrm>
        </p:spPr>
        <p:txBody>
          <a:bodyPr>
            <a:normAutofit fontScale="92500" lnSpcReduction="20000"/>
          </a:bodyPr>
          <a:lstStyle/>
          <a:p>
            <a:r>
              <a:rPr lang="es-ES" sz="2000" dirty="0">
                <a:solidFill>
                  <a:schemeClr val="tx2"/>
                </a:solidFill>
                <a:latin typeface="Georgia" panose="02040502050405020303" pitchFamily="18" charset="0"/>
                <a:cs typeface="Arial" pitchFamily="34" charset="0"/>
              </a:rPr>
              <a:t>Desarrolla estudios con </a:t>
            </a:r>
            <a:r>
              <a:rPr lang="es-ES" sz="3600" b="1" dirty="0">
                <a:solidFill>
                  <a:schemeClr val="tx2"/>
                </a:solidFill>
                <a:latin typeface="Georgia" panose="02040502050405020303" pitchFamily="18" charset="0"/>
                <a:cs typeface="Arial" pitchFamily="34" charset="0"/>
              </a:rPr>
              <a:t>nuevas</a:t>
            </a:r>
            <a:r>
              <a:rPr lang="es-ES" sz="3600" dirty="0">
                <a:solidFill>
                  <a:schemeClr val="tx2"/>
                </a:solidFill>
                <a:latin typeface="Georgia" panose="02040502050405020303" pitchFamily="18" charset="0"/>
                <a:cs typeface="Arial" pitchFamily="34" charset="0"/>
              </a:rPr>
              <a:t> </a:t>
            </a:r>
            <a:r>
              <a:rPr lang="es-ES" sz="3600" b="1" dirty="0">
                <a:solidFill>
                  <a:schemeClr val="tx2"/>
                </a:solidFill>
                <a:latin typeface="Georgia" panose="02040502050405020303" pitchFamily="18" charset="0"/>
                <a:cs typeface="Arial" pitchFamily="34" charset="0"/>
              </a:rPr>
              <a:t>metodologías </a:t>
            </a:r>
            <a:r>
              <a:rPr lang="es-ES" sz="2000" dirty="0">
                <a:solidFill>
                  <a:schemeClr val="tx2"/>
                </a:solidFill>
                <a:latin typeface="Georgia" panose="02040502050405020303" pitchFamily="18" charset="0"/>
                <a:cs typeface="Arial" pitchFamily="34" charset="0"/>
              </a:rPr>
              <a:t>cuantitativas y cualitativas, bases de datos e información georreferenciada.</a:t>
            </a:r>
          </a:p>
          <a:p>
            <a:pPr lvl="0"/>
            <a:endParaRPr lang="es-ES" sz="2000" dirty="0" smtClean="0">
              <a:solidFill>
                <a:schemeClr val="tx2"/>
              </a:solidFill>
              <a:latin typeface="Georgia" panose="02040502050405020303" pitchFamily="18" charset="0"/>
              <a:cs typeface="Arial" pitchFamily="34" charset="0"/>
            </a:endParaRPr>
          </a:p>
          <a:p>
            <a:pPr lvl="0"/>
            <a:r>
              <a:rPr lang="es-ES" sz="2000" dirty="0" smtClean="0">
                <a:solidFill>
                  <a:schemeClr val="tx2"/>
                </a:solidFill>
                <a:latin typeface="Georgia" panose="02040502050405020303" pitchFamily="18" charset="0"/>
                <a:cs typeface="Arial" pitchFamily="34" charset="0"/>
              </a:rPr>
              <a:t>Amplía </a:t>
            </a:r>
            <a:r>
              <a:rPr lang="es-ES" sz="2000" dirty="0">
                <a:solidFill>
                  <a:schemeClr val="tx2"/>
                </a:solidFill>
                <a:latin typeface="Georgia" panose="02040502050405020303" pitchFamily="18" charset="0"/>
                <a:cs typeface="Arial" pitchFamily="34" charset="0"/>
              </a:rPr>
              <a:t>y mejora los </a:t>
            </a:r>
            <a:r>
              <a:rPr lang="es-ES" sz="3600" b="1" dirty="0" smtClean="0">
                <a:solidFill>
                  <a:schemeClr val="tx2"/>
                </a:solidFill>
                <a:latin typeface="Georgia" panose="02040502050405020303" pitchFamily="18" charset="0"/>
                <a:cs typeface="Arial" pitchFamily="34" charset="0"/>
              </a:rPr>
              <a:t>indicadores</a:t>
            </a:r>
            <a:endParaRPr lang="es-ES" sz="3600" dirty="0" smtClean="0">
              <a:solidFill>
                <a:schemeClr val="tx2"/>
              </a:solidFill>
              <a:latin typeface="Georgia" panose="02040502050405020303" pitchFamily="18" charset="0"/>
              <a:cs typeface="Arial" pitchFamily="34" charset="0"/>
            </a:endParaRPr>
          </a:p>
          <a:p>
            <a:pPr lvl="0"/>
            <a:endParaRPr lang="es-ES" sz="2000" dirty="0" smtClean="0">
              <a:solidFill>
                <a:schemeClr val="tx2"/>
              </a:solidFill>
              <a:latin typeface="Georgia" panose="02040502050405020303" pitchFamily="18" charset="0"/>
              <a:cs typeface="Arial" pitchFamily="34" charset="0"/>
            </a:endParaRPr>
          </a:p>
          <a:p>
            <a:pPr marL="365125" indent="-365125"/>
            <a:r>
              <a:rPr lang="es-CR" sz="2000" dirty="0" smtClean="0">
                <a:solidFill>
                  <a:schemeClr val="tx2"/>
                </a:solidFill>
                <a:latin typeface="Georgia" panose="02040502050405020303" pitchFamily="18" charset="0"/>
                <a:cs typeface="Arial" pitchFamily="34" charset="0"/>
              </a:rPr>
              <a:t>Trabaja </a:t>
            </a:r>
            <a:r>
              <a:rPr lang="es-CR" sz="2000" dirty="0">
                <a:solidFill>
                  <a:schemeClr val="tx2"/>
                </a:solidFill>
                <a:latin typeface="Georgia" panose="02040502050405020303" pitchFamily="18" charset="0"/>
                <a:cs typeface="Arial" pitchFamily="34" charset="0"/>
              </a:rPr>
              <a:t>con una </a:t>
            </a:r>
            <a:r>
              <a:rPr lang="es-CR" sz="3900" b="1" dirty="0">
                <a:solidFill>
                  <a:schemeClr val="tx2"/>
                </a:solidFill>
                <a:latin typeface="Georgia" panose="02040502050405020303" pitchFamily="18" charset="0"/>
                <a:cs typeface="Arial" pitchFamily="34" charset="0"/>
              </a:rPr>
              <a:t>amplia red de investigadores </a:t>
            </a:r>
            <a:r>
              <a:rPr lang="es-CR" sz="2000" dirty="0">
                <a:solidFill>
                  <a:schemeClr val="tx2"/>
                </a:solidFill>
                <a:latin typeface="Georgia" panose="02040502050405020303" pitchFamily="18" charset="0"/>
                <a:cs typeface="Arial" pitchFamily="34" charset="0"/>
              </a:rPr>
              <a:t>de distintas disciplinas (economía, educación, </a:t>
            </a:r>
            <a:r>
              <a:rPr lang="es-CR" sz="2000" dirty="0" smtClean="0">
                <a:solidFill>
                  <a:schemeClr val="tx2"/>
                </a:solidFill>
                <a:latin typeface="Georgia" panose="02040502050405020303" pitchFamily="18" charset="0"/>
                <a:cs typeface="Arial" pitchFamily="34" charset="0"/>
              </a:rPr>
              <a:t> estadistica, sociología</a:t>
            </a:r>
            <a:r>
              <a:rPr lang="es-CR" sz="2000" dirty="0">
                <a:solidFill>
                  <a:schemeClr val="tx2"/>
                </a:solidFill>
                <a:latin typeface="Georgia" panose="02040502050405020303" pitchFamily="18" charset="0"/>
                <a:cs typeface="Arial" pitchFamily="34" charset="0"/>
              </a:rPr>
              <a:t>, geografía, </a:t>
            </a:r>
            <a:r>
              <a:rPr lang="es-CR" sz="2000" dirty="0" smtClean="0">
                <a:solidFill>
                  <a:schemeClr val="tx2"/>
                </a:solidFill>
                <a:latin typeface="Georgia" panose="02040502050405020303" pitchFamily="18" charset="0"/>
                <a:cs typeface="Arial" pitchFamily="34" charset="0"/>
              </a:rPr>
              <a:t> </a:t>
            </a:r>
            <a:r>
              <a:rPr lang="es-CR" sz="2000" dirty="0">
                <a:solidFill>
                  <a:schemeClr val="tx2"/>
                </a:solidFill>
                <a:latin typeface="Georgia" panose="02040502050405020303" pitchFamily="18" charset="0"/>
                <a:cs typeface="Arial" pitchFamily="34" charset="0"/>
              </a:rPr>
              <a:t>etc.).</a:t>
            </a:r>
          </a:p>
          <a:p>
            <a:pPr marL="365125" indent="-365125"/>
            <a:endParaRPr lang="es-CR" sz="2000" dirty="0">
              <a:solidFill>
                <a:schemeClr val="tx2"/>
              </a:solidFill>
              <a:latin typeface="Georgia" panose="02040502050405020303" pitchFamily="18" charset="0"/>
              <a:cs typeface="Arial" pitchFamily="34" charset="0"/>
            </a:endParaRPr>
          </a:p>
          <a:p>
            <a:pPr marL="365125" indent="-365125"/>
            <a:r>
              <a:rPr lang="es-CR" sz="2000" dirty="0">
                <a:solidFill>
                  <a:schemeClr val="tx2"/>
                </a:solidFill>
                <a:latin typeface="Georgia" panose="02040502050405020303" pitchFamily="18" charset="0"/>
                <a:cs typeface="Arial" pitchFamily="34" charset="0"/>
              </a:rPr>
              <a:t>Promueve la </a:t>
            </a:r>
            <a:r>
              <a:rPr lang="es-CR" sz="3900" b="1" dirty="0">
                <a:solidFill>
                  <a:schemeClr val="tx2"/>
                </a:solidFill>
                <a:latin typeface="Georgia" panose="02040502050405020303" pitchFamily="18" charset="0"/>
                <a:cs typeface="Arial" pitchFamily="34" charset="0"/>
              </a:rPr>
              <a:t>consulta</a:t>
            </a:r>
            <a:r>
              <a:rPr lang="es-CR" sz="3900" dirty="0">
                <a:solidFill>
                  <a:schemeClr val="tx2"/>
                </a:solidFill>
                <a:latin typeface="Georgia" panose="02040502050405020303" pitchFamily="18" charset="0"/>
                <a:cs typeface="Arial" pitchFamily="34" charset="0"/>
              </a:rPr>
              <a:t> </a:t>
            </a:r>
            <a:r>
              <a:rPr lang="es-CR" sz="2000" dirty="0">
                <a:solidFill>
                  <a:schemeClr val="tx2"/>
                </a:solidFill>
                <a:latin typeface="Georgia" panose="02040502050405020303" pitchFamily="18" charset="0"/>
                <a:cs typeface="Arial" pitchFamily="34" charset="0"/>
              </a:rPr>
              <a:t>de avances y hallazgos con diversos </a:t>
            </a:r>
            <a:r>
              <a:rPr lang="es-CR" sz="2400" b="1" dirty="0">
                <a:solidFill>
                  <a:schemeClr val="tx2"/>
                </a:solidFill>
                <a:latin typeface="Georgia" panose="02040502050405020303" pitchFamily="18" charset="0"/>
                <a:cs typeface="Arial" pitchFamily="34" charset="0"/>
              </a:rPr>
              <a:t>sectores sociales</a:t>
            </a:r>
            <a:r>
              <a:rPr lang="es-CR" sz="2000" dirty="0">
                <a:solidFill>
                  <a:schemeClr val="tx2"/>
                </a:solidFill>
                <a:latin typeface="Georgia" panose="02040502050405020303" pitchFamily="18" charset="0"/>
                <a:cs typeface="Arial" pitchFamily="34" charset="0"/>
              </a:rPr>
              <a:t>.</a:t>
            </a:r>
          </a:p>
          <a:p>
            <a:pPr lvl="0"/>
            <a:endParaRPr lang="es-ES" sz="2000" dirty="0">
              <a:solidFill>
                <a:schemeClr val="tx2"/>
              </a:solidFill>
              <a:latin typeface="Georgia" panose="02040502050405020303" pitchFamily="18" charset="0"/>
              <a:cs typeface="Arial" pitchFamily="34" charset="0"/>
            </a:endParaRPr>
          </a:p>
          <a:p>
            <a:pPr marL="0" indent="0">
              <a:buFont typeface="Arial" pitchFamily="34" charset="0"/>
              <a:buNone/>
            </a:pPr>
            <a:endParaRPr lang="es-CR" sz="2000" dirty="0" smtClean="0">
              <a:solidFill>
                <a:schemeClr val="tx2"/>
              </a:solidFill>
              <a:latin typeface="Georgia" pitchFamily="18" charset="0"/>
            </a:endParaRPr>
          </a:p>
        </p:txBody>
      </p:sp>
    </p:spTree>
    <p:extLst>
      <p:ext uri="{BB962C8B-B14F-4D97-AF65-F5344CB8AC3E}">
        <p14:creationId xmlns:p14="http://schemas.microsoft.com/office/powerpoint/2010/main" val="3789163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918</TotalTime>
  <Words>1738</Words>
  <Application>Microsoft Office PowerPoint</Application>
  <PresentationFormat>Presentación en pantalla (4:3)</PresentationFormat>
  <Paragraphs>252</Paragraphs>
  <Slides>48</Slides>
  <Notes>25</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7" baseType="lpstr">
      <vt:lpstr>ＭＳ Ｐゴシック</vt:lpstr>
      <vt:lpstr>Arial</vt:lpstr>
      <vt:lpstr>Calibri</vt:lpstr>
      <vt:lpstr>Georgia</vt:lpstr>
      <vt:lpstr>Gotham Bold</vt:lpstr>
      <vt:lpstr>Wingdings</vt:lpstr>
      <vt:lpstr>ヒラギノ角ゴ ProN W3</vt:lpstr>
      <vt:lpstr>Tema de Office</vt:lpstr>
      <vt:lpstr>Hoja de cálculo de Microsoft Excel 97-2003</vt:lpstr>
      <vt:lpstr> Estadística y Educación: corriendo la frontera de la información </vt:lpstr>
      <vt:lpstr>Presentación de PowerPoint</vt:lpstr>
      <vt:lpstr>Presentación de PowerPoint</vt:lpstr>
      <vt:lpstr>Presentación de PowerPoint</vt:lpstr>
      <vt:lpstr>Presentación de PowerPoint</vt:lpstr>
      <vt:lpstr>Presentación de PowerPoint</vt:lpstr>
      <vt:lpstr>Características</vt:lpstr>
      <vt:lpstr>Presentación de PowerPoint</vt:lpstr>
      <vt:lpstr>Presentación de PowerPoint</vt:lpstr>
      <vt:lpstr>La estadística instrumento fundamental </vt:lpstr>
      <vt:lpstr>Desarrollar sistema de seguimiento</vt:lpstr>
      <vt:lpstr>Presentación de PowerPoint</vt:lpstr>
      <vt:lpstr>Responder preguntas principales</vt:lpstr>
      <vt:lpstr>Presentación de PowerPoint</vt:lpstr>
      <vt:lpstr>Presentación de PowerPoint</vt:lpstr>
      <vt:lpstr>Presentación de PowerPoint</vt:lpstr>
      <vt:lpstr>Presentación de PowerPoint</vt:lpstr>
      <vt:lpstr>Presentación de PowerPoint</vt:lpstr>
      <vt:lpstr>Presentación de PowerPoint</vt:lpstr>
      <vt:lpstr>Diversificar las  fuentes de información </vt:lpstr>
      <vt:lpstr>Presentación de PowerPoint</vt:lpstr>
      <vt:lpstr>Correr la frontera de la información </vt:lpstr>
      <vt:lpstr>Presentación de PowerPoint</vt:lpstr>
      <vt:lpstr>Presentación de PowerPoint</vt:lpstr>
      <vt:lpstr>Integración de bases georreferenciadas de centros educativos con bases del MEP    </vt:lpstr>
      <vt:lpstr>Escuelas de todo el país</vt:lpstr>
      <vt:lpstr>Presentación de PowerPoint</vt:lpstr>
      <vt:lpstr>Presentación de PowerPoint</vt:lpstr>
      <vt:lpstr>Los mapas cuentan historias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Generar nuevos indicadores y conocimiento</vt:lpstr>
      <vt:lpstr>Presentación de PowerPoint</vt:lpstr>
      <vt:lpstr>Presentación de PowerPoint</vt:lpstr>
      <vt:lpstr>Presentación de PowerPoint</vt:lpstr>
      <vt:lpstr>Presentación de PowerPoint</vt:lpstr>
      <vt:lpstr>Elevar el nivel de al discusión nacional en Educación </vt:lpstr>
      <vt:lpstr>Presentación de PowerPoint</vt:lpstr>
      <vt:lpstr>Fortalecer la democracia </vt:lpstr>
      <vt:lpstr>Presentación de PowerPoint</vt:lpstr>
      <vt:lpstr>Muchas 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 Informe  Estado de la Educación</dc:title>
  <dc:creator>Jenyfer Leon</dc:creator>
  <cp:lastModifiedBy>Jorge Sandi barquero</cp:lastModifiedBy>
  <cp:revision>54</cp:revision>
  <dcterms:created xsi:type="dcterms:W3CDTF">2015-07-31T18:50:09Z</dcterms:created>
  <dcterms:modified xsi:type="dcterms:W3CDTF">2015-10-22T17:24:23Z</dcterms:modified>
</cp:coreProperties>
</file>