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3300"/>
    <a:srgbClr val="FF3399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336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54D4-E142-49C8-82C5-787334D6AB4B}" type="datetimeFigureOut">
              <a:rPr lang="es-CR" smtClean="0"/>
              <a:pPr/>
              <a:t>17/10/2015</a:t>
            </a:fld>
            <a:endParaRPr lang="es-C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A9008-F35E-4C32-913F-D9A55D056A9B}" type="slidenum">
              <a:rPr lang="es-CR" smtClean="0"/>
              <a:pPr/>
              <a:t>‹Nº›</a:t>
            </a:fld>
            <a:endParaRPr lang="es-C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dd.ucr.ac.cr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656183"/>
          </a:xfrm>
        </p:spPr>
        <p:txBody>
          <a:bodyPr>
            <a:normAutofit/>
          </a:bodyPr>
          <a:lstStyle/>
          <a:p>
            <a: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  <a:t>Día mundial de la estadística </a:t>
            </a:r>
            <a:b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</a:br>
            <a: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  <a:t/>
            </a:r>
            <a:b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</a:br>
            <a: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  <a:t>Mesa redonda:</a:t>
            </a:r>
            <a:b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</a:br>
            <a:r>
              <a:rPr lang="es-CR" sz="2200" b="1" dirty="0" smtClean="0">
                <a:solidFill>
                  <a:srgbClr val="7030A0"/>
                </a:solidFill>
                <a:latin typeface="Georgia" pitchFamily="18" charset="0"/>
              </a:rPr>
              <a:t>“Datos mejores, vidas mejores”</a:t>
            </a:r>
            <a:endParaRPr lang="es-CR" sz="2200" b="1" dirty="0">
              <a:solidFill>
                <a:srgbClr val="7030A0"/>
              </a:solidFill>
              <a:latin typeface="Georgia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95536" y="2731368"/>
            <a:ext cx="8424936" cy="2137792"/>
          </a:xfrm>
        </p:spPr>
        <p:txBody>
          <a:bodyPr>
            <a:normAutofit/>
          </a:bodyPr>
          <a:lstStyle/>
          <a:p>
            <a:r>
              <a:rPr lang="es-CR" sz="2500" b="1" dirty="0" smtClean="0">
                <a:solidFill>
                  <a:srgbClr val="0000CC"/>
                </a:solidFill>
                <a:latin typeface="Georgia" pitchFamily="18" charset="0"/>
              </a:rPr>
              <a:t>El uso de las estadísticas para dirigir y monitorear el desarrollo y el bienestar de la sociedad</a:t>
            </a:r>
          </a:p>
          <a:p>
            <a:r>
              <a:rPr lang="es-MX" sz="1200" dirty="0" smtClean="0">
                <a:solidFill>
                  <a:schemeClr val="tx1"/>
                </a:solidFill>
                <a:latin typeface="Georgia" pitchFamily="18" charset="0"/>
              </a:rPr>
              <a:t>                      </a:t>
            </a:r>
          </a:p>
          <a:p>
            <a:r>
              <a:rPr lang="es-MX" sz="2200" dirty="0">
                <a:solidFill>
                  <a:schemeClr val="tx1"/>
                </a:solidFill>
                <a:latin typeface="Georgia" pitchFamily="18" charset="0"/>
              </a:rPr>
              <a:t> </a:t>
            </a:r>
            <a:r>
              <a:rPr lang="es-MX" sz="2200" dirty="0" smtClean="0">
                <a:solidFill>
                  <a:schemeClr val="tx1"/>
                </a:solidFill>
                <a:latin typeface="Georgia" pitchFamily="18" charset="0"/>
              </a:rPr>
              <a:t>                      Pablo </a:t>
            </a:r>
            <a:r>
              <a:rPr lang="es-MX" sz="2200" dirty="0" err="1" smtClean="0">
                <a:solidFill>
                  <a:schemeClr val="tx1"/>
                </a:solidFill>
                <a:latin typeface="Georgia" pitchFamily="18" charset="0"/>
              </a:rPr>
              <a:t>Sauma</a:t>
            </a:r>
            <a:endParaRPr lang="es-MX" sz="2200" dirty="0" smtClean="0">
              <a:solidFill>
                <a:schemeClr val="tx1"/>
              </a:solidFill>
              <a:latin typeface="Georgia" pitchFamily="18" charset="0"/>
            </a:endParaRPr>
          </a:p>
          <a:p>
            <a:r>
              <a:rPr lang="es-MX" sz="2000" dirty="0" smtClean="0">
                <a:solidFill>
                  <a:schemeClr val="tx1"/>
                </a:solidFill>
                <a:latin typeface="Georgia" pitchFamily="18" charset="0"/>
              </a:rPr>
              <a:t>                                      </a:t>
            </a:r>
            <a:r>
              <a:rPr lang="es-MX" sz="2200" dirty="0" smtClean="0">
                <a:solidFill>
                  <a:schemeClr val="tx1"/>
                </a:solidFill>
                <a:latin typeface="Georgia" pitchFamily="18" charset="0"/>
              </a:rPr>
              <a:t>Director </a:t>
            </a:r>
            <a:r>
              <a:rPr lang="es-MX" sz="2200" dirty="0" err="1" smtClean="0">
                <a:solidFill>
                  <a:schemeClr val="tx1"/>
                </a:solidFill>
                <a:latin typeface="Georgia" pitchFamily="18" charset="0"/>
              </a:rPr>
              <a:t>OdD</a:t>
            </a:r>
            <a:r>
              <a:rPr lang="es-MX" sz="2200" dirty="0" smtClean="0">
                <a:solidFill>
                  <a:schemeClr val="tx1"/>
                </a:solidFill>
                <a:latin typeface="Georgia" pitchFamily="18" charset="0"/>
              </a:rPr>
              <a:t>/UCR</a:t>
            </a:r>
            <a:endParaRPr lang="es-CR" sz="2200" dirty="0">
              <a:solidFill>
                <a:schemeClr val="tx1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496729" cy="59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Otro paréntesis: Costa Rica destaca en el </a:t>
            </a:r>
            <a:r>
              <a:rPr lang="es-MX" sz="3600" dirty="0" err="1" smtClean="0">
                <a:solidFill>
                  <a:srgbClr val="0000CC"/>
                </a:solidFill>
                <a:latin typeface="Georgia" pitchFamily="18" charset="0"/>
              </a:rPr>
              <a:t>IPS</a:t>
            </a:r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 cuando se considera el PIB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5913" y="1590947"/>
            <a:ext cx="5970587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cont. 4. Identificación retos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>
            <a:normAutofit lnSpcReduction="10000"/>
          </a:bodyPr>
          <a:lstStyle/>
          <a:p>
            <a:r>
              <a:rPr lang="es-CR" sz="2800" dirty="0" smtClean="0">
                <a:latin typeface="Georgia" pitchFamily="18" charset="0"/>
              </a:rPr>
              <a:t>En el proyecto de investigación </a:t>
            </a:r>
            <a:r>
              <a:rPr lang="es-CR" sz="2800" b="1" dirty="0" smtClean="0">
                <a:solidFill>
                  <a:srgbClr val="006600"/>
                </a:solidFill>
                <a:latin typeface="Georgia" pitchFamily="18" charset="0"/>
              </a:rPr>
              <a:t>“Indicadores internacionales de desarrollo: seguimiento e interpretación para Costa Rica”</a:t>
            </a:r>
            <a:r>
              <a:rPr lang="es-CR" sz="2800" dirty="0" smtClean="0">
                <a:latin typeface="Georgia" pitchFamily="18" charset="0"/>
              </a:rPr>
              <a:t> que realizamos en el </a:t>
            </a:r>
            <a:r>
              <a:rPr lang="es-CR" sz="2800" dirty="0" err="1" smtClean="0">
                <a:latin typeface="Georgia" pitchFamily="18" charset="0"/>
              </a:rPr>
              <a:t>OdD</a:t>
            </a:r>
            <a:r>
              <a:rPr lang="es-CR" sz="2800" dirty="0" smtClean="0">
                <a:latin typeface="Georgia" pitchFamily="18" charset="0"/>
              </a:rPr>
              <a:t> </a:t>
            </a:r>
            <a:r>
              <a:rPr lang="es-MX" sz="2800" dirty="0">
                <a:latin typeface="Georgia" pitchFamily="18" charset="0"/>
              </a:rPr>
              <a:t>(</a:t>
            </a:r>
            <a:r>
              <a:rPr lang="es-MX" sz="2800" dirty="0" err="1">
                <a:latin typeface="Georgia" pitchFamily="18" charset="0"/>
                <a:hlinkClick r:id="rId2"/>
              </a:rPr>
              <a:t>www.odd.ucr.ac.cr</a:t>
            </a:r>
            <a:r>
              <a:rPr lang="es-MX" sz="2800" dirty="0">
                <a:latin typeface="Georgia" pitchFamily="18" charset="0"/>
              </a:rPr>
              <a:t>)</a:t>
            </a:r>
            <a:r>
              <a:rPr lang="es-CR" sz="2800" dirty="0" smtClean="0">
                <a:latin typeface="Georgia" pitchFamily="18" charset="0"/>
              </a:rPr>
              <a:t>, hemos propuesto como meta de desarrollo/bienestar que el país se ubique en el </a:t>
            </a:r>
            <a:r>
              <a:rPr lang="es-CR" sz="2800" dirty="0" err="1" smtClean="0">
                <a:latin typeface="Georgia" pitchFamily="18" charset="0"/>
              </a:rPr>
              <a:t>cuartil</a:t>
            </a:r>
            <a:r>
              <a:rPr lang="es-CR" sz="2800" dirty="0" smtClean="0">
                <a:latin typeface="Georgia" pitchFamily="18" charset="0"/>
              </a:rPr>
              <a:t> (25%) de países con mejor desempeño en el mundo </a:t>
            </a:r>
            <a:r>
              <a:rPr lang="es-CR" sz="2800" u="sng" dirty="0" smtClean="0">
                <a:latin typeface="Georgia" pitchFamily="18" charset="0"/>
              </a:rPr>
              <a:t>en todos y cada uno de los indicadores considerados</a:t>
            </a:r>
            <a:r>
              <a:rPr lang="es-CR" sz="2800" dirty="0" smtClean="0">
                <a:latin typeface="Georgia" pitchFamily="18" charset="0"/>
              </a:rPr>
              <a:t>. </a:t>
            </a:r>
            <a:r>
              <a:rPr lang="es-CR" sz="2800" dirty="0" smtClean="0">
                <a:solidFill>
                  <a:srgbClr val="FF3300"/>
                </a:solidFill>
                <a:latin typeface="Georgia" pitchFamily="18" charset="0"/>
              </a:rPr>
              <a:t>*depende del número de países considerados en cada Índice, pero en general, si 180 países, posición 45 o inferior*</a:t>
            </a:r>
          </a:p>
          <a:p>
            <a:endParaRPr lang="es-CR" sz="2800" dirty="0" smtClean="0">
              <a:latin typeface="Georgia" pitchFamily="18" charset="0"/>
            </a:endParaRPr>
          </a:p>
          <a:p>
            <a:r>
              <a:rPr lang="es-CR" sz="2800" dirty="0" smtClean="0">
                <a:latin typeface="Georgia" pitchFamily="18" charset="0"/>
              </a:rPr>
              <a:t> Para el caso específico del </a:t>
            </a:r>
            <a:r>
              <a:rPr lang="es-CR" sz="2800" dirty="0" err="1" smtClean="0">
                <a:latin typeface="Georgia" pitchFamily="18" charset="0"/>
              </a:rPr>
              <a:t>IPS</a:t>
            </a:r>
            <a:r>
              <a:rPr lang="es-CR" sz="2800" dirty="0" smtClean="0">
                <a:latin typeface="Georgia" pitchFamily="18" charset="0"/>
              </a:rPr>
              <a:t>, esto significa que el país enfrenta retos en los siguientes indicadores:</a:t>
            </a: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cont. 4. Identificación retos: </a:t>
            </a:r>
            <a:r>
              <a:rPr lang="es-MX" sz="3600" dirty="0" err="1" smtClean="0">
                <a:solidFill>
                  <a:srgbClr val="0000CC"/>
                </a:solidFill>
                <a:latin typeface="Georgia" pitchFamily="18" charset="0"/>
              </a:rPr>
              <a:t>IPS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CR" dirty="0" smtClean="0">
                <a:latin typeface="Georgia" pitchFamily="18" charset="0"/>
              </a:rPr>
              <a:t>dimensión </a:t>
            </a:r>
            <a:r>
              <a:rPr lang="es-CR" b="1" dirty="0" smtClean="0">
                <a:latin typeface="Georgia" pitchFamily="18" charset="0"/>
              </a:rPr>
              <a:t>necesidades básicas</a:t>
            </a:r>
            <a:r>
              <a:rPr lang="es-CR" dirty="0" smtClean="0">
                <a:latin typeface="Georgia" pitchFamily="18" charset="0"/>
              </a:rPr>
              <a:t>:</a:t>
            </a:r>
            <a:endParaRPr lang="es-CR" dirty="0">
              <a:latin typeface="Georgia" pitchFamily="18" charset="0"/>
            </a:endParaRPr>
          </a:p>
          <a:p>
            <a:pPr lvl="0"/>
            <a:r>
              <a:rPr lang="es-CR" b="1" i="1" dirty="0" smtClean="0">
                <a:latin typeface="Georgia" pitchFamily="18" charset="0"/>
              </a:rPr>
              <a:t>tasa </a:t>
            </a:r>
            <a:r>
              <a:rPr lang="es-CR" b="1" i="1" dirty="0">
                <a:latin typeface="Georgia" pitchFamily="18" charset="0"/>
              </a:rPr>
              <a:t>de mortalidad materna:</a:t>
            </a:r>
            <a:r>
              <a:rPr lang="es-CR" dirty="0">
                <a:latin typeface="Georgia" pitchFamily="18" charset="0"/>
              </a:rPr>
              <a:t> </a:t>
            </a:r>
            <a:r>
              <a:rPr lang="es-CR" dirty="0" smtClean="0">
                <a:latin typeface="Georgia" pitchFamily="18" charset="0"/>
              </a:rPr>
              <a:t>Costa Rica 38 por </a:t>
            </a:r>
            <a:r>
              <a:rPr lang="es-CR" dirty="0">
                <a:latin typeface="Georgia" pitchFamily="18" charset="0"/>
              </a:rPr>
              <a:t>cada 100.000 nacidos vivos, mientras que en los países con mejor desempeño mueren 11 o menos por cada 100.000 nacidos vivos; y</a:t>
            </a:r>
          </a:p>
          <a:p>
            <a:pPr lvl="0"/>
            <a:r>
              <a:rPr lang="es-CR" b="1" i="1" dirty="0" smtClean="0">
                <a:latin typeface="Georgia" pitchFamily="18" charset="0"/>
              </a:rPr>
              <a:t>tasa </a:t>
            </a:r>
            <a:r>
              <a:rPr lang="es-CR" b="1" i="1" dirty="0">
                <a:latin typeface="Georgia" pitchFamily="18" charset="0"/>
              </a:rPr>
              <a:t>de homicidios:</a:t>
            </a:r>
            <a:r>
              <a:rPr lang="es-CR" i="1" dirty="0">
                <a:latin typeface="Georgia" pitchFamily="18" charset="0"/>
              </a:rPr>
              <a:t> </a:t>
            </a:r>
            <a:r>
              <a:rPr lang="es-CR" dirty="0">
                <a:latin typeface="Georgia" pitchFamily="18" charset="0"/>
              </a:rPr>
              <a:t>Costa Rica se ubica en la categoría 4, es decir se dan entre 10 y 20 homicidios por cada 100.000 personas; mientras que, en los países con los mejores puestos, se dan menos de 2 homicidios por cada 100.000 personas.</a:t>
            </a:r>
          </a:p>
          <a:p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cont. 4. Identificación retos: </a:t>
            </a:r>
            <a:r>
              <a:rPr lang="es-MX" sz="3600" dirty="0" err="1" smtClean="0">
                <a:solidFill>
                  <a:srgbClr val="0000CC"/>
                </a:solidFill>
                <a:latin typeface="Georgia" pitchFamily="18" charset="0"/>
              </a:rPr>
              <a:t>IPS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R" sz="2400" dirty="0" smtClean="0">
                <a:latin typeface="Georgia" pitchFamily="18" charset="0"/>
              </a:rPr>
              <a:t>dimensión </a:t>
            </a:r>
            <a:r>
              <a:rPr lang="es-CR" sz="2400" b="1" dirty="0" smtClean="0">
                <a:latin typeface="Georgia" pitchFamily="18" charset="0"/>
              </a:rPr>
              <a:t>fundamentos del bienestar</a:t>
            </a:r>
            <a:r>
              <a:rPr lang="es-CR" sz="2400" dirty="0" smtClean="0">
                <a:latin typeface="Georgia" pitchFamily="18" charset="0"/>
              </a:rPr>
              <a:t>:</a:t>
            </a:r>
            <a:endParaRPr lang="es-CR" sz="2400" dirty="0">
              <a:latin typeface="Georgia" pitchFamily="18" charset="0"/>
            </a:endParaRPr>
          </a:p>
          <a:p>
            <a:pPr lvl="0"/>
            <a:r>
              <a:rPr lang="es-CR" sz="2400" b="1" i="1" dirty="0" smtClean="0">
                <a:latin typeface="Georgia" pitchFamily="18" charset="0"/>
              </a:rPr>
              <a:t>matriculación </a:t>
            </a:r>
            <a:r>
              <a:rPr lang="es-CR" sz="2400" b="1" i="1" dirty="0">
                <a:latin typeface="Georgia" pitchFamily="18" charset="0"/>
              </a:rPr>
              <a:t>en educación secundaria a nivel bachillerato:</a:t>
            </a:r>
            <a:r>
              <a:rPr lang="es-CR" sz="2400" dirty="0">
                <a:latin typeface="Georgia" pitchFamily="18" charset="0"/>
              </a:rPr>
              <a:t> un 78,8% están matriculados, mientras que el porcentaje de los mejores países es superior al 97%;</a:t>
            </a:r>
          </a:p>
          <a:p>
            <a:pPr lvl="0"/>
            <a:r>
              <a:rPr lang="es-CR" sz="2400" b="1" i="1" dirty="0" smtClean="0">
                <a:latin typeface="Georgia" pitchFamily="18" charset="0"/>
              </a:rPr>
              <a:t>usuarios </a:t>
            </a:r>
            <a:r>
              <a:rPr lang="es-CR" sz="2400" b="1" i="1" dirty="0">
                <a:latin typeface="Georgia" pitchFamily="18" charset="0"/>
              </a:rPr>
              <a:t>de internet:</a:t>
            </a:r>
            <a:r>
              <a:rPr lang="es-CR" sz="2400" dirty="0">
                <a:latin typeface="Georgia" pitchFamily="18" charset="0"/>
              </a:rPr>
              <a:t> un 46% de la población tiene acceso a internet, mientras que más de un 67% de la población de los países del primer </a:t>
            </a:r>
            <a:r>
              <a:rPr lang="es-CR" sz="2400" dirty="0" err="1">
                <a:latin typeface="Georgia" pitchFamily="18" charset="0"/>
              </a:rPr>
              <a:t>cuartil</a:t>
            </a:r>
            <a:r>
              <a:rPr lang="es-CR" sz="2400" dirty="0">
                <a:latin typeface="Georgia" pitchFamily="18" charset="0"/>
              </a:rPr>
              <a:t> poseen acceso;</a:t>
            </a:r>
          </a:p>
          <a:p>
            <a:pPr lvl="0"/>
            <a:r>
              <a:rPr lang="es-CR" sz="2400" b="1" i="1" dirty="0" smtClean="0">
                <a:latin typeface="Georgia" pitchFamily="18" charset="0"/>
              </a:rPr>
              <a:t>tasa </a:t>
            </a:r>
            <a:r>
              <a:rPr lang="es-CR" sz="2400" b="1" i="1" dirty="0">
                <a:latin typeface="Georgia" pitchFamily="18" charset="0"/>
              </a:rPr>
              <a:t>de obesidad:</a:t>
            </a:r>
            <a:r>
              <a:rPr lang="es-CR" sz="2400" dirty="0">
                <a:latin typeface="Georgia" pitchFamily="18" charset="0"/>
              </a:rPr>
              <a:t> alrededor de un 24,6% de los costarricense son obesos, mientras que los mejores países poseen una tasa inferior al 7,5% de su población; </a:t>
            </a:r>
          </a:p>
          <a:p>
            <a:r>
              <a:rPr lang="es-CR" sz="2400" b="1" i="1" dirty="0" smtClean="0">
                <a:latin typeface="Georgia" pitchFamily="18" charset="0"/>
              </a:rPr>
              <a:t>extracción </a:t>
            </a:r>
            <a:r>
              <a:rPr lang="es-CR" sz="2400" b="1" i="1" dirty="0">
                <a:latin typeface="Georgia" pitchFamily="18" charset="0"/>
              </a:rPr>
              <a:t>de agua como </a:t>
            </a:r>
            <a:r>
              <a:rPr lang="es-CR" sz="2400" b="1" i="1" dirty="0" smtClean="0">
                <a:latin typeface="Georgia" pitchFamily="18" charset="0"/>
              </a:rPr>
              <a:t>% </a:t>
            </a:r>
            <a:r>
              <a:rPr lang="es-CR" sz="2400" b="1" i="1" dirty="0">
                <a:latin typeface="Georgia" pitchFamily="18" charset="0"/>
              </a:rPr>
              <a:t>de los recursos hídricos disponibles:</a:t>
            </a:r>
            <a:r>
              <a:rPr lang="es-CR" sz="2400" dirty="0">
                <a:latin typeface="Georgia" pitchFamily="18" charset="0"/>
              </a:rPr>
              <a:t> casi un 2% de los recursos hídricos disponibles son extraídos en Costa Rica mientras que el porcentaje es menor a 0,5% en los países con mejor </a:t>
            </a:r>
            <a:r>
              <a:rPr lang="es-CR" sz="2400" dirty="0" smtClean="0">
                <a:latin typeface="Georgia" pitchFamily="18" charset="0"/>
              </a:rPr>
              <a:t>desempeño.</a:t>
            </a:r>
            <a:endParaRPr lang="es-CR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cont. 4. Identificación retos: </a:t>
            </a:r>
            <a:r>
              <a:rPr lang="es-MX" sz="3600" dirty="0" err="1" smtClean="0">
                <a:solidFill>
                  <a:srgbClr val="0000CC"/>
                </a:solidFill>
                <a:latin typeface="Georgia" pitchFamily="18" charset="0"/>
              </a:rPr>
              <a:t>IPS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052736"/>
            <a:ext cx="8964488" cy="56166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CR" sz="2400" dirty="0" smtClean="0">
                <a:latin typeface="Georgia" pitchFamily="18" charset="0"/>
              </a:rPr>
              <a:t>dimensión </a:t>
            </a:r>
            <a:r>
              <a:rPr lang="es-CR" sz="2400" b="1" dirty="0" smtClean="0">
                <a:latin typeface="Georgia" pitchFamily="18" charset="0"/>
              </a:rPr>
              <a:t>oportunidades</a:t>
            </a:r>
            <a:r>
              <a:rPr lang="es-CR" sz="2400" dirty="0" smtClean="0">
                <a:latin typeface="Georgia" pitchFamily="18" charset="0"/>
              </a:rPr>
              <a:t>:</a:t>
            </a:r>
            <a:endParaRPr lang="es-CR" sz="2400" dirty="0">
              <a:latin typeface="Georgia" pitchFamily="18" charset="0"/>
            </a:endParaRPr>
          </a:p>
          <a:p>
            <a:r>
              <a:rPr lang="es-CR" sz="2400" b="1" i="1" dirty="0" smtClean="0">
                <a:latin typeface="Georgia" pitchFamily="18" charset="0"/>
              </a:rPr>
              <a:t>matrimonio </a:t>
            </a:r>
            <a:r>
              <a:rPr lang="es-CR" sz="2400" b="1" i="1" dirty="0">
                <a:latin typeface="Georgia" pitchFamily="18" charset="0"/>
              </a:rPr>
              <a:t>temprano</a:t>
            </a:r>
            <a:r>
              <a:rPr lang="es-CR" sz="2400" dirty="0">
                <a:latin typeface="Georgia" pitchFamily="18" charset="0"/>
              </a:rPr>
              <a:t>: aproximadamente un 13% de las mujeres casadas de Costa Rica poseen entre 15 y 19 años de edad, mientras que en los países del primer </a:t>
            </a:r>
            <a:r>
              <a:rPr lang="es-CR" sz="2400" dirty="0" err="1">
                <a:latin typeface="Georgia" pitchFamily="18" charset="0"/>
              </a:rPr>
              <a:t>cuartil</a:t>
            </a:r>
            <a:r>
              <a:rPr lang="es-CR" sz="2400" dirty="0">
                <a:latin typeface="Georgia" pitchFamily="18" charset="0"/>
              </a:rPr>
              <a:t> este porcentaje se encuentra alrededor del 0</a:t>
            </a:r>
            <a:r>
              <a:rPr lang="es-CR" sz="2400" dirty="0" smtClean="0">
                <a:latin typeface="Georgia" pitchFamily="18" charset="0"/>
              </a:rPr>
              <a:t>%.</a:t>
            </a:r>
          </a:p>
          <a:p>
            <a:endParaRPr lang="es-MX" sz="2400" dirty="0" smtClean="0">
              <a:latin typeface="Georgia" pitchFamily="18" charset="0"/>
            </a:endParaRPr>
          </a:p>
          <a:p>
            <a:pPr>
              <a:buNone/>
            </a:pPr>
            <a:r>
              <a:rPr lang="es-MX" sz="2400" dirty="0" smtClean="0">
                <a:latin typeface="Georgia" pitchFamily="18" charset="0"/>
              </a:rPr>
              <a:t>Otros indicadores con prioridad de avance media (de todas las dimensiones):</a:t>
            </a:r>
          </a:p>
          <a:p>
            <a:pPr lvl="1"/>
            <a:r>
              <a:rPr lang="es-CR" sz="2000" i="1" dirty="0" smtClean="0">
                <a:latin typeface="Georgia" pitchFamily="18" charset="0"/>
              </a:rPr>
              <a:t>intensidad del déficit alimentario</a:t>
            </a:r>
            <a:r>
              <a:rPr lang="es-CR" sz="2000" dirty="0" smtClean="0">
                <a:latin typeface="Georgia" pitchFamily="18" charset="0"/>
              </a:rPr>
              <a:t>, </a:t>
            </a:r>
            <a:r>
              <a:rPr lang="es-CR" sz="2000" i="1" dirty="0" smtClean="0">
                <a:latin typeface="Georgia" pitchFamily="18" charset="0"/>
              </a:rPr>
              <a:t>acceso rural a fuentes de agua potable</a:t>
            </a:r>
            <a:r>
              <a:rPr lang="es-CR" sz="2000" dirty="0" smtClean="0">
                <a:latin typeface="Georgia" pitchFamily="18" charset="0"/>
              </a:rPr>
              <a:t>, </a:t>
            </a:r>
            <a:r>
              <a:rPr lang="es-CR" sz="2000" i="1" dirty="0" smtClean="0">
                <a:latin typeface="Georgia" pitchFamily="18" charset="0"/>
              </a:rPr>
              <a:t>acceso a saneamiento mejorado</a:t>
            </a:r>
            <a:r>
              <a:rPr lang="es-CR" sz="2000" dirty="0" smtClean="0">
                <a:latin typeface="Georgia" pitchFamily="18" charset="0"/>
              </a:rPr>
              <a:t>, </a:t>
            </a:r>
            <a:r>
              <a:rPr lang="es-CR" sz="2000" i="1" dirty="0" smtClean="0">
                <a:latin typeface="Georgia" pitchFamily="18" charset="0"/>
              </a:rPr>
              <a:t>satisfacción con viviendas accesibles</a:t>
            </a:r>
            <a:r>
              <a:rPr lang="es-CR" sz="2000" dirty="0" smtClean="0">
                <a:latin typeface="Georgia" pitchFamily="18" charset="0"/>
              </a:rPr>
              <a:t> y </a:t>
            </a:r>
            <a:r>
              <a:rPr lang="es-CR" sz="2000" i="1" dirty="0" smtClean="0">
                <a:latin typeface="Georgia" pitchFamily="18" charset="0"/>
              </a:rPr>
              <a:t>muertes en carreteras</a:t>
            </a:r>
            <a:r>
              <a:rPr lang="es-CR" sz="2000" dirty="0" smtClean="0">
                <a:latin typeface="Georgia" pitchFamily="18" charset="0"/>
              </a:rPr>
              <a:t>;</a:t>
            </a:r>
          </a:p>
          <a:p>
            <a:pPr lvl="1"/>
            <a:r>
              <a:rPr lang="es-CR" sz="2000" i="1" dirty="0" smtClean="0">
                <a:latin typeface="Georgia" pitchFamily="18" charset="0"/>
              </a:rPr>
              <a:t>matriculación en educación primaria </a:t>
            </a:r>
            <a:r>
              <a:rPr lang="es-CR" sz="2000" dirty="0" smtClean="0">
                <a:latin typeface="Georgia" pitchFamily="18" charset="0"/>
              </a:rPr>
              <a:t>y </a:t>
            </a:r>
            <a:r>
              <a:rPr lang="es-CR" sz="2000" i="1" dirty="0" smtClean="0">
                <a:latin typeface="Georgia" pitchFamily="18" charset="0"/>
              </a:rPr>
              <a:t>tasa de suicidios</a:t>
            </a:r>
            <a:r>
              <a:rPr lang="es-CR" sz="2000" dirty="0" smtClean="0">
                <a:latin typeface="Georgia" pitchFamily="18" charset="0"/>
              </a:rPr>
              <a:t>;</a:t>
            </a:r>
          </a:p>
          <a:p>
            <a:pPr lvl="1"/>
            <a:r>
              <a:rPr lang="es-CR" sz="2000" i="1" dirty="0" smtClean="0">
                <a:latin typeface="Georgia" pitchFamily="18" charset="0"/>
              </a:rPr>
              <a:t>libertad de movimiento</a:t>
            </a:r>
            <a:r>
              <a:rPr lang="es-CR" sz="2000" dirty="0" smtClean="0">
                <a:latin typeface="Georgia" pitchFamily="18" charset="0"/>
              </a:rPr>
              <a:t>, </a:t>
            </a:r>
            <a:r>
              <a:rPr lang="es-CR" sz="2000" i="1" dirty="0" smtClean="0">
                <a:latin typeface="Georgia" pitchFamily="18" charset="0"/>
              </a:rPr>
              <a:t>derecho a la propiedad privada</a:t>
            </a:r>
            <a:r>
              <a:rPr lang="es-CR" sz="2000" dirty="0" smtClean="0">
                <a:latin typeface="Georgia" pitchFamily="18" charset="0"/>
              </a:rPr>
              <a:t>, </a:t>
            </a:r>
            <a:r>
              <a:rPr lang="es-CR" sz="2000" i="1" dirty="0" smtClean="0">
                <a:latin typeface="Georgia" pitchFamily="18" charset="0"/>
              </a:rPr>
              <a:t>años promedio de escolaridad de las mujeres</a:t>
            </a:r>
            <a:r>
              <a:rPr lang="es-CR" sz="2000" dirty="0" smtClean="0">
                <a:latin typeface="Georgia" pitchFamily="18" charset="0"/>
              </a:rPr>
              <a:t>, </a:t>
            </a:r>
            <a:r>
              <a:rPr lang="es-CR" sz="2000" i="1" dirty="0" smtClean="0">
                <a:latin typeface="Georgia" pitchFamily="18" charset="0"/>
              </a:rPr>
              <a:t>inequidad en el logro educativo</a:t>
            </a:r>
            <a:r>
              <a:rPr lang="es-CR" sz="2000" dirty="0" smtClean="0">
                <a:latin typeface="Georgia" pitchFamily="18" charset="0"/>
              </a:rPr>
              <a:t> y </a:t>
            </a:r>
            <a:r>
              <a:rPr lang="es-CR" sz="2000" i="1" dirty="0" smtClean="0">
                <a:latin typeface="Georgia" pitchFamily="18" charset="0"/>
              </a:rPr>
              <a:t>universidades de clase mundial</a:t>
            </a:r>
            <a:r>
              <a:rPr lang="es-CR" sz="2000" dirty="0" smtClean="0">
                <a:latin typeface="Georgia" pitchFamily="18" charset="0"/>
              </a:rPr>
              <a:t>.</a:t>
            </a:r>
            <a:endParaRPr lang="es-CR" sz="20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5. A modo de conclusión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2008" y="1196752"/>
            <a:ext cx="9036496" cy="5112568"/>
          </a:xfrm>
        </p:spPr>
        <p:txBody>
          <a:bodyPr>
            <a:normAutofit fontScale="92500" lnSpcReduction="20000"/>
          </a:bodyPr>
          <a:lstStyle/>
          <a:p>
            <a:r>
              <a:rPr lang="es-MX" sz="2800" dirty="0" smtClean="0">
                <a:latin typeface="Georgia" pitchFamily="18" charset="0"/>
              </a:rPr>
              <a:t>El desarrollo/subdesarrollo, mayor/menor bienestar son situaciones relativas, pues dependen de una serie de factores.</a:t>
            </a:r>
          </a:p>
          <a:p>
            <a:r>
              <a:rPr lang="es-MX" sz="2800" dirty="0" smtClean="0">
                <a:latin typeface="Georgia" pitchFamily="18" charset="0"/>
              </a:rPr>
              <a:t>Para su definición, en algunos casos se requiere simplemente que los factores estén presentes o no (condiciones necesarias), pero en otros -la mayoría- se debe considerar la suficiencia o insuficiencia de la presencia de los factores.</a:t>
            </a:r>
          </a:p>
          <a:p>
            <a:r>
              <a:rPr lang="es-MX" sz="2800" dirty="0" smtClean="0">
                <a:latin typeface="Georgia" pitchFamily="18" charset="0"/>
              </a:rPr>
              <a:t>Por ello, el análisis de estas situaciones requiere, necesariamente, de </a:t>
            </a:r>
            <a:r>
              <a:rPr lang="es-MX" sz="2800" b="1" dirty="0" smtClean="0">
                <a:solidFill>
                  <a:srgbClr val="006600"/>
                </a:solidFill>
                <a:latin typeface="Georgia" pitchFamily="18" charset="0"/>
              </a:rPr>
              <a:t>más y mejores datos estadísticos</a:t>
            </a:r>
            <a:r>
              <a:rPr lang="es-MX" sz="2800" dirty="0" smtClean="0">
                <a:latin typeface="Georgia" pitchFamily="18" charset="0"/>
              </a:rPr>
              <a:t>.</a:t>
            </a:r>
          </a:p>
          <a:p>
            <a:r>
              <a:rPr lang="es-MX" sz="2800" dirty="0" smtClean="0">
                <a:latin typeface="Georgia" pitchFamily="18" charset="0"/>
              </a:rPr>
              <a:t>La identificación de los requerimientos necesarios para avanzar hacia mayores niveles de desarrollo/bienestar, permite la formulación de políticas y acciones concretas </a:t>
            </a:r>
            <a:r>
              <a:rPr lang="es-MX" sz="2800" b="1" dirty="0" smtClean="0">
                <a:solidFill>
                  <a:srgbClr val="006600"/>
                </a:solidFill>
                <a:latin typeface="Georgia" pitchFamily="18" charset="0"/>
              </a:rPr>
              <a:t>para mejorar la vida de las personas</a:t>
            </a:r>
            <a:r>
              <a:rPr lang="es-MX" sz="2800" dirty="0" smtClean="0">
                <a:latin typeface="Georgia" pitchFamily="18" charset="0"/>
              </a:rPr>
              <a:t>.     </a:t>
            </a:r>
            <a:endParaRPr lang="es-CR" sz="2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1. El Índice de Desarrollo Humano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es-CR" dirty="0" smtClean="0">
                <a:latin typeface="Georgia" pitchFamily="18" charset="0"/>
              </a:rPr>
              <a:t>1990: se publica el </a:t>
            </a:r>
            <a:r>
              <a:rPr lang="es-CR" dirty="0" smtClean="0">
                <a:solidFill>
                  <a:srgbClr val="0000CC"/>
                </a:solidFill>
                <a:latin typeface="Georgia" pitchFamily="18" charset="0"/>
              </a:rPr>
              <a:t>(primer) Informe de Desarrollo Humano</a:t>
            </a:r>
            <a:r>
              <a:rPr lang="es-CR" dirty="0" smtClean="0">
                <a:latin typeface="Georgia" pitchFamily="18" charset="0"/>
              </a:rPr>
              <a:t> por parte del Programa de las Naciones Unidas para el Desarrollo (</a:t>
            </a:r>
            <a:r>
              <a:rPr lang="es-CR" dirty="0" err="1" smtClean="0">
                <a:latin typeface="Georgia" pitchFamily="18" charset="0"/>
              </a:rPr>
              <a:t>PNUD</a:t>
            </a:r>
            <a:r>
              <a:rPr lang="es-CR" dirty="0" smtClean="0">
                <a:latin typeface="Georgia" pitchFamily="18" charset="0"/>
              </a:rPr>
              <a:t>), que propone un concepto de desarrollo y de su medición que va más allá del ingreso o producto per cápita -indicador utilizado por excelencia como referencia al grado de desarrollo/ bienestar de los habitantes de un país-.</a:t>
            </a:r>
            <a:endParaRPr lang="es-C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cont. 1. El Índice de Desarrollo Humano</a:t>
            </a:r>
            <a:endParaRPr lang="es-CR" sz="3600" dirty="0">
              <a:solidFill>
                <a:srgbClr val="0000CC"/>
              </a:solidFill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5400600"/>
          </a:xfrm>
        </p:spPr>
        <p:txBody>
          <a:bodyPr>
            <a:normAutofit fontScale="92500"/>
          </a:bodyPr>
          <a:lstStyle/>
          <a:p>
            <a:r>
              <a:rPr lang="es-ES_tradnl" sz="2800" dirty="0" smtClean="0">
                <a:latin typeface="Georgia" pitchFamily="18" charset="0"/>
              </a:rPr>
              <a:t>El concepto: </a:t>
            </a:r>
            <a:r>
              <a:rPr lang="es-ES_tradnl" sz="2800" b="1" u="sng" dirty="0" smtClean="0">
                <a:solidFill>
                  <a:srgbClr val="006600"/>
                </a:solidFill>
                <a:latin typeface="Georgia" pitchFamily="18" charset="0"/>
              </a:rPr>
              <a:t>desarrollo </a:t>
            </a:r>
            <a:r>
              <a:rPr lang="es-ES_tradnl" sz="2800" b="1" u="sng" dirty="0">
                <a:solidFill>
                  <a:srgbClr val="006600"/>
                </a:solidFill>
                <a:latin typeface="Georgia" pitchFamily="18" charset="0"/>
              </a:rPr>
              <a:t>humano</a:t>
            </a:r>
            <a:r>
              <a:rPr lang="es-ES_tradnl" sz="2800" dirty="0">
                <a:latin typeface="Georgia" pitchFamily="18" charset="0"/>
              </a:rPr>
              <a:t>, </a:t>
            </a:r>
            <a:r>
              <a:rPr lang="es-ES_tradnl" sz="2800" dirty="0" smtClean="0">
                <a:latin typeface="Georgia" pitchFamily="18" charset="0"/>
              </a:rPr>
              <a:t>definido como </a:t>
            </a:r>
            <a:r>
              <a:rPr lang="es-ES_tradnl" sz="2800" i="1" dirty="0">
                <a:latin typeface="Georgia" pitchFamily="18" charset="0"/>
              </a:rPr>
              <a:t>“un proceso mediante el cual se amplían las oportunidades de los individuos, </a:t>
            </a:r>
            <a:r>
              <a:rPr lang="es-ES_tradnl" sz="2800" i="1" dirty="0">
                <a:solidFill>
                  <a:srgbClr val="FF0000"/>
                </a:solidFill>
                <a:latin typeface="Georgia" pitchFamily="18" charset="0"/>
              </a:rPr>
              <a:t>las más importantes de las cuales son </a:t>
            </a:r>
            <a:r>
              <a:rPr lang="es-ES_tradnl" sz="2800" i="1" dirty="0">
                <a:latin typeface="Georgia" pitchFamily="18" charset="0"/>
              </a:rPr>
              <a:t>una vida prolongada y saludable, acceso a la educación y el disfrute de un nivel de vida decente</a:t>
            </a:r>
            <a:r>
              <a:rPr lang="es-ES_tradnl" sz="2800" i="1" dirty="0" smtClean="0">
                <a:latin typeface="Georgia" pitchFamily="18" charset="0"/>
              </a:rPr>
              <a:t>”</a:t>
            </a:r>
          </a:p>
          <a:p>
            <a:r>
              <a:rPr lang="es-ES_tradnl" sz="2800" dirty="0" smtClean="0">
                <a:latin typeface="Georgia" pitchFamily="18" charset="0"/>
              </a:rPr>
              <a:t>La medición: el </a:t>
            </a:r>
            <a:r>
              <a:rPr lang="es-ES_tradnl" sz="2800" b="1" dirty="0" smtClean="0">
                <a:solidFill>
                  <a:srgbClr val="006600"/>
                </a:solidFill>
                <a:latin typeface="Georgia" pitchFamily="18" charset="0"/>
              </a:rPr>
              <a:t>Índice de Desarrollo Humano</a:t>
            </a:r>
            <a:r>
              <a:rPr lang="es-ES_tradnl" sz="2800" dirty="0" smtClean="0">
                <a:latin typeface="Georgia" pitchFamily="18" charset="0"/>
              </a:rPr>
              <a:t>, </a:t>
            </a:r>
            <a:r>
              <a:rPr lang="es-CR" sz="2800" dirty="0" smtClean="0">
                <a:latin typeface="Georgia" pitchFamily="18" charset="0"/>
              </a:rPr>
              <a:t>índice compuesto, que incorpora las dimensiones del desarrollo según la definición anterior medidas por:</a:t>
            </a:r>
          </a:p>
          <a:p>
            <a:pPr lvl="1"/>
            <a:r>
              <a:rPr lang="es-CR" sz="2400" i="1" dirty="0" smtClean="0">
                <a:latin typeface="Georgia" pitchFamily="18" charset="0"/>
              </a:rPr>
              <a:t>la esperanza de vida al nacer</a:t>
            </a:r>
          </a:p>
          <a:p>
            <a:pPr lvl="1"/>
            <a:r>
              <a:rPr lang="es-CR" sz="2400" i="1" dirty="0" smtClean="0">
                <a:latin typeface="Georgia" pitchFamily="18" charset="0"/>
              </a:rPr>
              <a:t>la tasa de alfabetismo adulto y (a partir de 1995) por la tasa de matriculación combinada en educación primaria, secundaria y terciaria</a:t>
            </a:r>
          </a:p>
          <a:p>
            <a:pPr lvl="1"/>
            <a:r>
              <a:rPr lang="es-CR" sz="2400" i="1" dirty="0" smtClean="0">
                <a:latin typeface="Georgia" pitchFamily="18" charset="0"/>
              </a:rPr>
              <a:t>el PIB per cápita (ajustado por </a:t>
            </a:r>
            <a:r>
              <a:rPr lang="es-CR" sz="2400" i="1" dirty="0" err="1" smtClean="0">
                <a:latin typeface="Georgia" pitchFamily="18" charset="0"/>
              </a:rPr>
              <a:t>PPA</a:t>
            </a:r>
            <a:r>
              <a:rPr lang="es-CR" sz="2400" i="1" dirty="0" smtClean="0">
                <a:latin typeface="Georgia" pitchFamily="18" charset="0"/>
              </a:rPr>
              <a:t>)</a:t>
            </a:r>
            <a:r>
              <a:rPr lang="es-ES_tradnl" sz="2400" dirty="0" smtClean="0">
                <a:latin typeface="Georgia" pitchFamily="18" charset="0"/>
              </a:rPr>
              <a:t> </a:t>
            </a:r>
            <a:endParaRPr lang="es-CR" sz="24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496" y="116632"/>
            <a:ext cx="9071992" cy="648072"/>
          </a:xfrm>
        </p:spPr>
        <p:txBody>
          <a:bodyPr>
            <a:normAutofit/>
          </a:bodyPr>
          <a:lstStyle/>
          <a:p>
            <a:pPr algn="l"/>
            <a:r>
              <a:rPr lang="es-MX" sz="3000" dirty="0" smtClean="0">
                <a:solidFill>
                  <a:srgbClr val="0000CC"/>
                </a:solidFill>
                <a:latin typeface="Georgia" pitchFamily="18" charset="0"/>
              </a:rPr>
              <a:t>2. Posteriormente, otros Índices internacionales (12)</a:t>
            </a:r>
            <a:endParaRPr lang="es-CR" sz="30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908717"/>
          <a:ext cx="8229600" cy="600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243808"/>
                <a:gridCol w="2242592"/>
              </a:tblGrid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Responsable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_tradnl" sz="12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Año primera publicación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Percepción de la </a:t>
                      </a:r>
                      <a:r>
                        <a:rPr lang="es-ES_tradn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Corrupción (IPC)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CR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Transparencia Internacional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8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1995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7684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2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Sostenibilidad Ambiental, que dio origen al Índice de Desempeño </a:t>
                      </a:r>
                      <a:r>
                        <a:rPr lang="es-ES_tradn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Ambiental (</a:t>
                      </a:r>
                      <a:r>
                        <a:rPr lang="es-ES_tradnl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EPI</a:t>
                      </a:r>
                      <a:r>
                        <a:rPr lang="es-ES_tradn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Yale Center for Environmental Law &amp; Policy (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YCELP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 y Center for International Earth Science Information Network (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CIESIN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8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2000, 2006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Doing Business (Haciendo Negocios)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Grupo del Banco Mundial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2003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Competitividad Global (ICG)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Foro Económico Mundial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2005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del Planeta Feliz (IPF)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The New Economics Foundation (NEF)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</a:t>
                      </a:r>
                      <a:r>
                        <a:rPr lang="es-ES_tradnl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democracia (ID)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Unidad de Inteligencia de The Economist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2006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763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Innovación Global (IIG)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Organización Mundial de la Propiedad Intelectual (OMPI/ONU), Universidad Cornell e INSEAD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2007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763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Sostenibilidad Energética (ISE)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Consejo Mundial de Energía - Organización de las Naciones Unidas (ONU)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Estado de Derecho (IED)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World Justice Project (WJP)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57631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Reporte de la Felicidad Mundial (RFM)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Sustainable Development Solutions Network (SDSN) - Organización de las Naciones Unidas (ONU)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Progreso Social (IPS)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Social Progress Imperative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2013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8954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Índice de Bienestar Global (IBG)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Gallup-Healthways</a:t>
                      </a:r>
                      <a:endParaRPr lang="es-CR" sz="120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s-ES_tradnl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2014</a:t>
                      </a:r>
                      <a:endParaRPr lang="es-CR" sz="1200" dirty="0">
                        <a:latin typeface="Times New Roman"/>
                        <a:ea typeface="ＭＳ 明朝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cont. 2. otros Índices internacionales</a:t>
            </a:r>
            <a:endParaRPr lang="es-C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12776"/>
            <a:ext cx="8435280" cy="4713387"/>
          </a:xfrm>
        </p:spPr>
        <p:txBody>
          <a:bodyPr/>
          <a:lstStyle/>
          <a:p>
            <a:r>
              <a:rPr lang="es-MX" dirty="0" smtClean="0">
                <a:latin typeface="Georgia" pitchFamily="18" charset="0"/>
              </a:rPr>
              <a:t>Características principales de estos Índices:</a:t>
            </a:r>
          </a:p>
          <a:p>
            <a:pPr lvl="1"/>
            <a:r>
              <a:rPr lang="es-MX" dirty="0" smtClean="0">
                <a:latin typeface="Georgia" pitchFamily="18" charset="0"/>
              </a:rPr>
              <a:t>Consideran un número muy grande de países.</a:t>
            </a:r>
          </a:p>
          <a:p>
            <a:pPr lvl="1"/>
            <a:r>
              <a:rPr lang="es-MX" dirty="0" smtClean="0">
                <a:latin typeface="Georgia" pitchFamily="18" charset="0"/>
              </a:rPr>
              <a:t>Multidimensionales.</a:t>
            </a:r>
          </a:p>
          <a:p>
            <a:pPr lvl="1"/>
            <a:r>
              <a:rPr lang="es-MX" dirty="0" smtClean="0">
                <a:latin typeface="Georgia" pitchFamily="18" charset="0"/>
              </a:rPr>
              <a:t>Se estiman a partir de indicadores, encuestas de opinión o una mezcla de ambos.</a:t>
            </a:r>
          </a:p>
          <a:p>
            <a:pPr lvl="1"/>
            <a:r>
              <a:rPr lang="es-MX" dirty="0" smtClean="0">
                <a:latin typeface="Georgia" pitchFamily="18" charset="0"/>
              </a:rPr>
              <a:t>Algunos incluyen estimaciones para años previos al de la primera publicación.</a:t>
            </a:r>
          </a:p>
          <a:p>
            <a:pPr lvl="1"/>
            <a:r>
              <a:rPr lang="es-MX" dirty="0" smtClean="0">
                <a:latin typeface="Georgia" pitchFamily="18" charset="0"/>
              </a:rPr>
              <a:t>La mayoría no incluyen el PIB en su estimación.</a:t>
            </a:r>
          </a:p>
          <a:p>
            <a:pPr lvl="1"/>
            <a:endParaRPr lang="es-MX" dirty="0" smtClean="0">
              <a:latin typeface="Georgia" pitchFamily="18" charset="0"/>
            </a:endParaRPr>
          </a:p>
          <a:p>
            <a:pPr lvl="1"/>
            <a:endParaRPr lang="es-C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3. Situación de Costa Rica en el mundo</a:t>
            </a:r>
            <a:b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</a:br>
            <a:r>
              <a:rPr lang="es-MX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(primeras posiciones son mejores)</a:t>
            </a:r>
            <a:endParaRPr lang="es-C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27213"/>
            <a:ext cx="8424935" cy="4061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3 Abrir llave"/>
          <p:cNvSpPr/>
          <p:nvPr/>
        </p:nvSpPr>
        <p:spPr>
          <a:xfrm rot="5400000">
            <a:off x="4396041" y="3964999"/>
            <a:ext cx="331880" cy="1276107"/>
          </a:xfrm>
          <a:prstGeom prst="leftBrace">
            <a:avLst/>
          </a:prstGeom>
          <a:ln w="15875">
            <a:solidFill>
              <a:srgbClr val="00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CR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07288" cy="850106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3. Situación de Costa Rica en </a:t>
            </a:r>
            <a:r>
              <a:rPr lang="es-MX" sz="3600" dirty="0" err="1" smtClean="0">
                <a:solidFill>
                  <a:srgbClr val="0000CC"/>
                </a:solidFill>
                <a:latin typeface="Georgia" pitchFamily="18" charset="0"/>
              </a:rPr>
              <a:t>ALC</a:t>
            </a:r>
            <a: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  <a:t> (18 países*)</a:t>
            </a:r>
            <a:br>
              <a:rPr lang="es-MX" sz="3600" dirty="0" smtClean="0">
                <a:solidFill>
                  <a:srgbClr val="0000CC"/>
                </a:solidFill>
                <a:latin typeface="Georgia" pitchFamily="18" charset="0"/>
              </a:rPr>
            </a:br>
            <a:r>
              <a:rPr lang="es-MX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eorgia" pitchFamily="18" charset="0"/>
              </a:rPr>
              <a:t>(primeras posiciones son mejores)</a:t>
            </a:r>
            <a:endParaRPr lang="es-CR" sz="3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569" y="1556792"/>
            <a:ext cx="8065322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CuadroTexto"/>
          <p:cNvSpPr txBox="1"/>
          <p:nvPr/>
        </p:nvSpPr>
        <p:spPr>
          <a:xfrm>
            <a:off x="539552" y="6021288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Georgia" pitchFamily="18" charset="0"/>
              </a:rPr>
              <a:t>* excepto </a:t>
            </a:r>
            <a:r>
              <a:rPr lang="es-MX" dirty="0" err="1" smtClean="0">
                <a:latin typeface="Georgia" pitchFamily="18" charset="0"/>
              </a:rPr>
              <a:t>IED</a:t>
            </a:r>
            <a:r>
              <a:rPr lang="es-MX" dirty="0" smtClean="0">
                <a:latin typeface="Georgia" pitchFamily="18" charset="0"/>
              </a:rPr>
              <a:t>, 17 países</a:t>
            </a:r>
            <a:endParaRPr lang="es-CR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668592"/>
          </a:xfrm>
        </p:spPr>
        <p:txBody>
          <a:bodyPr>
            <a:normAutofit/>
          </a:bodyPr>
          <a:lstStyle/>
          <a:p>
            <a:r>
              <a:rPr lang="es-MX" sz="3100" dirty="0" smtClean="0">
                <a:solidFill>
                  <a:srgbClr val="0000CC"/>
                </a:solidFill>
                <a:latin typeface="Georgia" pitchFamily="18" charset="0"/>
              </a:rPr>
              <a:t>un paréntesis: ¿por qué la situación según el </a:t>
            </a:r>
            <a:r>
              <a:rPr lang="es-MX" sz="3100" dirty="0" err="1" smtClean="0">
                <a:solidFill>
                  <a:srgbClr val="0000CC"/>
                </a:solidFill>
                <a:latin typeface="Georgia" pitchFamily="18" charset="0"/>
              </a:rPr>
              <a:t>IDH</a:t>
            </a:r>
            <a:r>
              <a:rPr lang="es-MX" sz="3100" dirty="0">
                <a:solidFill>
                  <a:srgbClr val="0000CC"/>
                </a:solidFill>
                <a:latin typeface="Georgia" pitchFamily="18" charset="0"/>
              </a:rPr>
              <a:t>?</a:t>
            </a:r>
            <a:endParaRPr lang="es-CR" sz="31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-142908" y="1000108"/>
            <a:ext cx="9286908" cy="158702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s-MX" sz="2800" dirty="0" smtClean="0">
                <a:latin typeface="Georgia" pitchFamily="18" charset="0"/>
              </a:rPr>
              <a:t>    </a:t>
            </a:r>
            <a:r>
              <a:rPr lang="es-MX" sz="2600" dirty="0" smtClean="0">
                <a:latin typeface="Georgia" pitchFamily="18" charset="0"/>
              </a:rPr>
              <a:t>En el Informe de Desarrollo Humano 2010 (20 años después del primero), se cambiaron algunos indicadores </a:t>
            </a:r>
            <a:r>
              <a:rPr lang="es-ES" sz="2600" dirty="0" smtClean="0">
                <a:latin typeface="Georgia" pitchFamily="18" charset="0"/>
              </a:rPr>
              <a:t> (promedio de años de escolaridad 25 y +, número esperado de años de escolaridad e </a:t>
            </a:r>
            <a:r>
              <a:rPr lang="es-ES" sz="2600" dirty="0" err="1" smtClean="0">
                <a:latin typeface="Georgia" pitchFamily="18" charset="0"/>
              </a:rPr>
              <a:t>YNB</a:t>
            </a:r>
            <a:r>
              <a:rPr lang="es-ES" sz="2600" dirty="0" smtClean="0">
                <a:latin typeface="Georgia" pitchFamily="18" charset="0"/>
              </a:rPr>
              <a:t>) </a:t>
            </a:r>
            <a:r>
              <a:rPr lang="es-MX" sz="2600" dirty="0" smtClean="0">
                <a:latin typeface="Georgia" pitchFamily="18" charset="0"/>
              </a:rPr>
              <a:t>y se realizaron ajustes a la metodología de cálculo. </a:t>
            </a:r>
            <a:endParaRPr lang="es-CR" sz="2600" dirty="0">
              <a:latin typeface="Georgia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058765"/>
            <a:ext cx="8889998" cy="368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>
                <a:solidFill>
                  <a:srgbClr val="0000CC"/>
                </a:solidFill>
                <a:latin typeface="Georgia" pitchFamily="18" charset="0"/>
              </a:rPr>
              <a:t>4. Identificación de los retos país: el caso del Índice de Progreso Social</a:t>
            </a:r>
            <a:endParaRPr lang="es-C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r>
              <a:rPr lang="es-CR" sz="2800" dirty="0" smtClean="0">
                <a:latin typeface="Georgia" pitchFamily="18" charset="0"/>
              </a:rPr>
              <a:t>El </a:t>
            </a:r>
            <a:r>
              <a:rPr lang="es-CR" sz="2800" dirty="0" err="1" smtClean="0">
                <a:latin typeface="Georgia" pitchFamily="18" charset="0"/>
              </a:rPr>
              <a:t>IPS</a:t>
            </a:r>
            <a:r>
              <a:rPr lang="es-CR" sz="2800" dirty="0" smtClean="0">
                <a:latin typeface="Georgia" pitchFamily="18" charset="0"/>
              </a:rPr>
              <a:t> considera tres dimensiones: </a:t>
            </a:r>
            <a:r>
              <a:rPr lang="es-CR" sz="2800" b="1" dirty="0" smtClean="0">
                <a:solidFill>
                  <a:srgbClr val="006600"/>
                </a:solidFill>
                <a:latin typeface="Georgia" pitchFamily="18" charset="0"/>
              </a:rPr>
              <a:t>necesidades básicas</a:t>
            </a:r>
            <a:r>
              <a:rPr lang="es-CR" sz="2800" dirty="0" smtClean="0">
                <a:latin typeface="Georgia" pitchFamily="18" charset="0"/>
              </a:rPr>
              <a:t>, </a:t>
            </a:r>
            <a:r>
              <a:rPr lang="es-CR" sz="2800" b="1" dirty="0" smtClean="0">
                <a:solidFill>
                  <a:srgbClr val="006600"/>
                </a:solidFill>
                <a:latin typeface="Georgia" pitchFamily="18" charset="0"/>
              </a:rPr>
              <a:t>fundamentos de bienestar</a:t>
            </a:r>
            <a:r>
              <a:rPr lang="es-CR" sz="2800" b="1" dirty="0" smtClean="0">
                <a:latin typeface="Georgia" pitchFamily="18" charset="0"/>
              </a:rPr>
              <a:t> </a:t>
            </a:r>
            <a:r>
              <a:rPr lang="es-CR" sz="2800" dirty="0" smtClean="0">
                <a:latin typeface="Georgia" pitchFamily="18" charset="0"/>
              </a:rPr>
              <a:t>y </a:t>
            </a:r>
            <a:r>
              <a:rPr lang="es-CR" sz="2800" b="1" dirty="0" smtClean="0">
                <a:solidFill>
                  <a:srgbClr val="006600"/>
                </a:solidFill>
                <a:latin typeface="Georgia" pitchFamily="18" charset="0"/>
              </a:rPr>
              <a:t>oportunidades</a:t>
            </a:r>
            <a:r>
              <a:rPr lang="es-CR" sz="2800" dirty="0" smtClean="0">
                <a:latin typeface="Georgia" pitchFamily="18" charset="0"/>
              </a:rPr>
              <a:t>, conformadas por </a:t>
            </a:r>
            <a:r>
              <a:rPr lang="es-CR" sz="2800" b="1" dirty="0" smtClean="0">
                <a:solidFill>
                  <a:srgbClr val="006600"/>
                </a:solidFill>
                <a:latin typeface="Georgia" pitchFamily="18" charset="0"/>
              </a:rPr>
              <a:t>cuatro componentes cada una</a:t>
            </a:r>
            <a:r>
              <a:rPr lang="es-CR" sz="2800" dirty="0" smtClean="0">
                <a:latin typeface="Georgia" pitchFamily="18" charset="0"/>
              </a:rPr>
              <a:t>, los cuales a su vez se estiman a partir de un total de </a:t>
            </a:r>
            <a:r>
              <a:rPr lang="es-CR" sz="2800" b="1" dirty="0" smtClean="0">
                <a:solidFill>
                  <a:srgbClr val="006600"/>
                </a:solidFill>
                <a:latin typeface="Georgia" pitchFamily="18" charset="0"/>
              </a:rPr>
              <a:t>54 indicadores</a:t>
            </a:r>
            <a:r>
              <a:rPr lang="es-CR" sz="2800" dirty="0" smtClean="0">
                <a:latin typeface="Georgia" pitchFamily="18" charset="0"/>
              </a:rPr>
              <a:t> (</a:t>
            </a:r>
            <a:r>
              <a:rPr lang="es-CR" sz="2800" dirty="0" err="1" smtClean="0">
                <a:latin typeface="Georgia" pitchFamily="18" charset="0"/>
              </a:rPr>
              <a:t>IPS</a:t>
            </a:r>
            <a:r>
              <a:rPr lang="es-CR" sz="2800" dirty="0" smtClean="0">
                <a:latin typeface="Georgia" pitchFamily="18" charset="0"/>
              </a:rPr>
              <a:t>-2015).</a:t>
            </a:r>
          </a:p>
          <a:p>
            <a:r>
              <a:rPr lang="es-MX" sz="2800" dirty="0" smtClean="0">
                <a:latin typeface="Georgia" pitchFamily="18" charset="0"/>
              </a:rPr>
              <a:t>Como se ha visto, la posición de Costa Rica es muy favorable a nivel mundial (</a:t>
            </a:r>
            <a:r>
              <a:rPr lang="es-MX" sz="2800" b="1" dirty="0" smtClean="0">
                <a:solidFill>
                  <a:srgbClr val="7030A0"/>
                </a:solidFill>
                <a:latin typeface="Georgia" pitchFamily="18" charset="0"/>
              </a:rPr>
              <a:t>posición 28 entre 133 países en el mundo</a:t>
            </a:r>
            <a:r>
              <a:rPr lang="es-MX" sz="2800" dirty="0" smtClean="0">
                <a:latin typeface="Georgia" pitchFamily="18" charset="0"/>
              </a:rPr>
              <a:t>) y latinoamericana (</a:t>
            </a:r>
            <a:r>
              <a:rPr lang="es-MX" sz="2800" b="1" dirty="0" smtClean="0">
                <a:solidFill>
                  <a:srgbClr val="7030A0"/>
                </a:solidFill>
                <a:latin typeface="Georgia" pitchFamily="18" charset="0"/>
              </a:rPr>
              <a:t>posición 3 entre 18 países</a:t>
            </a:r>
            <a:r>
              <a:rPr lang="es-MX" sz="2800" dirty="0" smtClean="0">
                <a:latin typeface="Georgia" pitchFamily="18" charset="0"/>
              </a:rPr>
              <a:t>).</a:t>
            </a:r>
          </a:p>
          <a:p>
            <a:r>
              <a:rPr lang="es-MX" sz="2800" dirty="0" smtClean="0">
                <a:latin typeface="Georgia" pitchFamily="18" charset="0"/>
              </a:rPr>
              <a:t>Sin embargo, </a:t>
            </a:r>
            <a:r>
              <a:rPr lang="es-MX" sz="2800" dirty="0" smtClean="0">
                <a:solidFill>
                  <a:srgbClr val="FF3300"/>
                </a:solidFill>
                <a:latin typeface="Georgia" pitchFamily="18" charset="0"/>
              </a:rPr>
              <a:t>la situación no es la misma cuando se consideran dimensiones, componentes e indicadores</a:t>
            </a:r>
            <a:r>
              <a:rPr lang="es-MX" sz="2800" dirty="0" smtClean="0">
                <a:latin typeface="Georgia" pitchFamily="18" charset="0"/>
              </a:rPr>
              <a:t>.</a:t>
            </a:r>
            <a:endParaRPr lang="es-CR" sz="2800" dirty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1306</Words>
  <Application>Microsoft Office PowerPoint</Application>
  <PresentationFormat>Presentación en pantalla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Día mundial de la estadística   Mesa redonda: “Datos mejores, vidas mejores”</vt:lpstr>
      <vt:lpstr>1. El Índice de Desarrollo Humano</vt:lpstr>
      <vt:lpstr>cont. 1. El Índice de Desarrollo Humano</vt:lpstr>
      <vt:lpstr>2. Posteriormente, otros Índices internacionales (12)</vt:lpstr>
      <vt:lpstr>cont. 2. otros Índices internacionales</vt:lpstr>
      <vt:lpstr>3. Situación de Costa Rica en el mundo (primeras posiciones son mejores)</vt:lpstr>
      <vt:lpstr>3. Situación de Costa Rica en ALC (18 países*) (primeras posiciones son mejores)</vt:lpstr>
      <vt:lpstr>un paréntesis: ¿por qué la situación según el IDH?</vt:lpstr>
      <vt:lpstr>4. Identificación de los retos país: el caso del Índice de Progreso Social</vt:lpstr>
      <vt:lpstr>Diapositiva 10</vt:lpstr>
      <vt:lpstr>Otro paréntesis: Costa Rica destaca en el IPS cuando se considera el PIB</vt:lpstr>
      <vt:lpstr>cont. 4. Identificación retos</vt:lpstr>
      <vt:lpstr>cont. 4. Identificación retos: IPS</vt:lpstr>
      <vt:lpstr>cont. 4. Identificación retos: IPS</vt:lpstr>
      <vt:lpstr>cont. 4. Identificación retos: IPS</vt:lpstr>
      <vt:lpstr>5. A modo de conclusión</vt:lpstr>
    </vt:vector>
  </TitlesOfParts>
  <Company>Universidad de Costa Rica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 mundial de la estadística   Mesa redonda: “Datos mejores, vidas mejores”</dc:title>
  <dc:creator>UCR</dc:creator>
  <cp:lastModifiedBy>Pablo Sauma</cp:lastModifiedBy>
  <cp:revision>81</cp:revision>
  <dcterms:created xsi:type="dcterms:W3CDTF">2015-10-16T20:06:40Z</dcterms:created>
  <dcterms:modified xsi:type="dcterms:W3CDTF">2015-10-17T14:46:10Z</dcterms:modified>
</cp:coreProperties>
</file>