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301" r:id="rId3"/>
    <p:sldId id="300" r:id="rId4"/>
    <p:sldId id="271" r:id="rId5"/>
    <p:sldId id="307" r:id="rId6"/>
    <p:sldId id="282" r:id="rId7"/>
    <p:sldId id="283" r:id="rId8"/>
    <p:sldId id="296" r:id="rId9"/>
    <p:sldId id="289" r:id="rId10"/>
    <p:sldId id="297" r:id="rId11"/>
    <p:sldId id="288" r:id="rId12"/>
    <p:sldId id="302" r:id="rId13"/>
    <p:sldId id="285" r:id="rId14"/>
    <p:sldId id="298" r:id="rId15"/>
    <p:sldId id="304" r:id="rId16"/>
    <p:sldId id="305" r:id="rId17"/>
    <p:sldId id="303" r:id="rId18"/>
    <p:sldId id="266" r:id="rId19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773"/>
    <a:srgbClr val="E32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08113-25FB-4F94-8CC9-57C6737B887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E9925A5-DC46-440F-B696-591AF86D13A3}">
      <dgm:prSet custT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es-CR" sz="2000" b="0" dirty="0" smtClean="0">
              <a:solidFill>
                <a:schemeClr val="tx1"/>
              </a:solidFill>
              <a:latin typeface="Cambria" panose="02040503050406030204" pitchFamily="18" charset="0"/>
            </a:rPr>
            <a:t>Es un sistema de información geográfica que permite identificar dónde se ubican las mayores concentraciones de pobreza y pobreza extrema del país. </a:t>
          </a:r>
          <a:endParaRPr lang="es-CR" sz="20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3FA7817D-A161-46C2-938B-B268DE438185}" type="parTrans" cxnId="{F3FF7664-4CE7-49B8-9D02-3ACAB32C63DD}">
      <dgm:prSet/>
      <dgm:spPr/>
      <dgm:t>
        <a:bodyPr/>
        <a:lstStyle/>
        <a:p>
          <a:endParaRPr lang="es-CR"/>
        </a:p>
      </dgm:t>
    </dgm:pt>
    <dgm:pt modelId="{041D8E8E-A32C-4178-9585-68DCDA41EB98}" type="sibTrans" cxnId="{F3FF7664-4CE7-49B8-9D02-3ACAB32C63DD}">
      <dgm:prSet/>
      <dgm:spPr/>
      <dgm:t>
        <a:bodyPr/>
        <a:lstStyle/>
        <a:p>
          <a:endParaRPr lang="es-CR"/>
        </a:p>
      </dgm:t>
    </dgm:pt>
    <dgm:pt modelId="{A5329220-3FE2-474A-BF5B-A721641F8464}">
      <dgm:prSet custT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es-CR" sz="2000" b="0" dirty="0" smtClean="0">
              <a:solidFill>
                <a:schemeClr val="tx1"/>
              </a:solidFill>
              <a:latin typeface="Cambria" panose="02040503050406030204" pitchFamily="18" charset="0"/>
            </a:rPr>
            <a:t>Identifica 75 distritos prioritarios que concentran la mayor cantidad de población en condición de pobreza según los métodos de línea de pobreza y necesidades básicas insatisfechas.</a:t>
          </a:r>
          <a:endParaRPr lang="es-CR" sz="20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3588921-F493-4BFA-8EF7-0A1F92A00133}" type="parTrans" cxnId="{AFFBB30F-6A50-434F-9398-B6DBBA3E4319}">
      <dgm:prSet/>
      <dgm:spPr/>
      <dgm:t>
        <a:bodyPr/>
        <a:lstStyle/>
        <a:p>
          <a:endParaRPr lang="es-CR"/>
        </a:p>
      </dgm:t>
    </dgm:pt>
    <dgm:pt modelId="{FDCD3028-F608-4163-8532-50858AA03D6E}" type="sibTrans" cxnId="{AFFBB30F-6A50-434F-9398-B6DBBA3E4319}">
      <dgm:prSet/>
      <dgm:spPr/>
      <dgm:t>
        <a:bodyPr/>
        <a:lstStyle/>
        <a:p>
          <a:endParaRPr lang="es-CR"/>
        </a:p>
      </dgm:t>
    </dgm:pt>
    <dgm:pt modelId="{F56A6F7C-54F3-4814-9985-0F37433233FB}">
      <dgm:prSet custT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es-CR" sz="2000" b="0" dirty="0" smtClean="0">
              <a:solidFill>
                <a:schemeClr val="tx1"/>
              </a:solidFill>
              <a:latin typeface="Cambria" panose="02040503050406030204" pitchFamily="18" charset="0"/>
            </a:rPr>
            <a:t>Permite visualizar múltiples variables e indicadores que caracterizan a la población en condición de pobreza.</a:t>
          </a:r>
          <a:endParaRPr lang="es-CR" sz="20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615EA54-A818-4E9E-8CBE-6104EC4EE87B}" type="parTrans" cxnId="{E688E893-F477-499C-B50B-65F491139900}">
      <dgm:prSet/>
      <dgm:spPr/>
      <dgm:t>
        <a:bodyPr/>
        <a:lstStyle/>
        <a:p>
          <a:endParaRPr lang="es-CR"/>
        </a:p>
      </dgm:t>
    </dgm:pt>
    <dgm:pt modelId="{3BEAD345-694A-4214-A697-42A20A7B4D81}" type="sibTrans" cxnId="{E688E893-F477-499C-B50B-65F491139900}">
      <dgm:prSet/>
      <dgm:spPr/>
      <dgm:t>
        <a:bodyPr/>
        <a:lstStyle/>
        <a:p>
          <a:endParaRPr lang="es-CR"/>
        </a:p>
      </dgm:t>
    </dgm:pt>
    <dgm:pt modelId="{1CA7D597-B3BD-4184-86B5-D2B0DA91D167}" type="pres">
      <dgm:prSet presAssocID="{7BF08113-25FB-4F94-8CC9-57C6737B887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F9F717A-1D46-4E4F-A47F-B349B6C7C2FA}" type="pres">
      <dgm:prSet presAssocID="{BE9925A5-DC46-440F-B696-591AF86D13A3}" presName="composite" presStyleCnt="0"/>
      <dgm:spPr/>
    </dgm:pt>
    <dgm:pt modelId="{0CDD28CC-B2C0-4F46-BE54-23D007FF87C3}" type="pres">
      <dgm:prSet presAssocID="{BE9925A5-DC46-440F-B696-591AF86D13A3}" presName="imgShp" presStyleLbl="fgImgPlace1" presStyleIdx="0" presStyleCnt="3" custLinFactNeighborX="-71422" custLinFactNeighborY="-1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63773"/>
          </a:solidFill>
        </a:ln>
      </dgm:spPr>
      <dgm:t>
        <a:bodyPr/>
        <a:lstStyle/>
        <a:p>
          <a:endParaRPr lang="es-CR"/>
        </a:p>
      </dgm:t>
    </dgm:pt>
    <dgm:pt modelId="{86C0B1A0-08EA-45EA-B2C5-102F378BA7A4}" type="pres">
      <dgm:prSet presAssocID="{BE9925A5-DC46-440F-B696-591AF86D13A3}" presName="txShp" presStyleLbl="node1" presStyleIdx="0" presStyleCnt="3" custScaleX="131958" custLinFactNeighborX="4078" custLinFactNeighborY="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1638968-9BEC-413A-ADEF-FFD3F8B91067}" type="pres">
      <dgm:prSet presAssocID="{041D8E8E-A32C-4178-9585-68DCDA41EB98}" presName="spacing" presStyleCnt="0"/>
      <dgm:spPr/>
    </dgm:pt>
    <dgm:pt modelId="{00F20A60-C80A-4CDB-AD28-54C37030688E}" type="pres">
      <dgm:prSet presAssocID="{A5329220-3FE2-474A-BF5B-A721641F8464}" presName="composite" presStyleCnt="0"/>
      <dgm:spPr/>
    </dgm:pt>
    <dgm:pt modelId="{66C511CA-F022-440B-995D-1AD6BB1BD3C8}" type="pres">
      <dgm:prSet presAssocID="{A5329220-3FE2-474A-BF5B-A721641F8464}" presName="imgShp" presStyleLbl="fgImgPlace1" presStyleIdx="1" presStyleCnt="3" custLinFactNeighborX="-71422" custLinFactNeighborY="-119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solidFill>
            <a:srgbClr val="063773"/>
          </a:solidFill>
        </a:ln>
      </dgm:spPr>
      <dgm:t>
        <a:bodyPr/>
        <a:lstStyle/>
        <a:p>
          <a:endParaRPr lang="es-CR"/>
        </a:p>
      </dgm:t>
    </dgm:pt>
    <dgm:pt modelId="{E562DFAE-155F-4D75-B188-772565EBA835}" type="pres">
      <dgm:prSet presAssocID="{A5329220-3FE2-474A-BF5B-A721641F8464}" presName="txShp" presStyleLbl="node1" presStyleIdx="1" presStyleCnt="3" custScaleX="131958" custLinFactNeighborX="4078" custLinFactNeighborY="11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F16F1F1-E2A0-4DEB-90EF-85F842B62449}" type="pres">
      <dgm:prSet presAssocID="{FDCD3028-F608-4163-8532-50858AA03D6E}" presName="spacing" presStyleCnt="0"/>
      <dgm:spPr/>
    </dgm:pt>
    <dgm:pt modelId="{28A34000-78B8-4187-802A-32652E1C2BD6}" type="pres">
      <dgm:prSet presAssocID="{F56A6F7C-54F3-4814-9985-0F37433233FB}" presName="composite" presStyleCnt="0"/>
      <dgm:spPr/>
    </dgm:pt>
    <dgm:pt modelId="{32457C70-B00D-4EF8-8DA1-0D81944D6C91}" type="pres">
      <dgm:prSet presAssocID="{F56A6F7C-54F3-4814-9985-0F37433233FB}" presName="imgShp" presStyleLbl="fgImgPlace1" presStyleIdx="2" presStyleCnt="3" custLinFactNeighborX="-71422" custLinFactNeighborY="-11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63773"/>
          </a:solidFill>
        </a:ln>
      </dgm:spPr>
      <dgm:t>
        <a:bodyPr/>
        <a:lstStyle/>
        <a:p>
          <a:endParaRPr lang="es-CR"/>
        </a:p>
      </dgm:t>
    </dgm:pt>
    <dgm:pt modelId="{8850208E-41A1-4E28-A027-A37F32E5AF34}" type="pres">
      <dgm:prSet presAssocID="{F56A6F7C-54F3-4814-9985-0F37433233FB}" presName="txShp" presStyleLbl="node1" presStyleIdx="2" presStyleCnt="3" custScaleX="131958" custLinFactNeighborX="4078" custLinFactNeighborY="11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02C009E3-6B01-472C-B61F-795713131347}" type="presOf" srcId="{F56A6F7C-54F3-4814-9985-0F37433233FB}" destId="{8850208E-41A1-4E28-A027-A37F32E5AF34}" srcOrd="0" destOrd="0" presId="urn:microsoft.com/office/officeart/2005/8/layout/vList3"/>
    <dgm:cxn modelId="{F3FF7664-4CE7-49B8-9D02-3ACAB32C63DD}" srcId="{7BF08113-25FB-4F94-8CC9-57C6737B8874}" destId="{BE9925A5-DC46-440F-B696-591AF86D13A3}" srcOrd="0" destOrd="0" parTransId="{3FA7817D-A161-46C2-938B-B268DE438185}" sibTransId="{041D8E8E-A32C-4178-9585-68DCDA41EB98}"/>
    <dgm:cxn modelId="{58A37DE8-5CFD-4A93-B515-80652EE78BA6}" type="presOf" srcId="{A5329220-3FE2-474A-BF5B-A721641F8464}" destId="{E562DFAE-155F-4D75-B188-772565EBA835}" srcOrd="0" destOrd="0" presId="urn:microsoft.com/office/officeart/2005/8/layout/vList3"/>
    <dgm:cxn modelId="{E688E893-F477-499C-B50B-65F491139900}" srcId="{7BF08113-25FB-4F94-8CC9-57C6737B8874}" destId="{F56A6F7C-54F3-4814-9985-0F37433233FB}" srcOrd="2" destOrd="0" parTransId="{1615EA54-A818-4E9E-8CBE-6104EC4EE87B}" sibTransId="{3BEAD345-694A-4214-A697-42A20A7B4D81}"/>
    <dgm:cxn modelId="{F2DBC9A4-9F6D-4FE0-B74A-98753A15B677}" type="presOf" srcId="{7BF08113-25FB-4F94-8CC9-57C6737B8874}" destId="{1CA7D597-B3BD-4184-86B5-D2B0DA91D167}" srcOrd="0" destOrd="0" presId="urn:microsoft.com/office/officeart/2005/8/layout/vList3"/>
    <dgm:cxn modelId="{9D55221E-3F9D-4C2C-9824-2B7AC26892F4}" type="presOf" srcId="{BE9925A5-DC46-440F-B696-591AF86D13A3}" destId="{86C0B1A0-08EA-45EA-B2C5-102F378BA7A4}" srcOrd="0" destOrd="0" presId="urn:microsoft.com/office/officeart/2005/8/layout/vList3"/>
    <dgm:cxn modelId="{AFFBB30F-6A50-434F-9398-B6DBBA3E4319}" srcId="{7BF08113-25FB-4F94-8CC9-57C6737B8874}" destId="{A5329220-3FE2-474A-BF5B-A721641F8464}" srcOrd="1" destOrd="0" parTransId="{B3588921-F493-4BFA-8EF7-0A1F92A00133}" sibTransId="{FDCD3028-F608-4163-8532-50858AA03D6E}"/>
    <dgm:cxn modelId="{9F6B3E0A-F6A2-4868-A542-524CE8EDC885}" type="presParOf" srcId="{1CA7D597-B3BD-4184-86B5-D2B0DA91D167}" destId="{0F9F717A-1D46-4E4F-A47F-B349B6C7C2FA}" srcOrd="0" destOrd="0" presId="urn:microsoft.com/office/officeart/2005/8/layout/vList3"/>
    <dgm:cxn modelId="{677D5EF9-8BB9-45E3-B496-4A247128B80E}" type="presParOf" srcId="{0F9F717A-1D46-4E4F-A47F-B349B6C7C2FA}" destId="{0CDD28CC-B2C0-4F46-BE54-23D007FF87C3}" srcOrd="0" destOrd="0" presId="urn:microsoft.com/office/officeart/2005/8/layout/vList3"/>
    <dgm:cxn modelId="{2579C748-F088-4FCB-87CF-A8847A21F8B3}" type="presParOf" srcId="{0F9F717A-1D46-4E4F-A47F-B349B6C7C2FA}" destId="{86C0B1A0-08EA-45EA-B2C5-102F378BA7A4}" srcOrd="1" destOrd="0" presId="urn:microsoft.com/office/officeart/2005/8/layout/vList3"/>
    <dgm:cxn modelId="{1CF89549-0EF8-48CA-90B8-4668F7AF1FC5}" type="presParOf" srcId="{1CA7D597-B3BD-4184-86B5-D2B0DA91D167}" destId="{B1638968-9BEC-413A-ADEF-FFD3F8B91067}" srcOrd="1" destOrd="0" presId="urn:microsoft.com/office/officeart/2005/8/layout/vList3"/>
    <dgm:cxn modelId="{AA09DE3A-8FB5-48E4-A314-E9992D80A109}" type="presParOf" srcId="{1CA7D597-B3BD-4184-86B5-D2B0DA91D167}" destId="{00F20A60-C80A-4CDB-AD28-54C37030688E}" srcOrd="2" destOrd="0" presId="urn:microsoft.com/office/officeart/2005/8/layout/vList3"/>
    <dgm:cxn modelId="{7CEFA8CA-7B67-46F5-AA01-96CE3B89412E}" type="presParOf" srcId="{00F20A60-C80A-4CDB-AD28-54C37030688E}" destId="{66C511CA-F022-440B-995D-1AD6BB1BD3C8}" srcOrd="0" destOrd="0" presId="urn:microsoft.com/office/officeart/2005/8/layout/vList3"/>
    <dgm:cxn modelId="{F1F3DB1A-AFF9-4491-82C2-8319ED37A577}" type="presParOf" srcId="{00F20A60-C80A-4CDB-AD28-54C37030688E}" destId="{E562DFAE-155F-4D75-B188-772565EBA835}" srcOrd="1" destOrd="0" presId="urn:microsoft.com/office/officeart/2005/8/layout/vList3"/>
    <dgm:cxn modelId="{9C374FA4-628F-436C-BF32-492C3B274B07}" type="presParOf" srcId="{1CA7D597-B3BD-4184-86B5-D2B0DA91D167}" destId="{6F16F1F1-E2A0-4DEB-90EF-85F842B62449}" srcOrd="3" destOrd="0" presId="urn:microsoft.com/office/officeart/2005/8/layout/vList3"/>
    <dgm:cxn modelId="{CBB732ED-552C-4965-9624-E5003D92AEE0}" type="presParOf" srcId="{1CA7D597-B3BD-4184-86B5-D2B0DA91D167}" destId="{28A34000-78B8-4187-802A-32652E1C2BD6}" srcOrd="4" destOrd="0" presId="urn:microsoft.com/office/officeart/2005/8/layout/vList3"/>
    <dgm:cxn modelId="{7D631A3B-B51E-4A88-BA6D-4EFE8EAB4E06}" type="presParOf" srcId="{28A34000-78B8-4187-802A-32652E1C2BD6}" destId="{32457C70-B00D-4EF8-8DA1-0D81944D6C91}" srcOrd="0" destOrd="0" presId="urn:microsoft.com/office/officeart/2005/8/layout/vList3"/>
    <dgm:cxn modelId="{ED5FF8E6-64A2-4531-BB7C-441A264F45AA}" type="presParOf" srcId="{28A34000-78B8-4187-802A-32652E1C2BD6}" destId="{8850208E-41A1-4E28-A027-A37F32E5AF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6BEA7-338B-4E2E-BAB3-457BE27DC31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C40C9AE-7699-41A0-9B21-08E0DCEDB574}">
      <dgm:prSet phldrT="[Texto]" custT="1"/>
      <dgm:spPr/>
      <dgm:t>
        <a:bodyPr/>
        <a:lstStyle/>
        <a:p>
          <a:r>
            <a:rPr lang="es-MX" sz="2400" b="1" dirty="0" smtClean="0"/>
            <a:t>¿Para qué los mapas sociales?</a:t>
          </a:r>
          <a:endParaRPr lang="es-CR" sz="2400" b="1" dirty="0"/>
        </a:p>
      </dgm:t>
    </dgm:pt>
    <dgm:pt modelId="{76B635E3-FC95-4F1B-8137-72C6E131AEF6}" type="parTrans" cxnId="{655D5A08-894D-44BE-99AB-DE4A5893673C}">
      <dgm:prSet/>
      <dgm:spPr/>
      <dgm:t>
        <a:bodyPr/>
        <a:lstStyle/>
        <a:p>
          <a:endParaRPr lang="es-CR"/>
        </a:p>
      </dgm:t>
    </dgm:pt>
    <dgm:pt modelId="{5DD692CB-FBFE-43A4-A613-2430388D2BF9}" type="sibTrans" cxnId="{655D5A08-894D-44BE-99AB-DE4A5893673C}">
      <dgm:prSet/>
      <dgm:spPr/>
      <dgm:t>
        <a:bodyPr/>
        <a:lstStyle/>
        <a:p>
          <a:endParaRPr lang="es-CR"/>
        </a:p>
      </dgm:t>
    </dgm:pt>
    <dgm:pt modelId="{96BC8024-BE9E-49C0-96A8-E587077E8E91}">
      <dgm:prSet phldrT="[Texto]" custT="1"/>
      <dgm:spPr/>
      <dgm:t>
        <a:bodyPr/>
        <a:lstStyle/>
        <a:p>
          <a:r>
            <a:rPr lang="es-CR" sz="1800" dirty="0" smtClean="0"/>
            <a:t>Muestran la distribución geográfica de la pobreza</a:t>
          </a:r>
          <a:endParaRPr lang="es-CR" sz="1800" dirty="0"/>
        </a:p>
      </dgm:t>
    </dgm:pt>
    <dgm:pt modelId="{52F3A169-B63C-4E9B-A18F-E3CD216A2328}" type="parTrans" cxnId="{60F2E659-7B54-4023-91F6-EBD211163F7F}">
      <dgm:prSet/>
      <dgm:spPr/>
      <dgm:t>
        <a:bodyPr/>
        <a:lstStyle/>
        <a:p>
          <a:endParaRPr lang="es-CR"/>
        </a:p>
      </dgm:t>
    </dgm:pt>
    <dgm:pt modelId="{2DE75AD4-4C50-4CC9-AE1D-61D4D5B702C2}" type="sibTrans" cxnId="{60F2E659-7B54-4023-91F6-EBD211163F7F}">
      <dgm:prSet/>
      <dgm:spPr/>
      <dgm:t>
        <a:bodyPr/>
        <a:lstStyle/>
        <a:p>
          <a:endParaRPr lang="es-CR"/>
        </a:p>
      </dgm:t>
    </dgm:pt>
    <dgm:pt modelId="{E0BF48E8-CDA1-4110-BE68-D35134CD16E0}">
      <dgm:prSet phldrT="[Texto]" custT="1"/>
      <dgm:spPr/>
      <dgm:t>
        <a:bodyPr/>
        <a:lstStyle/>
        <a:p>
          <a:r>
            <a:rPr lang="es-CR" sz="1800" dirty="0" smtClean="0"/>
            <a:t>Permite tomar decisiones más acertadas para la política pública</a:t>
          </a:r>
          <a:endParaRPr lang="es-CR" sz="1800" dirty="0"/>
        </a:p>
      </dgm:t>
    </dgm:pt>
    <dgm:pt modelId="{FFE95C23-D1A9-4687-9D89-641260993C34}" type="parTrans" cxnId="{1C130CEB-2917-4FA8-8838-F950070E080C}">
      <dgm:prSet/>
      <dgm:spPr/>
      <dgm:t>
        <a:bodyPr/>
        <a:lstStyle/>
        <a:p>
          <a:endParaRPr lang="es-CR"/>
        </a:p>
      </dgm:t>
    </dgm:pt>
    <dgm:pt modelId="{B5529D3B-5217-48D5-93F9-A196514F9607}" type="sibTrans" cxnId="{1C130CEB-2917-4FA8-8838-F950070E080C}">
      <dgm:prSet/>
      <dgm:spPr/>
      <dgm:t>
        <a:bodyPr/>
        <a:lstStyle/>
        <a:p>
          <a:endParaRPr lang="es-CR"/>
        </a:p>
      </dgm:t>
    </dgm:pt>
    <dgm:pt modelId="{1ACBC9DE-E042-4C02-BEA3-41BD5AAAEAB3}">
      <dgm:prSet custT="1"/>
      <dgm:spPr/>
      <dgm:t>
        <a:bodyPr/>
        <a:lstStyle/>
        <a:p>
          <a:r>
            <a:rPr lang="es-CR" sz="1800" dirty="0" smtClean="0"/>
            <a:t>Permite la caracterización de la población que reside en esas áreas geográficas</a:t>
          </a:r>
          <a:endParaRPr lang="es-CR" sz="1800" dirty="0"/>
        </a:p>
      </dgm:t>
    </dgm:pt>
    <dgm:pt modelId="{438E31D7-B91D-460C-820D-065F622996E4}" type="parTrans" cxnId="{03CCDF2D-B354-47F4-A2B0-3968F35A339D}">
      <dgm:prSet/>
      <dgm:spPr/>
      <dgm:t>
        <a:bodyPr/>
        <a:lstStyle/>
        <a:p>
          <a:endParaRPr lang="es-CR"/>
        </a:p>
      </dgm:t>
    </dgm:pt>
    <dgm:pt modelId="{986B3048-95B9-4278-8D0F-19CA1421CC84}" type="sibTrans" cxnId="{03CCDF2D-B354-47F4-A2B0-3968F35A339D}">
      <dgm:prSet/>
      <dgm:spPr/>
      <dgm:t>
        <a:bodyPr/>
        <a:lstStyle/>
        <a:p>
          <a:endParaRPr lang="es-CR"/>
        </a:p>
      </dgm:t>
    </dgm:pt>
    <dgm:pt modelId="{18A0281A-39CE-48AE-BD6F-80D9EF83E69B}">
      <dgm:prSet phldrT="[Texto]" custT="1"/>
      <dgm:spPr/>
      <dgm:t>
        <a:bodyPr/>
        <a:lstStyle/>
        <a:p>
          <a:r>
            <a:rPr lang="es-CR" sz="1800" dirty="0" smtClean="0"/>
            <a:t>Permite la definición de prioridades para la asignación de recursos</a:t>
          </a:r>
          <a:endParaRPr lang="es-CR" sz="1800" dirty="0"/>
        </a:p>
      </dgm:t>
    </dgm:pt>
    <dgm:pt modelId="{74B5FD8A-C0C2-425E-99A7-DEA30DC2232A}" type="parTrans" cxnId="{97D52D31-CD38-4240-983C-6A943DE50696}">
      <dgm:prSet/>
      <dgm:spPr/>
      <dgm:t>
        <a:bodyPr/>
        <a:lstStyle/>
        <a:p>
          <a:endParaRPr lang="es-CR"/>
        </a:p>
      </dgm:t>
    </dgm:pt>
    <dgm:pt modelId="{0AAF420E-4A82-4610-9E8B-AB8B58AF0E9F}" type="sibTrans" cxnId="{97D52D31-CD38-4240-983C-6A943DE50696}">
      <dgm:prSet/>
      <dgm:spPr/>
      <dgm:t>
        <a:bodyPr/>
        <a:lstStyle/>
        <a:p>
          <a:endParaRPr lang="es-CR"/>
        </a:p>
      </dgm:t>
    </dgm:pt>
    <dgm:pt modelId="{C75DC8B4-0536-45BB-A3FE-AF53EA3FED7F}">
      <dgm:prSet custT="1"/>
      <dgm:spPr/>
      <dgm:t>
        <a:bodyPr/>
        <a:lstStyle/>
        <a:p>
          <a:r>
            <a:rPr lang="es-CR" sz="1800" dirty="0" smtClean="0"/>
            <a:t>Facilita la participación activa de diferentes instituciones locales</a:t>
          </a:r>
          <a:endParaRPr lang="es-CR" sz="1800" dirty="0"/>
        </a:p>
      </dgm:t>
    </dgm:pt>
    <dgm:pt modelId="{44A339E0-19A2-4801-A491-47FDC255A584}" type="parTrans" cxnId="{9B2B19BE-59E8-47C4-8F2C-9D00094F2092}">
      <dgm:prSet/>
      <dgm:spPr/>
      <dgm:t>
        <a:bodyPr/>
        <a:lstStyle/>
        <a:p>
          <a:endParaRPr lang="es-CR"/>
        </a:p>
      </dgm:t>
    </dgm:pt>
    <dgm:pt modelId="{4B189735-A1BC-4758-81C7-0A67E292A1C7}" type="sibTrans" cxnId="{9B2B19BE-59E8-47C4-8F2C-9D00094F2092}">
      <dgm:prSet/>
      <dgm:spPr/>
      <dgm:t>
        <a:bodyPr/>
        <a:lstStyle/>
        <a:p>
          <a:endParaRPr lang="es-CR"/>
        </a:p>
      </dgm:t>
    </dgm:pt>
    <dgm:pt modelId="{F89B037F-DD48-4545-9993-64B1E6A529DE}" type="pres">
      <dgm:prSet presAssocID="{2796BEA7-338B-4E2E-BAB3-457BE27DC3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CA4756B4-5EC8-4795-84EF-9F8B60265039}" type="pres">
      <dgm:prSet presAssocID="{2796BEA7-338B-4E2E-BAB3-457BE27DC310}" presName="radial" presStyleCnt="0">
        <dgm:presLayoutVars>
          <dgm:animLvl val="ctr"/>
        </dgm:presLayoutVars>
      </dgm:prSet>
      <dgm:spPr/>
    </dgm:pt>
    <dgm:pt modelId="{C359EC7D-EA60-465C-B192-B0AB4BDF951A}" type="pres">
      <dgm:prSet presAssocID="{DC40C9AE-7699-41A0-9B21-08E0DCEDB574}" presName="centerShape" presStyleLbl="vennNode1" presStyleIdx="0" presStyleCnt="6" custScaleX="89105" custScaleY="80816"/>
      <dgm:spPr/>
      <dgm:t>
        <a:bodyPr/>
        <a:lstStyle/>
        <a:p>
          <a:endParaRPr lang="es-CR"/>
        </a:p>
      </dgm:t>
    </dgm:pt>
    <dgm:pt modelId="{5CE044FF-7464-4C6A-8C17-4F225E8E73B5}" type="pres">
      <dgm:prSet presAssocID="{96BC8024-BE9E-49C0-96A8-E587077E8E91}" presName="node" presStyleLbl="vennNode1" presStyleIdx="1" presStyleCnt="6" custScaleX="132201" custScaleY="13228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8EED40A-A864-4435-AF75-CBDC045E2835}" type="pres">
      <dgm:prSet presAssocID="{E0BF48E8-CDA1-4110-BE68-D35134CD16E0}" presName="node" presStyleLbl="vennNode1" presStyleIdx="2" presStyleCnt="6" custScaleX="132201" custScaleY="13228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3C10A04-08F8-430B-8AFE-666D72362140}" type="pres">
      <dgm:prSet presAssocID="{18A0281A-39CE-48AE-BD6F-80D9EF83E69B}" presName="node" presStyleLbl="vennNode1" presStyleIdx="3" presStyleCnt="6" custScaleX="132201" custScaleY="13228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492A08E-371F-41DF-9610-4C3DD11E6709}" type="pres">
      <dgm:prSet presAssocID="{1ACBC9DE-E042-4C02-BEA3-41BD5AAAEAB3}" presName="node" presStyleLbl="vennNode1" presStyleIdx="4" presStyleCnt="6" custScaleX="132201" custScaleY="13228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3A8354-0252-43D9-93B4-8540BA543399}" type="pres">
      <dgm:prSet presAssocID="{C75DC8B4-0536-45BB-A3FE-AF53EA3FED7F}" presName="node" presStyleLbl="vennNode1" presStyleIdx="5" presStyleCnt="6" custScaleX="132201" custScaleY="13228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60F2E659-7B54-4023-91F6-EBD211163F7F}" srcId="{DC40C9AE-7699-41A0-9B21-08E0DCEDB574}" destId="{96BC8024-BE9E-49C0-96A8-E587077E8E91}" srcOrd="0" destOrd="0" parTransId="{52F3A169-B63C-4E9B-A18F-E3CD216A2328}" sibTransId="{2DE75AD4-4C50-4CC9-AE1D-61D4D5B702C2}"/>
    <dgm:cxn modelId="{03CCDF2D-B354-47F4-A2B0-3968F35A339D}" srcId="{DC40C9AE-7699-41A0-9B21-08E0DCEDB574}" destId="{1ACBC9DE-E042-4C02-BEA3-41BD5AAAEAB3}" srcOrd="3" destOrd="0" parTransId="{438E31D7-B91D-460C-820D-065F622996E4}" sibTransId="{986B3048-95B9-4278-8D0F-19CA1421CC84}"/>
    <dgm:cxn modelId="{D645DB79-4CB4-4605-B9BB-097E159F05F2}" type="presOf" srcId="{96BC8024-BE9E-49C0-96A8-E587077E8E91}" destId="{5CE044FF-7464-4C6A-8C17-4F225E8E73B5}" srcOrd="0" destOrd="0" presId="urn:microsoft.com/office/officeart/2005/8/layout/radial3"/>
    <dgm:cxn modelId="{9D43FA27-E16F-464E-BFDB-D053611D18AE}" type="presOf" srcId="{18A0281A-39CE-48AE-BD6F-80D9EF83E69B}" destId="{63C10A04-08F8-430B-8AFE-666D72362140}" srcOrd="0" destOrd="0" presId="urn:microsoft.com/office/officeart/2005/8/layout/radial3"/>
    <dgm:cxn modelId="{9AF4F8F9-0BF9-4FE0-B9EC-36E2FD5B43C6}" type="presOf" srcId="{2796BEA7-338B-4E2E-BAB3-457BE27DC310}" destId="{F89B037F-DD48-4545-9993-64B1E6A529DE}" srcOrd="0" destOrd="0" presId="urn:microsoft.com/office/officeart/2005/8/layout/radial3"/>
    <dgm:cxn modelId="{9B2B19BE-59E8-47C4-8F2C-9D00094F2092}" srcId="{DC40C9AE-7699-41A0-9B21-08E0DCEDB574}" destId="{C75DC8B4-0536-45BB-A3FE-AF53EA3FED7F}" srcOrd="4" destOrd="0" parTransId="{44A339E0-19A2-4801-A491-47FDC255A584}" sibTransId="{4B189735-A1BC-4758-81C7-0A67E292A1C7}"/>
    <dgm:cxn modelId="{1C130CEB-2917-4FA8-8838-F950070E080C}" srcId="{DC40C9AE-7699-41A0-9B21-08E0DCEDB574}" destId="{E0BF48E8-CDA1-4110-BE68-D35134CD16E0}" srcOrd="1" destOrd="0" parTransId="{FFE95C23-D1A9-4687-9D89-641260993C34}" sibTransId="{B5529D3B-5217-48D5-93F9-A196514F9607}"/>
    <dgm:cxn modelId="{76D7D53D-340D-4303-811A-E58B58B3245F}" type="presOf" srcId="{1ACBC9DE-E042-4C02-BEA3-41BD5AAAEAB3}" destId="{5492A08E-371F-41DF-9610-4C3DD11E6709}" srcOrd="0" destOrd="0" presId="urn:microsoft.com/office/officeart/2005/8/layout/radial3"/>
    <dgm:cxn modelId="{95BA1D66-2CC4-475A-9B65-3B5C62E177B0}" type="presOf" srcId="{E0BF48E8-CDA1-4110-BE68-D35134CD16E0}" destId="{A8EED40A-A864-4435-AF75-CBDC045E2835}" srcOrd="0" destOrd="0" presId="urn:microsoft.com/office/officeart/2005/8/layout/radial3"/>
    <dgm:cxn modelId="{1AF6034D-1A6B-430D-A264-0F347D99E996}" type="presOf" srcId="{DC40C9AE-7699-41A0-9B21-08E0DCEDB574}" destId="{C359EC7D-EA60-465C-B192-B0AB4BDF951A}" srcOrd="0" destOrd="0" presId="urn:microsoft.com/office/officeart/2005/8/layout/radial3"/>
    <dgm:cxn modelId="{269F318D-DA41-4215-A581-62CA3E19522F}" type="presOf" srcId="{C75DC8B4-0536-45BB-A3FE-AF53EA3FED7F}" destId="{E93A8354-0252-43D9-93B4-8540BA543399}" srcOrd="0" destOrd="0" presId="urn:microsoft.com/office/officeart/2005/8/layout/radial3"/>
    <dgm:cxn modelId="{97D52D31-CD38-4240-983C-6A943DE50696}" srcId="{DC40C9AE-7699-41A0-9B21-08E0DCEDB574}" destId="{18A0281A-39CE-48AE-BD6F-80D9EF83E69B}" srcOrd="2" destOrd="0" parTransId="{74B5FD8A-C0C2-425E-99A7-DEA30DC2232A}" sibTransId="{0AAF420E-4A82-4610-9E8B-AB8B58AF0E9F}"/>
    <dgm:cxn modelId="{655D5A08-894D-44BE-99AB-DE4A5893673C}" srcId="{2796BEA7-338B-4E2E-BAB3-457BE27DC310}" destId="{DC40C9AE-7699-41A0-9B21-08E0DCEDB574}" srcOrd="0" destOrd="0" parTransId="{76B635E3-FC95-4F1B-8137-72C6E131AEF6}" sibTransId="{5DD692CB-FBFE-43A4-A613-2430388D2BF9}"/>
    <dgm:cxn modelId="{4184FD0D-C110-43D3-9CA9-F26A3F1D5C08}" type="presParOf" srcId="{F89B037F-DD48-4545-9993-64B1E6A529DE}" destId="{CA4756B4-5EC8-4795-84EF-9F8B60265039}" srcOrd="0" destOrd="0" presId="urn:microsoft.com/office/officeart/2005/8/layout/radial3"/>
    <dgm:cxn modelId="{37CFAD70-38AB-467C-A264-D62CC0D4CED0}" type="presParOf" srcId="{CA4756B4-5EC8-4795-84EF-9F8B60265039}" destId="{C359EC7D-EA60-465C-B192-B0AB4BDF951A}" srcOrd="0" destOrd="0" presId="urn:microsoft.com/office/officeart/2005/8/layout/radial3"/>
    <dgm:cxn modelId="{FF1FE505-2DB0-41A1-B6F0-7C04C7DA9603}" type="presParOf" srcId="{CA4756B4-5EC8-4795-84EF-9F8B60265039}" destId="{5CE044FF-7464-4C6A-8C17-4F225E8E73B5}" srcOrd="1" destOrd="0" presId="urn:microsoft.com/office/officeart/2005/8/layout/radial3"/>
    <dgm:cxn modelId="{87BEF6BB-E001-4A5A-8D9A-D028B64CC2FC}" type="presParOf" srcId="{CA4756B4-5EC8-4795-84EF-9F8B60265039}" destId="{A8EED40A-A864-4435-AF75-CBDC045E2835}" srcOrd="2" destOrd="0" presId="urn:microsoft.com/office/officeart/2005/8/layout/radial3"/>
    <dgm:cxn modelId="{EE84AA69-C7D5-444D-8ACF-1D3BDC1EC578}" type="presParOf" srcId="{CA4756B4-5EC8-4795-84EF-9F8B60265039}" destId="{63C10A04-08F8-430B-8AFE-666D72362140}" srcOrd="3" destOrd="0" presId="urn:microsoft.com/office/officeart/2005/8/layout/radial3"/>
    <dgm:cxn modelId="{BE3277E1-2CFE-4532-B0FF-FD348BF12BAB}" type="presParOf" srcId="{CA4756B4-5EC8-4795-84EF-9F8B60265039}" destId="{5492A08E-371F-41DF-9610-4C3DD11E6709}" srcOrd="4" destOrd="0" presId="urn:microsoft.com/office/officeart/2005/8/layout/radial3"/>
    <dgm:cxn modelId="{3629F238-670B-4E01-9DCC-C4DEF9795136}" type="presParOf" srcId="{CA4756B4-5EC8-4795-84EF-9F8B60265039}" destId="{E93A8354-0252-43D9-93B4-8540BA54339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FA6295-42E8-40DA-97ED-22DBB938B6E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3165FD3-059D-448F-B24D-9897D89F24CE}">
      <dgm:prSet phldrT="[Texto]" custT="1"/>
      <dgm:spPr/>
      <dgm:t>
        <a:bodyPr/>
        <a:lstStyle/>
        <a:p>
          <a:r>
            <a:rPr lang="es-MX" sz="2000" dirty="0" smtClean="0"/>
            <a:t>Censo 2011</a:t>
          </a:r>
          <a:endParaRPr lang="es-CR" sz="2000" dirty="0"/>
        </a:p>
      </dgm:t>
    </dgm:pt>
    <dgm:pt modelId="{928DA23B-A5B4-4C78-B957-370149C43E10}" type="parTrans" cxnId="{6D3DA67B-3B86-4E73-BD01-4A688CB1E235}">
      <dgm:prSet/>
      <dgm:spPr/>
      <dgm:t>
        <a:bodyPr/>
        <a:lstStyle/>
        <a:p>
          <a:endParaRPr lang="es-CR"/>
        </a:p>
      </dgm:t>
    </dgm:pt>
    <dgm:pt modelId="{BA04DA88-7843-4629-B7D1-4CBFC788F783}" type="sibTrans" cxnId="{6D3DA67B-3B86-4E73-BD01-4A688CB1E235}">
      <dgm:prSet/>
      <dgm:spPr/>
      <dgm:t>
        <a:bodyPr/>
        <a:lstStyle/>
        <a:p>
          <a:endParaRPr lang="es-CR"/>
        </a:p>
      </dgm:t>
    </dgm:pt>
    <dgm:pt modelId="{083D615E-41A2-4FEF-BAF7-35C8761270AF}">
      <dgm:prSet phldrT="[Texto]" custT="1"/>
      <dgm:spPr/>
      <dgm:t>
        <a:bodyPr/>
        <a:lstStyle/>
        <a:p>
          <a:r>
            <a:rPr lang="es-MX" sz="1400" dirty="0" smtClean="0"/>
            <a:t>Demográfica</a:t>
          </a:r>
          <a:endParaRPr lang="es-CR" sz="1400" dirty="0"/>
        </a:p>
      </dgm:t>
    </dgm:pt>
    <dgm:pt modelId="{E61728E7-7B62-4B28-9F79-8F6DF3420BD7}" type="parTrans" cxnId="{85EA8BB9-A0A2-48A7-BCA6-28932D120877}">
      <dgm:prSet/>
      <dgm:spPr/>
      <dgm:t>
        <a:bodyPr/>
        <a:lstStyle/>
        <a:p>
          <a:endParaRPr lang="es-CR"/>
        </a:p>
      </dgm:t>
    </dgm:pt>
    <dgm:pt modelId="{FFB6CAF5-0998-407B-BD83-5C49DAFB58FB}" type="sibTrans" cxnId="{85EA8BB9-A0A2-48A7-BCA6-28932D120877}">
      <dgm:prSet/>
      <dgm:spPr/>
      <dgm:t>
        <a:bodyPr/>
        <a:lstStyle/>
        <a:p>
          <a:endParaRPr lang="es-CR"/>
        </a:p>
      </dgm:t>
    </dgm:pt>
    <dgm:pt modelId="{74513365-E6DE-450B-AE31-563B7FC67B07}">
      <dgm:prSet phldrT="[Texto]" custT="1"/>
      <dgm:spPr/>
      <dgm:t>
        <a:bodyPr/>
        <a:lstStyle/>
        <a:p>
          <a:r>
            <a:rPr lang="es-MX" sz="1400" dirty="0" smtClean="0"/>
            <a:t>Pobreza</a:t>
          </a:r>
          <a:endParaRPr lang="es-CR" sz="1400" dirty="0"/>
        </a:p>
      </dgm:t>
    </dgm:pt>
    <dgm:pt modelId="{E6384DF5-91A7-4D47-AA5A-B63E92E5EA35}" type="parTrans" cxnId="{7F726989-3DB5-4A8B-AC21-1DF09F3C704D}">
      <dgm:prSet/>
      <dgm:spPr/>
      <dgm:t>
        <a:bodyPr/>
        <a:lstStyle/>
        <a:p>
          <a:endParaRPr lang="es-CR"/>
        </a:p>
      </dgm:t>
    </dgm:pt>
    <dgm:pt modelId="{317BCAFC-CAA3-467E-94B4-15B1C67F124E}" type="sibTrans" cxnId="{7F726989-3DB5-4A8B-AC21-1DF09F3C704D}">
      <dgm:prSet/>
      <dgm:spPr/>
      <dgm:t>
        <a:bodyPr/>
        <a:lstStyle/>
        <a:p>
          <a:endParaRPr lang="es-CR"/>
        </a:p>
      </dgm:t>
    </dgm:pt>
    <dgm:pt modelId="{3AF5C9A4-3D59-4C29-AADF-24DCF5629111}">
      <dgm:prSet phldrT="[Texto]" custT="1"/>
      <dgm:spPr/>
      <dgm:t>
        <a:bodyPr/>
        <a:lstStyle/>
        <a:p>
          <a:r>
            <a:rPr lang="es-MX" sz="1400" dirty="0" smtClean="0"/>
            <a:t>Educación</a:t>
          </a:r>
          <a:endParaRPr lang="es-CR" sz="1400" dirty="0"/>
        </a:p>
      </dgm:t>
    </dgm:pt>
    <dgm:pt modelId="{ECFE9BBD-A88A-463E-8A70-D6A724396898}" type="parTrans" cxnId="{7B2B8AA3-9F46-4B42-8CC4-FC3D2B5CB90A}">
      <dgm:prSet/>
      <dgm:spPr/>
      <dgm:t>
        <a:bodyPr/>
        <a:lstStyle/>
        <a:p>
          <a:endParaRPr lang="es-CR"/>
        </a:p>
      </dgm:t>
    </dgm:pt>
    <dgm:pt modelId="{4493462A-06CA-49F3-AF0C-E1F145F48AA1}" type="sibTrans" cxnId="{7B2B8AA3-9F46-4B42-8CC4-FC3D2B5CB90A}">
      <dgm:prSet/>
      <dgm:spPr/>
      <dgm:t>
        <a:bodyPr/>
        <a:lstStyle/>
        <a:p>
          <a:endParaRPr lang="es-CR"/>
        </a:p>
      </dgm:t>
    </dgm:pt>
    <dgm:pt modelId="{A50DBA15-6338-4359-9114-07623F85D124}">
      <dgm:prSet phldrT="[Texto]" custT="1"/>
      <dgm:spPr/>
      <dgm:t>
        <a:bodyPr/>
        <a:lstStyle/>
        <a:p>
          <a:r>
            <a:rPr lang="es-MX" sz="1400" dirty="0" smtClean="0"/>
            <a:t>Vivienda</a:t>
          </a:r>
          <a:endParaRPr lang="es-CR" sz="1400" dirty="0"/>
        </a:p>
      </dgm:t>
    </dgm:pt>
    <dgm:pt modelId="{B2936E1A-D3D0-4A06-917C-33488E1DB5C9}" type="parTrans" cxnId="{EAE11985-0234-4FE3-B8A7-B73EEC62E546}">
      <dgm:prSet/>
      <dgm:spPr/>
      <dgm:t>
        <a:bodyPr/>
        <a:lstStyle/>
        <a:p>
          <a:endParaRPr lang="es-CR"/>
        </a:p>
      </dgm:t>
    </dgm:pt>
    <dgm:pt modelId="{98398295-8E5E-4034-BFF6-47AD944548E0}" type="sibTrans" cxnId="{EAE11985-0234-4FE3-B8A7-B73EEC62E546}">
      <dgm:prSet/>
      <dgm:spPr/>
      <dgm:t>
        <a:bodyPr/>
        <a:lstStyle/>
        <a:p>
          <a:endParaRPr lang="es-CR"/>
        </a:p>
      </dgm:t>
    </dgm:pt>
    <dgm:pt modelId="{D382B55F-24C5-4D6F-9B7A-40AFC27396D7}">
      <dgm:prSet phldrT="[Texto]" custT="1"/>
      <dgm:spPr/>
      <dgm:t>
        <a:bodyPr/>
        <a:lstStyle/>
        <a:p>
          <a:r>
            <a:rPr lang="es-MX" sz="1400" dirty="0" smtClean="0"/>
            <a:t>Empleo</a:t>
          </a:r>
          <a:endParaRPr lang="es-CR" sz="1400" dirty="0"/>
        </a:p>
      </dgm:t>
    </dgm:pt>
    <dgm:pt modelId="{3632AD6E-56E1-4802-8D2D-EF031CB36CF2}" type="parTrans" cxnId="{EC152CF1-D4CF-44B1-B079-8430E4A7CCC8}">
      <dgm:prSet/>
      <dgm:spPr/>
      <dgm:t>
        <a:bodyPr/>
        <a:lstStyle/>
        <a:p>
          <a:endParaRPr lang="es-CR"/>
        </a:p>
      </dgm:t>
    </dgm:pt>
    <dgm:pt modelId="{D1C0A5F3-6E69-42EE-B21A-3748C43E3B2D}" type="sibTrans" cxnId="{EC152CF1-D4CF-44B1-B079-8430E4A7CCC8}">
      <dgm:prSet/>
      <dgm:spPr/>
      <dgm:t>
        <a:bodyPr/>
        <a:lstStyle/>
        <a:p>
          <a:endParaRPr lang="es-CR"/>
        </a:p>
      </dgm:t>
    </dgm:pt>
    <dgm:pt modelId="{F6FCE465-A469-456D-92D5-D9FA808B2E44}">
      <dgm:prSet phldrT="[Texto]" custT="1"/>
      <dgm:spPr/>
      <dgm:t>
        <a:bodyPr/>
        <a:lstStyle/>
        <a:p>
          <a:r>
            <a:rPr lang="es-MX" sz="1400" dirty="0" smtClean="0"/>
            <a:t>Social</a:t>
          </a:r>
          <a:endParaRPr lang="es-CR" sz="1400" dirty="0"/>
        </a:p>
      </dgm:t>
    </dgm:pt>
    <dgm:pt modelId="{B78AFBAB-78D9-43C2-8596-22E45B199BB8}" type="parTrans" cxnId="{CE76CE7B-C18C-4D60-A358-ABF7AB6B5D55}">
      <dgm:prSet/>
      <dgm:spPr/>
      <dgm:t>
        <a:bodyPr/>
        <a:lstStyle/>
        <a:p>
          <a:endParaRPr lang="es-CR"/>
        </a:p>
      </dgm:t>
    </dgm:pt>
    <dgm:pt modelId="{0C5A512A-7BD8-43CE-9F88-F67D0507FB60}" type="sibTrans" cxnId="{CE76CE7B-C18C-4D60-A358-ABF7AB6B5D55}">
      <dgm:prSet/>
      <dgm:spPr/>
      <dgm:t>
        <a:bodyPr/>
        <a:lstStyle/>
        <a:p>
          <a:endParaRPr lang="es-CR"/>
        </a:p>
      </dgm:t>
    </dgm:pt>
    <dgm:pt modelId="{BD77F15E-7589-489D-B916-DFF1C7DFE4B9}" type="pres">
      <dgm:prSet presAssocID="{A3FA6295-42E8-40DA-97ED-22DBB938B6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F70FC272-26D3-4418-B19E-3D87A25C301A}" type="pres">
      <dgm:prSet presAssocID="{D3165FD3-059D-448F-B24D-9897D89F24C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CR"/>
        </a:p>
      </dgm:t>
    </dgm:pt>
    <dgm:pt modelId="{1A609CC4-C5A4-4A6E-9413-8F2CE12462E7}" type="pres">
      <dgm:prSet presAssocID="{083D615E-41A2-4FEF-BAF7-35C8761270AF}" presName="Accent1" presStyleCnt="0"/>
      <dgm:spPr/>
    </dgm:pt>
    <dgm:pt modelId="{824D8836-C549-4947-ADF7-9331A464102B}" type="pres">
      <dgm:prSet presAssocID="{083D615E-41A2-4FEF-BAF7-35C8761270AF}" presName="Accent" presStyleLbl="bgShp" presStyleIdx="0" presStyleCnt="6"/>
      <dgm:spPr/>
    </dgm:pt>
    <dgm:pt modelId="{E2E45751-272D-4C28-AC7E-970C2653103E}" type="pres">
      <dgm:prSet presAssocID="{083D615E-41A2-4FEF-BAF7-35C8761270A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89D7F9E-5384-403E-AF35-0688473E4A75}" type="pres">
      <dgm:prSet presAssocID="{74513365-E6DE-450B-AE31-563B7FC67B07}" presName="Accent2" presStyleCnt="0"/>
      <dgm:spPr/>
    </dgm:pt>
    <dgm:pt modelId="{3018FE17-40CB-4F52-AFAA-FB6488FA0D11}" type="pres">
      <dgm:prSet presAssocID="{74513365-E6DE-450B-AE31-563B7FC67B07}" presName="Accent" presStyleLbl="bgShp" presStyleIdx="1" presStyleCnt="6"/>
      <dgm:spPr/>
    </dgm:pt>
    <dgm:pt modelId="{6BB855D9-AA8F-4A89-B35A-C4B179887092}" type="pres">
      <dgm:prSet presAssocID="{74513365-E6DE-450B-AE31-563B7FC67B0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9678D65-0EE5-4A7D-8598-861A74FD7317}" type="pres">
      <dgm:prSet presAssocID="{3AF5C9A4-3D59-4C29-AADF-24DCF5629111}" presName="Accent3" presStyleCnt="0"/>
      <dgm:spPr/>
    </dgm:pt>
    <dgm:pt modelId="{F5B32DF8-9B4E-49A8-BF19-030353F0A3E6}" type="pres">
      <dgm:prSet presAssocID="{3AF5C9A4-3D59-4C29-AADF-24DCF5629111}" presName="Accent" presStyleLbl="bgShp" presStyleIdx="2" presStyleCnt="6"/>
      <dgm:spPr/>
    </dgm:pt>
    <dgm:pt modelId="{09B5FCCF-C6F2-4434-9561-B5F5DBC4A03F}" type="pres">
      <dgm:prSet presAssocID="{3AF5C9A4-3D59-4C29-AADF-24DCF562911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A1E702F-52E2-49CD-8E2E-FE138C1FD7E7}" type="pres">
      <dgm:prSet presAssocID="{A50DBA15-6338-4359-9114-07623F85D124}" presName="Accent4" presStyleCnt="0"/>
      <dgm:spPr/>
    </dgm:pt>
    <dgm:pt modelId="{23C85257-45CF-4AB8-842B-B0AE5DEE82A7}" type="pres">
      <dgm:prSet presAssocID="{A50DBA15-6338-4359-9114-07623F85D124}" presName="Accent" presStyleLbl="bgShp" presStyleIdx="3" presStyleCnt="6"/>
      <dgm:spPr/>
    </dgm:pt>
    <dgm:pt modelId="{5346B82C-F468-4FF0-9DE5-53EEEEECEF3D}" type="pres">
      <dgm:prSet presAssocID="{A50DBA15-6338-4359-9114-07623F85D12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25156AF-3478-4822-AF9C-99DCF7C02EE4}" type="pres">
      <dgm:prSet presAssocID="{D382B55F-24C5-4D6F-9B7A-40AFC27396D7}" presName="Accent5" presStyleCnt="0"/>
      <dgm:spPr/>
    </dgm:pt>
    <dgm:pt modelId="{37B98520-1E9F-4E7C-8294-CB19D8FAAF29}" type="pres">
      <dgm:prSet presAssocID="{D382B55F-24C5-4D6F-9B7A-40AFC27396D7}" presName="Accent" presStyleLbl="bgShp" presStyleIdx="4" presStyleCnt="6"/>
      <dgm:spPr/>
    </dgm:pt>
    <dgm:pt modelId="{B4E68CFD-539C-4EF1-B71B-FA00A60DBBE7}" type="pres">
      <dgm:prSet presAssocID="{D382B55F-24C5-4D6F-9B7A-40AFC27396D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1425BC3-A468-42D6-9B5B-7FCC14A59294}" type="pres">
      <dgm:prSet presAssocID="{F6FCE465-A469-456D-92D5-D9FA808B2E44}" presName="Accent6" presStyleCnt="0"/>
      <dgm:spPr/>
    </dgm:pt>
    <dgm:pt modelId="{3190642E-8B9B-4C32-A01A-D4E343398073}" type="pres">
      <dgm:prSet presAssocID="{F6FCE465-A469-456D-92D5-D9FA808B2E44}" presName="Accent" presStyleLbl="bgShp" presStyleIdx="5" presStyleCnt="6"/>
      <dgm:spPr/>
    </dgm:pt>
    <dgm:pt modelId="{58206654-964B-4D93-823D-F80F8FDC4552}" type="pres">
      <dgm:prSet presAssocID="{F6FCE465-A469-456D-92D5-D9FA808B2E4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F726989-3DB5-4A8B-AC21-1DF09F3C704D}" srcId="{D3165FD3-059D-448F-B24D-9897D89F24CE}" destId="{74513365-E6DE-450B-AE31-563B7FC67B07}" srcOrd="1" destOrd="0" parTransId="{E6384DF5-91A7-4D47-AA5A-B63E92E5EA35}" sibTransId="{317BCAFC-CAA3-467E-94B4-15B1C67F124E}"/>
    <dgm:cxn modelId="{EAE11985-0234-4FE3-B8A7-B73EEC62E546}" srcId="{D3165FD3-059D-448F-B24D-9897D89F24CE}" destId="{A50DBA15-6338-4359-9114-07623F85D124}" srcOrd="3" destOrd="0" parTransId="{B2936E1A-D3D0-4A06-917C-33488E1DB5C9}" sibTransId="{98398295-8E5E-4034-BFF6-47AD944548E0}"/>
    <dgm:cxn modelId="{CE970983-32C8-4A1F-92DC-27FE029CEA26}" type="presOf" srcId="{083D615E-41A2-4FEF-BAF7-35C8761270AF}" destId="{E2E45751-272D-4C28-AC7E-970C2653103E}" srcOrd="0" destOrd="0" presId="urn:microsoft.com/office/officeart/2011/layout/HexagonRadial"/>
    <dgm:cxn modelId="{B30B5116-5851-4F3C-97AB-0348FD2DD900}" type="presOf" srcId="{D3165FD3-059D-448F-B24D-9897D89F24CE}" destId="{F70FC272-26D3-4418-B19E-3D87A25C301A}" srcOrd="0" destOrd="0" presId="urn:microsoft.com/office/officeart/2011/layout/HexagonRadial"/>
    <dgm:cxn modelId="{7B2B8AA3-9F46-4B42-8CC4-FC3D2B5CB90A}" srcId="{D3165FD3-059D-448F-B24D-9897D89F24CE}" destId="{3AF5C9A4-3D59-4C29-AADF-24DCF5629111}" srcOrd="2" destOrd="0" parTransId="{ECFE9BBD-A88A-463E-8A70-D6A724396898}" sibTransId="{4493462A-06CA-49F3-AF0C-E1F145F48AA1}"/>
    <dgm:cxn modelId="{6D3DA67B-3B86-4E73-BD01-4A688CB1E235}" srcId="{A3FA6295-42E8-40DA-97ED-22DBB938B6ED}" destId="{D3165FD3-059D-448F-B24D-9897D89F24CE}" srcOrd="0" destOrd="0" parTransId="{928DA23B-A5B4-4C78-B957-370149C43E10}" sibTransId="{BA04DA88-7843-4629-B7D1-4CBFC788F783}"/>
    <dgm:cxn modelId="{CE4FA5B4-61DD-4905-B4A2-158F951F086B}" type="presOf" srcId="{A3FA6295-42E8-40DA-97ED-22DBB938B6ED}" destId="{BD77F15E-7589-489D-B916-DFF1C7DFE4B9}" srcOrd="0" destOrd="0" presId="urn:microsoft.com/office/officeart/2011/layout/HexagonRadial"/>
    <dgm:cxn modelId="{EC152CF1-D4CF-44B1-B079-8430E4A7CCC8}" srcId="{D3165FD3-059D-448F-B24D-9897D89F24CE}" destId="{D382B55F-24C5-4D6F-9B7A-40AFC27396D7}" srcOrd="4" destOrd="0" parTransId="{3632AD6E-56E1-4802-8D2D-EF031CB36CF2}" sibTransId="{D1C0A5F3-6E69-42EE-B21A-3748C43E3B2D}"/>
    <dgm:cxn modelId="{85EA8BB9-A0A2-48A7-BCA6-28932D120877}" srcId="{D3165FD3-059D-448F-B24D-9897D89F24CE}" destId="{083D615E-41A2-4FEF-BAF7-35C8761270AF}" srcOrd="0" destOrd="0" parTransId="{E61728E7-7B62-4B28-9F79-8F6DF3420BD7}" sibTransId="{FFB6CAF5-0998-407B-BD83-5C49DAFB58FB}"/>
    <dgm:cxn modelId="{119A0427-B04D-406E-AD19-8A6CE834AB41}" type="presOf" srcId="{D382B55F-24C5-4D6F-9B7A-40AFC27396D7}" destId="{B4E68CFD-539C-4EF1-B71B-FA00A60DBBE7}" srcOrd="0" destOrd="0" presId="urn:microsoft.com/office/officeart/2011/layout/HexagonRadial"/>
    <dgm:cxn modelId="{7D5DEC15-E0CB-4EC4-9AE1-80D0C661B991}" type="presOf" srcId="{3AF5C9A4-3D59-4C29-AADF-24DCF5629111}" destId="{09B5FCCF-C6F2-4434-9561-B5F5DBC4A03F}" srcOrd="0" destOrd="0" presId="urn:microsoft.com/office/officeart/2011/layout/HexagonRadial"/>
    <dgm:cxn modelId="{DB9C7D80-DDE4-4676-A4FC-CF71DA5F99BA}" type="presOf" srcId="{A50DBA15-6338-4359-9114-07623F85D124}" destId="{5346B82C-F468-4FF0-9DE5-53EEEEECEF3D}" srcOrd="0" destOrd="0" presId="urn:microsoft.com/office/officeart/2011/layout/HexagonRadial"/>
    <dgm:cxn modelId="{E9187B4C-F750-4A65-8AED-E64090B30213}" type="presOf" srcId="{F6FCE465-A469-456D-92D5-D9FA808B2E44}" destId="{58206654-964B-4D93-823D-F80F8FDC4552}" srcOrd="0" destOrd="0" presId="urn:microsoft.com/office/officeart/2011/layout/HexagonRadial"/>
    <dgm:cxn modelId="{CE76CE7B-C18C-4D60-A358-ABF7AB6B5D55}" srcId="{D3165FD3-059D-448F-B24D-9897D89F24CE}" destId="{F6FCE465-A469-456D-92D5-D9FA808B2E44}" srcOrd="5" destOrd="0" parTransId="{B78AFBAB-78D9-43C2-8596-22E45B199BB8}" sibTransId="{0C5A512A-7BD8-43CE-9F88-F67D0507FB60}"/>
    <dgm:cxn modelId="{9367CEB9-5218-47ED-BDD3-A11CD5D1DB63}" type="presOf" srcId="{74513365-E6DE-450B-AE31-563B7FC67B07}" destId="{6BB855D9-AA8F-4A89-B35A-C4B179887092}" srcOrd="0" destOrd="0" presId="urn:microsoft.com/office/officeart/2011/layout/HexagonRadial"/>
    <dgm:cxn modelId="{9DB3FE20-8BD4-4F17-8B38-D68E9E61BE44}" type="presParOf" srcId="{BD77F15E-7589-489D-B916-DFF1C7DFE4B9}" destId="{F70FC272-26D3-4418-B19E-3D87A25C301A}" srcOrd="0" destOrd="0" presId="urn:microsoft.com/office/officeart/2011/layout/HexagonRadial"/>
    <dgm:cxn modelId="{E9127FEC-9755-42B5-988C-D34CD109120D}" type="presParOf" srcId="{BD77F15E-7589-489D-B916-DFF1C7DFE4B9}" destId="{1A609CC4-C5A4-4A6E-9413-8F2CE12462E7}" srcOrd="1" destOrd="0" presId="urn:microsoft.com/office/officeart/2011/layout/HexagonRadial"/>
    <dgm:cxn modelId="{632B2299-2FD9-4B4E-A991-9CFE5263F298}" type="presParOf" srcId="{1A609CC4-C5A4-4A6E-9413-8F2CE12462E7}" destId="{824D8836-C549-4947-ADF7-9331A464102B}" srcOrd="0" destOrd="0" presId="urn:microsoft.com/office/officeart/2011/layout/HexagonRadial"/>
    <dgm:cxn modelId="{E0C330F6-64D3-4886-82E2-BEE95492E203}" type="presParOf" srcId="{BD77F15E-7589-489D-B916-DFF1C7DFE4B9}" destId="{E2E45751-272D-4C28-AC7E-970C2653103E}" srcOrd="2" destOrd="0" presId="urn:microsoft.com/office/officeart/2011/layout/HexagonRadial"/>
    <dgm:cxn modelId="{313756DC-965A-436B-8CAA-8368A016034E}" type="presParOf" srcId="{BD77F15E-7589-489D-B916-DFF1C7DFE4B9}" destId="{289D7F9E-5384-403E-AF35-0688473E4A75}" srcOrd="3" destOrd="0" presId="urn:microsoft.com/office/officeart/2011/layout/HexagonRadial"/>
    <dgm:cxn modelId="{6EAECD74-8F46-42EF-BA02-07D0248D5B13}" type="presParOf" srcId="{289D7F9E-5384-403E-AF35-0688473E4A75}" destId="{3018FE17-40CB-4F52-AFAA-FB6488FA0D11}" srcOrd="0" destOrd="0" presId="urn:microsoft.com/office/officeart/2011/layout/HexagonRadial"/>
    <dgm:cxn modelId="{6E769B34-91E4-4870-A125-F54FA04DF297}" type="presParOf" srcId="{BD77F15E-7589-489D-B916-DFF1C7DFE4B9}" destId="{6BB855D9-AA8F-4A89-B35A-C4B179887092}" srcOrd="4" destOrd="0" presId="urn:microsoft.com/office/officeart/2011/layout/HexagonRadial"/>
    <dgm:cxn modelId="{F357988F-2E3B-432B-8987-88DEDBB64F40}" type="presParOf" srcId="{BD77F15E-7589-489D-B916-DFF1C7DFE4B9}" destId="{09678D65-0EE5-4A7D-8598-861A74FD7317}" srcOrd="5" destOrd="0" presId="urn:microsoft.com/office/officeart/2011/layout/HexagonRadial"/>
    <dgm:cxn modelId="{E69DFF5F-4AF7-4D8E-A0C2-4229F1C285C8}" type="presParOf" srcId="{09678D65-0EE5-4A7D-8598-861A74FD7317}" destId="{F5B32DF8-9B4E-49A8-BF19-030353F0A3E6}" srcOrd="0" destOrd="0" presId="urn:microsoft.com/office/officeart/2011/layout/HexagonRadial"/>
    <dgm:cxn modelId="{64903578-3338-425F-BFC0-56F5BAC79F2E}" type="presParOf" srcId="{BD77F15E-7589-489D-B916-DFF1C7DFE4B9}" destId="{09B5FCCF-C6F2-4434-9561-B5F5DBC4A03F}" srcOrd="6" destOrd="0" presId="urn:microsoft.com/office/officeart/2011/layout/HexagonRadial"/>
    <dgm:cxn modelId="{B47688D4-23C5-425D-88F6-1E3819F46D29}" type="presParOf" srcId="{BD77F15E-7589-489D-B916-DFF1C7DFE4B9}" destId="{7A1E702F-52E2-49CD-8E2E-FE138C1FD7E7}" srcOrd="7" destOrd="0" presId="urn:microsoft.com/office/officeart/2011/layout/HexagonRadial"/>
    <dgm:cxn modelId="{E8B1B911-5CD1-426C-9DC5-C2D47A4CC194}" type="presParOf" srcId="{7A1E702F-52E2-49CD-8E2E-FE138C1FD7E7}" destId="{23C85257-45CF-4AB8-842B-B0AE5DEE82A7}" srcOrd="0" destOrd="0" presId="urn:microsoft.com/office/officeart/2011/layout/HexagonRadial"/>
    <dgm:cxn modelId="{D19439C5-2CDB-46A8-8587-5C83D914F192}" type="presParOf" srcId="{BD77F15E-7589-489D-B916-DFF1C7DFE4B9}" destId="{5346B82C-F468-4FF0-9DE5-53EEEEECEF3D}" srcOrd="8" destOrd="0" presId="urn:microsoft.com/office/officeart/2011/layout/HexagonRadial"/>
    <dgm:cxn modelId="{D098FAF5-7147-468C-80E8-6D357A02A8DB}" type="presParOf" srcId="{BD77F15E-7589-489D-B916-DFF1C7DFE4B9}" destId="{E25156AF-3478-4822-AF9C-99DCF7C02EE4}" srcOrd="9" destOrd="0" presId="urn:microsoft.com/office/officeart/2011/layout/HexagonRadial"/>
    <dgm:cxn modelId="{FB2B6A5E-2829-49C1-94E5-FD752794DB47}" type="presParOf" srcId="{E25156AF-3478-4822-AF9C-99DCF7C02EE4}" destId="{37B98520-1E9F-4E7C-8294-CB19D8FAAF29}" srcOrd="0" destOrd="0" presId="urn:microsoft.com/office/officeart/2011/layout/HexagonRadial"/>
    <dgm:cxn modelId="{F930547E-DAEA-4325-8E4C-798AE195B502}" type="presParOf" srcId="{BD77F15E-7589-489D-B916-DFF1C7DFE4B9}" destId="{B4E68CFD-539C-4EF1-B71B-FA00A60DBBE7}" srcOrd="10" destOrd="0" presId="urn:microsoft.com/office/officeart/2011/layout/HexagonRadial"/>
    <dgm:cxn modelId="{B7BA9F78-570A-4143-A977-972256884935}" type="presParOf" srcId="{BD77F15E-7589-489D-B916-DFF1C7DFE4B9}" destId="{C1425BC3-A468-42D6-9B5B-7FCC14A59294}" srcOrd="11" destOrd="0" presId="urn:microsoft.com/office/officeart/2011/layout/HexagonRadial"/>
    <dgm:cxn modelId="{8976F06E-B8C1-4A67-82A1-0B27231BDC9B}" type="presParOf" srcId="{C1425BC3-A468-42D6-9B5B-7FCC14A59294}" destId="{3190642E-8B9B-4C32-A01A-D4E343398073}" srcOrd="0" destOrd="0" presId="urn:microsoft.com/office/officeart/2011/layout/HexagonRadial"/>
    <dgm:cxn modelId="{834C0B20-7BC0-41C5-9099-2F4AD9779C4F}" type="presParOf" srcId="{BD77F15E-7589-489D-B916-DFF1C7DFE4B9}" destId="{58206654-964B-4D93-823D-F80F8FDC455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71F1BD-769A-441B-A2A2-0D0ADDF717E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1F01B05-708B-4073-B665-F2BB67482BFD}">
      <dgm:prSet phldrT="[Texto]" custT="1"/>
      <dgm:spPr/>
      <dgm:t>
        <a:bodyPr/>
        <a:lstStyle/>
        <a:p>
          <a:r>
            <a:rPr lang="es-MX" sz="1800" dirty="0" smtClean="0">
              <a:latin typeface="Cambria" panose="02040503050406030204" pitchFamily="18" charset="0"/>
            </a:rPr>
            <a:t>65,4%</a:t>
          </a:r>
          <a:endParaRPr lang="es-CR" sz="1800" dirty="0">
            <a:latin typeface="Cambria" panose="02040503050406030204" pitchFamily="18" charset="0"/>
          </a:endParaRPr>
        </a:p>
      </dgm:t>
    </dgm:pt>
    <dgm:pt modelId="{AAE06D54-7A0C-4FB1-9E27-B8F8CE4AA872}" type="parTrans" cxnId="{6A04F207-E01E-41C5-BAA7-E08DD29CCD9D}">
      <dgm:prSet/>
      <dgm:spPr/>
      <dgm:t>
        <a:bodyPr/>
        <a:lstStyle/>
        <a:p>
          <a:endParaRPr lang="es-CR"/>
        </a:p>
      </dgm:t>
    </dgm:pt>
    <dgm:pt modelId="{74F31976-5E3E-4DDE-9818-7C94065551AD}" type="sibTrans" cxnId="{6A04F207-E01E-41C5-BAA7-E08DD29CCD9D}">
      <dgm:prSet/>
      <dgm:spPr/>
      <dgm:t>
        <a:bodyPr/>
        <a:lstStyle/>
        <a:p>
          <a:endParaRPr lang="es-CR"/>
        </a:p>
      </dgm:t>
    </dgm:pt>
    <dgm:pt modelId="{DC9F8DC2-C158-4CAC-B6F2-255EA675A332}">
      <dgm:prSet phldrT="[Texto]" custT="1"/>
      <dgm:spPr/>
      <dgm:t>
        <a:bodyPr/>
        <a:lstStyle/>
        <a:p>
          <a:r>
            <a:rPr lang="es-MX" sz="1600" dirty="0" smtClean="0">
              <a:latin typeface="Cambria" panose="02040503050406030204" pitchFamily="18" charset="0"/>
            </a:rPr>
            <a:t>De la población en Pobreza Extrema del país</a:t>
          </a:r>
          <a:endParaRPr lang="es-CR" sz="1600" dirty="0">
            <a:latin typeface="Cambria" panose="02040503050406030204" pitchFamily="18" charset="0"/>
          </a:endParaRPr>
        </a:p>
      </dgm:t>
    </dgm:pt>
    <dgm:pt modelId="{A0CC1CB4-9833-4A12-AEAE-10B04682AE21}" type="parTrans" cxnId="{068033A9-9DA9-4012-AD54-24B8075AE148}">
      <dgm:prSet/>
      <dgm:spPr/>
      <dgm:t>
        <a:bodyPr/>
        <a:lstStyle/>
        <a:p>
          <a:endParaRPr lang="es-CR"/>
        </a:p>
      </dgm:t>
    </dgm:pt>
    <dgm:pt modelId="{1BC71EDA-AA2B-44B4-8FE8-1A458730967C}" type="sibTrans" cxnId="{068033A9-9DA9-4012-AD54-24B8075AE148}">
      <dgm:prSet/>
      <dgm:spPr/>
      <dgm:t>
        <a:bodyPr/>
        <a:lstStyle/>
        <a:p>
          <a:endParaRPr lang="es-CR"/>
        </a:p>
      </dgm:t>
    </dgm:pt>
    <dgm:pt modelId="{435BE30C-DC5F-4D85-A74B-4591871E7A0E}">
      <dgm:prSet phldrT="[Texto]" custT="1"/>
      <dgm:spPr/>
      <dgm:t>
        <a:bodyPr/>
        <a:lstStyle/>
        <a:p>
          <a:r>
            <a:rPr lang="es-MX" sz="1800" dirty="0" smtClean="0">
              <a:latin typeface="Cambria" panose="02040503050406030204" pitchFamily="18" charset="0"/>
            </a:rPr>
            <a:t>51,3%</a:t>
          </a:r>
          <a:endParaRPr lang="es-CR" sz="1800" dirty="0">
            <a:latin typeface="Cambria" panose="02040503050406030204" pitchFamily="18" charset="0"/>
          </a:endParaRPr>
        </a:p>
      </dgm:t>
    </dgm:pt>
    <dgm:pt modelId="{85F92CC8-9625-46E2-AB75-A5D0869E7D84}" type="parTrans" cxnId="{17942AD8-9E6C-4EDB-BB75-4FE2705C035D}">
      <dgm:prSet/>
      <dgm:spPr/>
      <dgm:t>
        <a:bodyPr/>
        <a:lstStyle/>
        <a:p>
          <a:endParaRPr lang="es-CR"/>
        </a:p>
      </dgm:t>
    </dgm:pt>
    <dgm:pt modelId="{FD9B1055-228F-4CC2-ACB8-39BE734FBC43}" type="sibTrans" cxnId="{17942AD8-9E6C-4EDB-BB75-4FE2705C035D}">
      <dgm:prSet/>
      <dgm:spPr/>
      <dgm:t>
        <a:bodyPr/>
        <a:lstStyle/>
        <a:p>
          <a:endParaRPr lang="es-CR"/>
        </a:p>
      </dgm:t>
    </dgm:pt>
    <dgm:pt modelId="{C0A4B93A-FD39-4A91-A2B1-EA88ABC03B86}">
      <dgm:prSet phldrT="[Texto]" custT="1"/>
      <dgm:spPr/>
      <dgm:t>
        <a:bodyPr/>
        <a:lstStyle/>
        <a:p>
          <a:r>
            <a:rPr lang="es-MX" sz="1600" dirty="0" smtClean="0">
              <a:latin typeface="Cambria" panose="02040503050406030204" pitchFamily="18" charset="0"/>
            </a:rPr>
            <a:t>De la población bajo la Línea de Pobreza</a:t>
          </a:r>
          <a:endParaRPr lang="es-CR" sz="1600" dirty="0">
            <a:latin typeface="Cambria" panose="02040503050406030204" pitchFamily="18" charset="0"/>
          </a:endParaRPr>
        </a:p>
      </dgm:t>
    </dgm:pt>
    <dgm:pt modelId="{4155A714-8C94-403A-95D3-565559AB1552}" type="parTrans" cxnId="{03EE896C-58BA-434D-A884-438DFBDB653F}">
      <dgm:prSet/>
      <dgm:spPr/>
      <dgm:t>
        <a:bodyPr/>
        <a:lstStyle/>
        <a:p>
          <a:endParaRPr lang="es-CR"/>
        </a:p>
      </dgm:t>
    </dgm:pt>
    <dgm:pt modelId="{D4A2F318-5D24-4809-BCC7-DB28143CCFAA}" type="sibTrans" cxnId="{03EE896C-58BA-434D-A884-438DFBDB653F}">
      <dgm:prSet/>
      <dgm:spPr/>
      <dgm:t>
        <a:bodyPr/>
        <a:lstStyle/>
        <a:p>
          <a:endParaRPr lang="es-CR"/>
        </a:p>
      </dgm:t>
    </dgm:pt>
    <dgm:pt modelId="{0F18D852-1E73-4E31-828F-66CD3B9A1D95}">
      <dgm:prSet phldrT="[Texto]" custT="1"/>
      <dgm:spPr/>
      <dgm:t>
        <a:bodyPr/>
        <a:lstStyle/>
        <a:p>
          <a:r>
            <a:rPr lang="es-MX" sz="1800" dirty="0" smtClean="0">
              <a:latin typeface="Cambria" panose="02040503050406030204" pitchFamily="18" charset="0"/>
            </a:rPr>
            <a:t>44,6%</a:t>
          </a:r>
          <a:endParaRPr lang="es-CR" sz="1800" dirty="0">
            <a:latin typeface="Cambria" panose="02040503050406030204" pitchFamily="18" charset="0"/>
          </a:endParaRPr>
        </a:p>
      </dgm:t>
    </dgm:pt>
    <dgm:pt modelId="{0277F7E5-59D8-4C33-B6AB-175977B02A0B}" type="parTrans" cxnId="{952D039C-A57F-4AC8-BD11-C2DCA4C5AC10}">
      <dgm:prSet/>
      <dgm:spPr/>
      <dgm:t>
        <a:bodyPr/>
        <a:lstStyle/>
        <a:p>
          <a:endParaRPr lang="es-CR"/>
        </a:p>
      </dgm:t>
    </dgm:pt>
    <dgm:pt modelId="{FF0B42F5-5110-401A-973C-B68D0065242F}" type="sibTrans" cxnId="{952D039C-A57F-4AC8-BD11-C2DCA4C5AC10}">
      <dgm:prSet/>
      <dgm:spPr/>
      <dgm:t>
        <a:bodyPr/>
        <a:lstStyle/>
        <a:p>
          <a:endParaRPr lang="es-CR"/>
        </a:p>
      </dgm:t>
    </dgm:pt>
    <dgm:pt modelId="{57113D8E-F3B1-4405-9311-8DF4B64B92D7}">
      <dgm:prSet phldrT="[Texto]" custT="1"/>
      <dgm:spPr/>
      <dgm:t>
        <a:bodyPr/>
        <a:lstStyle/>
        <a:p>
          <a:r>
            <a:rPr lang="es-MX" sz="1600" dirty="0" smtClean="0">
              <a:latin typeface="Cambria" panose="02040503050406030204" pitchFamily="18" charset="0"/>
            </a:rPr>
            <a:t>De</a:t>
          </a:r>
          <a:r>
            <a:rPr lang="es-MX" sz="1400" dirty="0" smtClean="0">
              <a:latin typeface="Cambria" panose="02040503050406030204" pitchFamily="18" charset="0"/>
            </a:rPr>
            <a:t> la población con </a:t>
          </a:r>
          <a:r>
            <a:rPr lang="es-MX" sz="1600" dirty="0" smtClean="0">
              <a:latin typeface="Cambria" panose="02040503050406030204" pitchFamily="18" charset="0"/>
            </a:rPr>
            <a:t>NBI</a:t>
          </a:r>
          <a:endParaRPr lang="es-CR" sz="1600" dirty="0">
            <a:latin typeface="Cambria" panose="02040503050406030204" pitchFamily="18" charset="0"/>
          </a:endParaRPr>
        </a:p>
      </dgm:t>
    </dgm:pt>
    <dgm:pt modelId="{AA677CD4-0D2B-42F1-AF74-4E6CCF3C0FFC}" type="parTrans" cxnId="{C30EFC95-1CEF-46DB-A659-92684F907F22}">
      <dgm:prSet/>
      <dgm:spPr/>
      <dgm:t>
        <a:bodyPr/>
        <a:lstStyle/>
        <a:p>
          <a:endParaRPr lang="es-CR"/>
        </a:p>
      </dgm:t>
    </dgm:pt>
    <dgm:pt modelId="{64412831-6D00-48A6-BB23-9325A7F91180}" type="sibTrans" cxnId="{C30EFC95-1CEF-46DB-A659-92684F907F22}">
      <dgm:prSet/>
      <dgm:spPr/>
      <dgm:t>
        <a:bodyPr/>
        <a:lstStyle/>
        <a:p>
          <a:endParaRPr lang="es-CR"/>
        </a:p>
      </dgm:t>
    </dgm:pt>
    <dgm:pt modelId="{4FAFBE34-A4FA-4F6E-9F0B-567DC8FA3BE8}">
      <dgm:prSet phldrT="[Texto]" custT="1"/>
      <dgm:spPr/>
      <dgm:t>
        <a:bodyPr/>
        <a:lstStyle/>
        <a:p>
          <a:r>
            <a:rPr lang="es-MX" sz="1800" dirty="0" smtClean="0">
              <a:latin typeface="Cambria" panose="02040503050406030204" pitchFamily="18" charset="0"/>
            </a:rPr>
            <a:t>237</a:t>
          </a:r>
          <a:endParaRPr lang="es-CR" sz="1800" dirty="0">
            <a:latin typeface="Cambria" panose="02040503050406030204" pitchFamily="18" charset="0"/>
          </a:endParaRPr>
        </a:p>
      </dgm:t>
    </dgm:pt>
    <dgm:pt modelId="{1D86A5C1-4C41-4ECA-89F9-91B025F0B6FC}" type="parTrans" cxnId="{933D6387-1FDD-4213-8E16-FA699E76007F}">
      <dgm:prSet/>
      <dgm:spPr/>
      <dgm:t>
        <a:bodyPr/>
        <a:lstStyle/>
        <a:p>
          <a:endParaRPr lang="es-CR"/>
        </a:p>
      </dgm:t>
    </dgm:pt>
    <dgm:pt modelId="{0B64D717-8D5E-45D2-AED4-BE39783EC1BC}" type="sibTrans" cxnId="{933D6387-1FDD-4213-8E16-FA699E76007F}">
      <dgm:prSet/>
      <dgm:spPr/>
      <dgm:t>
        <a:bodyPr/>
        <a:lstStyle/>
        <a:p>
          <a:endParaRPr lang="es-CR"/>
        </a:p>
      </dgm:t>
    </dgm:pt>
    <dgm:pt modelId="{9AB721B7-BE77-422F-8F31-778CFFBE22E0}">
      <dgm:prSet phldrT="[Texto]" custT="1"/>
      <dgm:spPr/>
      <dgm:t>
        <a:bodyPr/>
        <a:lstStyle/>
        <a:p>
          <a:r>
            <a:rPr lang="es-MX" sz="1600" dirty="0" smtClean="0">
              <a:latin typeface="Cambria" panose="02040503050406030204" pitchFamily="18" charset="0"/>
            </a:rPr>
            <a:t>Asentamientos informales</a:t>
          </a:r>
          <a:endParaRPr lang="es-CR" sz="1600" dirty="0">
            <a:latin typeface="Cambria" panose="02040503050406030204" pitchFamily="18" charset="0"/>
          </a:endParaRPr>
        </a:p>
      </dgm:t>
    </dgm:pt>
    <dgm:pt modelId="{9D06E6D3-7B33-4652-945C-2B91D0C0D326}" type="parTrans" cxnId="{FD72418E-36BA-41D1-994A-01A953FDD1EE}">
      <dgm:prSet/>
      <dgm:spPr/>
      <dgm:t>
        <a:bodyPr/>
        <a:lstStyle/>
        <a:p>
          <a:endParaRPr lang="es-CR"/>
        </a:p>
      </dgm:t>
    </dgm:pt>
    <dgm:pt modelId="{98948BAD-FD07-4414-B5E3-74B9034F3FB9}" type="sibTrans" cxnId="{FD72418E-36BA-41D1-994A-01A953FDD1EE}">
      <dgm:prSet/>
      <dgm:spPr/>
      <dgm:t>
        <a:bodyPr/>
        <a:lstStyle/>
        <a:p>
          <a:endParaRPr lang="es-CR"/>
        </a:p>
      </dgm:t>
    </dgm:pt>
    <dgm:pt modelId="{55A19C22-CF8A-4620-ADB0-B074A5F93B93}">
      <dgm:prSet phldrT="[Texto]" custT="1"/>
      <dgm:spPr/>
      <dgm:t>
        <a:bodyPr/>
        <a:lstStyle/>
        <a:p>
          <a:r>
            <a:rPr lang="es-MX" sz="1800" dirty="0" smtClean="0">
              <a:latin typeface="Cambria" panose="02040503050406030204" pitchFamily="18" charset="0"/>
            </a:rPr>
            <a:t>44,6%</a:t>
          </a:r>
          <a:endParaRPr lang="es-CR" sz="1800" dirty="0">
            <a:latin typeface="Cambria" panose="02040503050406030204" pitchFamily="18" charset="0"/>
          </a:endParaRPr>
        </a:p>
      </dgm:t>
    </dgm:pt>
    <dgm:pt modelId="{81C60251-0FA0-4529-ABCC-E3E115A616C4}" type="parTrans" cxnId="{ED57D73C-314C-46A5-A9A7-1BF6202108FA}">
      <dgm:prSet/>
      <dgm:spPr/>
      <dgm:t>
        <a:bodyPr/>
        <a:lstStyle/>
        <a:p>
          <a:endParaRPr lang="es-CR"/>
        </a:p>
      </dgm:t>
    </dgm:pt>
    <dgm:pt modelId="{1D5E64F1-494A-4784-85DC-3068A9BC2083}" type="sibTrans" cxnId="{ED57D73C-314C-46A5-A9A7-1BF6202108FA}">
      <dgm:prSet/>
      <dgm:spPr/>
      <dgm:t>
        <a:bodyPr/>
        <a:lstStyle/>
        <a:p>
          <a:endParaRPr lang="es-CR"/>
        </a:p>
      </dgm:t>
    </dgm:pt>
    <dgm:pt modelId="{86172FAB-0B1E-4FD8-83DA-7EBE5CA904E2}">
      <dgm:prSet phldrT="[Texto]" custT="1"/>
      <dgm:spPr/>
      <dgm:t>
        <a:bodyPr/>
        <a:lstStyle/>
        <a:p>
          <a:r>
            <a:rPr lang="es-MX" sz="1600" dirty="0" smtClean="0">
              <a:latin typeface="Cambria" panose="02040503050406030204" pitchFamily="18" charset="0"/>
            </a:rPr>
            <a:t>De la población SIPO</a:t>
          </a:r>
          <a:endParaRPr lang="es-CR" sz="1600" dirty="0">
            <a:latin typeface="Cambria" panose="02040503050406030204" pitchFamily="18" charset="0"/>
          </a:endParaRPr>
        </a:p>
      </dgm:t>
    </dgm:pt>
    <dgm:pt modelId="{0BE04500-1364-45C8-AF57-67CDD5DD4DCC}" type="parTrans" cxnId="{97001C4C-044E-463E-A701-B5225E471897}">
      <dgm:prSet/>
      <dgm:spPr/>
      <dgm:t>
        <a:bodyPr/>
        <a:lstStyle/>
        <a:p>
          <a:endParaRPr lang="es-CR"/>
        </a:p>
      </dgm:t>
    </dgm:pt>
    <dgm:pt modelId="{055022AE-F669-4A25-90F5-6DFC38FCB5C3}" type="sibTrans" cxnId="{97001C4C-044E-463E-A701-B5225E471897}">
      <dgm:prSet/>
      <dgm:spPr/>
      <dgm:t>
        <a:bodyPr/>
        <a:lstStyle/>
        <a:p>
          <a:endParaRPr lang="es-CR"/>
        </a:p>
      </dgm:t>
    </dgm:pt>
    <dgm:pt modelId="{A8C49CBE-0AB1-43B1-BD33-73CB526CFE57}" type="pres">
      <dgm:prSet presAssocID="{2371F1BD-769A-441B-A2A2-0D0ADDF717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83C92267-CC24-4772-A7C1-82FD325F52B6}" type="pres">
      <dgm:prSet presAssocID="{C1F01B05-708B-4073-B665-F2BB67482BFD}" presName="linNode" presStyleCnt="0"/>
      <dgm:spPr/>
    </dgm:pt>
    <dgm:pt modelId="{FEC97A19-0DC4-4AD4-AD19-0E02FF2CCA8A}" type="pres">
      <dgm:prSet presAssocID="{C1F01B05-708B-4073-B665-F2BB67482BFD}" presName="parentText" presStyleLbl="node1" presStyleIdx="0" presStyleCnt="5" custScaleX="126916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BBBE546-A522-4D22-AC2B-E55640511D16}" type="pres">
      <dgm:prSet presAssocID="{C1F01B05-708B-4073-B665-F2BB67482BFD}" presName="descendantText" presStyleLbl="alignAccFollowNode1" presStyleIdx="0" presStyleCnt="5" custScaleX="2527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383B34B-C1A8-4AE1-86B0-5AFAEF2F70DF}" type="pres">
      <dgm:prSet presAssocID="{74F31976-5E3E-4DDE-9818-7C94065551AD}" presName="sp" presStyleCnt="0"/>
      <dgm:spPr/>
    </dgm:pt>
    <dgm:pt modelId="{43FEB42D-E3E4-4AAD-BDD1-F49E786B38A5}" type="pres">
      <dgm:prSet presAssocID="{435BE30C-DC5F-4D85-A74B-4591871E7A0E}" presName="linNode" presStyleCnt="0"/>
      <dgm:spPr/>
    </dgm:pt>
    <dgm:pt modelId="{0D31C809-1517-4DD8-8D0D-38EBDEC80AF4}" type="pres">
      <dgm:prSet presAssocID="{435BE30C-DC5F-4D85-A74B-4591871E7A0E}" presName="parentText" presStyleLbl="node1" presStyleIdx="1" presStyleCnt="5" custScaleX="126916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AABA7E5-CF30-47FB-AB43-1965B332DC0D}" type="pres">
      <dgm:prSet presAssocID="{435BE30C-DC5F-4D85-A74B-4591871E7A0E}" presName="descendantText" presStyleLbl="alignAccFollowNode1" presStyleIdx="1" presStyleCnt="5" custScaleX="2527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BA7B6C6-6921-4AA9-9352-EADC817948AF}" type="pres">
      <dgm:prSet presAssocID="{FD9B1055-228F-4CC2-ACB8-39BE734FBC43}" presName="sp" presStyleCnt="0"/>
      <dgm:spPr/>
    </dgm:pt>
    <dgm:pt modelId="{14BB3955-AD12-4EE3-AB8D-9BF2C47CDD36}" type="pres">
      <dgm:prSet presAssocID="{0F18D852-1E73-4E31-828F-66CD3B9A1D95}" presName="linNode" presStyleCnt="0"/>
      <dgm:spPr/>
    </dgm:pt>
    <dgm:pt modelId="{7FF88F6D-9D41-4569-B7C3-8E7EC4240DCF}" type="pres">
      <dgm:prSet presAssocID="{0F18D852-1E73-4E31-828F-66CD3B9A1D95}" presName="parentText" presStyleLbl="node1" presStyleIdx="2" presStyleCnt="5" custScaleX="126916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D2DB9DE-B0C8-42FE-826B-5B47B16839C9}" type="pres">
      <dgm:prSet presAssocID="{0F18D852-1E73-4E31-828F-66CD3B9A1D95}" presName="descendantText" presStyleLbl="alignAccFollowNode1" presStyleIdx="2" presStyleCnt="5" custScaleX="2527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0574AD7-2741-47E9-9105-366E3BDF81BC}" type="pres">
      <dgm:prSet presAssocID="{FF0B42F5-5110-401A-973C-B68D0065242F}" presName="sp" presStyleCnt="0"/>
      <dgm:spPr/>
    </dgm:pt>
    <dgm:pt modelId="{CDC2B805-439F-44BA-9684-43417A00CD46}" type="pres">
      <dgm:prSet presAssocID="{4FAFBE34-A4FA-4F6E-9F0B-567DC8FA3BE8}" presName="linNode" presStyleCnt="0"/>
      <dgm:spPr/>
    </dgm:pt>
    <dgm:pt modelId="{92898ADD-96DE-4F96-A4E6-0520BFD57DD6}" type="pres">
      <dgm:prSet presAssocID="{4FAFBE34-A4FA-4F6E-9F0B-567DC8FA3BE8}" presName="parentText" presStyleLbl="node1" presStyleIdx="3" presStyleCnt="5" custScaleX="126916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824FAAF-9662-4B0A-8A2F-2928EB8865D3}" type="pres">
      <dgm:prSet presAssocID="{4FAFBE34-A4FA-4F6E-9F0B-567DC8FA3BE8}" presName="descendantText" presStyleLbl="alignAccFollowNode1" presStyleIdx="3" presStyleCnt="5" custScaleX="2527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A898EB9-D25F-4C8E-94CE-7DA2F5CEECC7}" type="pres">
      <dgm:prSet presAssocID="{0B64D717-8D5E-45D2-AED4-BE39783EC1BC}" presName="sp" presStyleCnt="0"/>
      <dgm:spPr/>
    </dgm:pt>
    <dgm:pt modelId="{FCF765C5-A6CF-41F9-99A0-1C61C3859DEA}" type="pres">
      <dgm:prSet presAssocID="{55A19C22-CF8A-4620-ADB0-B074A5F93B93}" presName="linNode" presStyleCnt="0"/>
      <dgm:spPr/>
    </dgm:pt>
    <dgm:pt modelId="{A551C886-EE23-46FF-A417-2734795DAD9A}" type="pres">
      <dgm:prSet presAssocID="{55A19C22-CF8A-4620-ADB0-B074A5F93B93}" presName="parentText" presStyleLbl="node1" presStyleIdx="4" presStyleCnt="5" custScaleX="126916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98F656D-6FA8-471D-9EE0-3DFEAD7BC299}" type="pres">
      <dgm:prSet presAssocID="{55A19C22-CF8A-4620-ADB0-B074A5F93B93}" presName="descendantText" presStyleLbl="alignAccFollowNode1" presStyleIdx="4" presStyleCnt="5" custScaleX="2527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AF4954C9-C28E-41FF-8204-A3ACC1566FF7}" type="presOf" srcId="{2371F1BD-769A-441B-A2A2-0D0ADDF717E0}" destId="{A8C49CBE-0AB1-43B1-BD33-73CB526CFE57}" srcOrd="0" destOrd="0" presId="urn:microsoft.com/office/officeart/2005/8/layout/vList5"/>
    <dgm:cxn modelId="{AF77464C-264C-480B-B3F8-9D80576C79C6}" type="presOf" srcId="{435BE30C-DC5F-4D85-A74B-4591871E7A0E}" destId="{0D31C809-1517-4DD8-8D0D-38EBDEC80AF4}" srcOrd="0" destOrd="0" presId="urn:microsoft.com/office/officeart/2005/8/layout/vList5"/>
    <dgm:cxn modelId="{3A127A27-DA5F-46A1-89FE-D4F042531F47}" type="presOf" srcId="{0F18D852-1E73-4E31-828F-66CD3B9A1D95}" destId="{7FF88F6D-9D41-4569-B7C3-8E7EC4240DCF}" srcOrd="0" destOrd="0" presId="urn:microsoft.com/office/officeart/2005/8/layout/vList5"/>
    <dgm:cxn modelId="{9A8F67BE-18EF-4FDB-9776-7115D6DB9A08}" type="presOf" srcId="{DC9F8DC2-C158-4CAC-B6F2-255EA675A332}" destId="{4BBBE546-A522-4D22-AC2B-E55640511D16}" srcOrd="0" destOrd="0" presId="urn:microsoft.com/office/officeart/2005/8/layout/vList5"/>
    <dgm:cxn modelId="{068033A9-9DA9-4012-AD54-24B8075AE148}" srcId="{C1F01B05-708B-4073-B665-F2BB67482BFD}" destId="{DC9F8DC2-C158-4CAC-B6F2-255EA675A332}" srcOrd="0" destOrd="0" parTransId="{A0CC1CB4-9833-4A12-AEAE-10B04682AE21}" sibTransId="{1BC71EDA-AA2B-44B4-8FE8-1A458730967C}"/>
    <dgm:cxn modelId="{97001C4C-044E-463E-A701-B5225E471897}" srcId="{55A19C22-CF8A-4620-ADB0-B074A5F93B93}" destId="{86172FAB-0B1E-4FD8-83DA-7EBE5CA904E2}" srcOrd="0" destOrd="0" parTransId="{0BE04500-1364-45C8-AF57-67CDD5DD4DCC}" sibTransId="{055022AE-F669-4A25-90F5-6DFC38FCB5C3}"/>
    <dgm:cxn modelId="{4A382471-0AD5-4021-ACD8-1D795312C2F0}" type="presOf" srcId="{57113D8E-F3B1-4405-9311-8DF4B64B92D7}" destId="{8D2DB9DE-B0C8-42FE-826B-5B47B16839C9}" srcOrd="0" destOrd="0" presId="urn:microsoft.com/office/officeart/2005/8/layout/vList5"/>
    <dgm:cxn modelId="{ED57D73C-314C-46A5-A9A7-1BF6202108FA}" srcId="{2371F1BD-769A-441B-A2A2-0D0ADDF717E0}" destId="{55A19C22-CF8A-4620-ADB0-B074A5F93B93}" srcOrd="4" destOrd="0" parTransId="{81C60251-0FA0-4529-ABCC-E3E115A616C4}" sibTransId="{1D5E64F1-494A-4784-85DC-3068A9BC2083}"/>
    <dgm:cxn modelId="{69140F25-2FFF-4BA8-B2E8-3FF66BD913B9}" type="presOf" srcId="{C1F01B05-708B-4073-B665-F2BB67482BFD}" destId="{FEC97A19-0DC4-4AD4-AD19-0E02FF2CCA8A}" srcOrd="0" destOrd="0" presId="urn:microsoft.com/office/officeart/2005/8/layout/vList5"/>
    <dgm:cxn modelId="{52AC38E7-3910-429E-9F72-B9BC73023CA6}" type="presOf" srcId="{C0A4B93A-FD39-4A91-A2B1-EA88ABC03B86}" destId="{8AABA7E5-CF30-47FB-AB43-1965B332DC0D}" srcOrd="0" destOrd="0" presId="urn:microsoft.com/office/officeart/2005/8/layout/vList5"/>
    <dgm:cxn modelId="{6A04F207-E01E-41C5-BAA7-E08DD29CCD9D}" srcId="{2371F1BD-769A-441B-A2A2-0D0ADDF717E0}" destId="{C1F01B05-708B-4073-B665-F2BB67482BFD}" srcOrd="0" destOrd="0" parTransId="{AAE06D54-7A0C-4FB1-9E27-B8F8CE4AA872}" sibTransId="{74F31976-5E3E-4DDE-9818-7C94065551AD}"/>
    <dgm:cxn modelId="{FC30D5D2-9565-451D-A2D0-E9BF3EDB46E8}" type="presOf" srcId="{9AB721B7-BE77-422F-8F31-778CFFBE22E0}" destId="{F824FAAF-9662-4B0A-8A2F-2928EB8865D3}" srcOrd="0" destOrd="0" presId="urn:microsoft.com/office/officeart/2005/8/layout/vList5"/>
    <dgm:cxn modelId="{17942AD8-9E6C-4EDB-BB75-4FE2705C035D}" srcId="{2371F1BD-769A-441B-A2A2-0D0ADDF717E0}" destId="{435BE30C-DC5F-4D85-A74B-4591871E7A0E}" srcOrd="1" destOrd="0" parTransId="{85F92CC8-9625-46E2-AB75-A5D0869E7D84}" sibTransId="{FD9B1055-228F-4CC2-ACB8-39BE734FBC43}"/>
    <dgm:cxn modelId="{E08594A7-2CBF-40AF-B428-719776FF626E}" type="presOf" srcId="{4FAFBE34-A4FA-4F6E-9F0B-567DC8FA3BE8}" destId="{92898ADD-96DE-4F96-A4E6-0520BFD57DD6}" srcOrd="0" destOrd="0" presId="urn:microsoft.com/office/officeart/2005/8/layout/vList5"/>
    <dgm:cxn modelId="{03EE896C-58BA-434D-A884-438DFBDB653F}" srcId="{435BE30C-DC5F-4D85-A74B-4591871E7A0E}" destId="{C0A4B93A-FD39-4A91-A2B1-EA88ABC03B86}" srcOrd="0" destOrd="0" parTransId="{4155A714-8C94-403A-95D3-565559AB1552}" sibTransId="{D4A2F318-5D24-4809-BCC7-DB28143CCFAA}"/>
    <dgm:cxn modelId="{FA0392F8-069E-4360-91EF-0CA10B22177C}" type="presOf" srcId="{86172FAB-0B1E-4FD8-83DA-7EBE5CA904E2}" destId="{898F656D-6FA8-471D-9EE0-3DFEAD7BC299}" srcOrd="0" destOrd="0" presId="urn:microsoft.com/office/officeart/2005/8/layout/vList5"/>
    <dgm:cxn modelId="{C30EFC95-1CEF-46DB-A659-92684F907F22}" srcId="{0F18D852-1E73-4E31-828F-66CD3B9A1D95}" destId="{57113D8E-F3B1-4405-9311-8DF4B64B92D7}" srcOrd="0" destOrd="0" parTransId="{AA677CD4-0D2B-42F1-AF74-4E6CCF3C0FFC}" sibTransId="{64412831-6D00-48A6-BB23-9325A7F91180}"/>
    <dgm:cxn modelId="{FD72418E-36BA-41D1-994A-01A953FDD1EE}" srcId="{4FAFBE34-A4FA-4F6E-9F0B-567DC8FA3BE8}" destId="{9AB721B7-BE77-422F-8F31-778CFFBE22E0}" srcOrd="0" destOrd="0" parTransId="{9D06E6D3-7B33-4652-945C-2B91D0C0D326}" sibTransId="{98948BAD-FD07-4414-B5E3-74B9034F3FB9}"/>
    <dgm:cxn modelId="{933D6387-1FDD-4213-8E16-FA699E76007F}" srcId="{2371F1BD-769A-441B-A2A2-0D0ADDF717E0}" destId="{4FAFBE34-A4FA-4F6E-9F0B-567DC8FA3BE8}" srcOrd="3" destOrd="0" parTransId="{1D86A5C1-4C41-4ECA-89F9-91B025F0B6FC}" sibTransId="{0B64D717-8D5E-45D2-AED4-BE39783EC1BC}"/>
    <dgm:cxn modelId="{3362BB29-B9E9-493E-92A7-B7E4DD297D92}" type="presOf" srcId="{55A19C22-CF8A-4620-ADB0-B074A5F93B93}" destId="{A551C886-EE23-46FF-A417-2734795DAD9A}" srcOrd="0" destOrd="0" presId="urn:microsoft.com/office/officeart/2005/8/layout/vList5"/>
    <dgm:cxn modelId="{952D039C-A57F-4AC8-BD11-C2DCA4C5AC10}" srcId="{2371F1BD-769A-441B-A2A2-0D0ADDF717E0}" destId="{0F18D852-1E73-4E31-828F-66CD3B9A1D95}" srcOrd="2" destOrd="0" parTransId="{0277F7E5-59D8-4C33-B6AB-175977B02A0B}" sibTransId="{FF0B42F5-5110-401A-973C-B68D0065242F}"/>
    <dgm:cxn modelId="{FCA71259-D938-4BA7-9464-05CE64BB4618}" type="presParOf" srcId="{A8C49CBE-0AB1-43B1-BD33-73CB526CFE57}" destId="{83C92267-CC24-4772-A7C1-82FD325F52B6}" srcOrd="0" destOrd="0" presId="urn:microsoft.com/office/officeart/2005/8/layout/vList5"/>
    <dgm:cxn modelId="{C92EF1EB-D595-4911-A4B3-9AFB4FEEB4C3}" type="presParOf" srcId="{83C92267-CC24-4772-A7C1-82FD325F52B6}" destId="{FEC97A19-0DC4-4AD4-AD19-0E02FF2CCA8A}" srcOrd="0" destOrd="0" presId="urn:microsoft.com/office/officeart/2005/8/layout/vList5"/>
    <dgm:cxn modelId="{7325B6DC-68A5-497F-A32A-EEFF432870EC}" type="presParOf" srcId="{83C92267-CC24-4772-A7C1-82FD325F52B6}" destId="{4BBBE546-A522-4D22-AC2B-E55640511D16}" srcOrd="1" destOrd="0" presId="urn:microsoft.com/office/officeart/2005/8/layout/vList5"/>
    <dgm:cxn modelId="{E891B85F-6D7B-4173-B6E0-F3847C31A88C}" type="presParOf" srcId="{A8C49CBE-0AB1-43B1-BD33-73CB526CFE57}" destId="{0383B34B-C1A8-4AE1-86B0-5AFAEF2F70DF}" srcOrd="1" destOrd="0" presId="urn:microsoft.com/office/officeart/2005/8/layout/vList5"/>
    <dgm:cxn modelId="{02083939-C537-4574-9B96-5649F3AA6433}" type="presParOf" srcId="{A8C49CBE-0AB1-43B1-BD33-73CB526CFE57}" destId="{43FEB42D-E3E4-4AAD-BDD1-F49E786B38A5}" srcOrd="2" destOrd="0" presId="urn:microsoft.com/office/officeart/2005/8/layout/vList5"/>
    <dgm:cxn modelId="{6247E9C3-1710-46E0-BCD5-FAFA4DB4B549}" type="presParOf" srcId="{43FEB42D-E3E4-4AAD-BDD1-F49E786B38A5}" destId="{0D31C809-1517-4DD8-8D0D-38EBDEC80AF4}" srcOrd="0" destOrd="0" presId="urn:microsoft.com/office/officeart/2005/8/layout/vList5"/>
    <dgm:cxn modelId="{305A07BF-1999-4336-9BC8-C81087839578}" type="presParOf" srcId="{43FEB42D-E3E4-4AAD-BDD1-F49E786B38A5}" destId="{8AABA7E5-CF30-47FB-AB43-1965B332DC0D}" srcOrd="1" destOrd="0" presId="urn:microsoft.com/office/officeart/2005/8/layout/vList5"/>
    <dgm:cxn modelId="{D885680F-9643-4245-BE30-9400B7D2BA65}" type="presParOf" srcId="{A8C49CBE-0AB1-43B1-BD33-73CB526CFE57}" destId="{2BA7B6C6-6921-4AA9-9352-EADC817948AF}" srcOrd="3" destOrd="0" presId="urn:microsoft.com/office/officeart/2005/8/layout/vList5"/>
    <dgm:cxn modelId="{6B9C1669-C7F6-4C4D-AC5F-ED7EA106D17D}" type="presParOf" srcId="{A8C49CBE-0AB1-43B1-BD33-73CB526CFE57}" destId="{14BB3955-AD12-4EE3-AB8D-9BF2C47CDD36}" srcOrd="4" destOrd="0" presId="urn:microsoft.com/office/officeart/2005/8/layout/vList5"/>
    <dgm:cxn modelId="{9E8A1B12-C125-4A26-9B8E-391B4B66D2F0}" type="presParOf" srcId="{14BB3955-AD12-4EE3-AB8D-9BF2C47CDD36}" destId="{7FF88F6D-9D41-4569-B7C3-8E7EC4240DCF}" srcOrd="0" destOrd="0" presId="urn:microsoft.com/office/officeart/2005/8/layout/vList5"/>
    <dgm:cxn modelId="{4AE3E79B-D631-4E21-95CB-3E14F773CEF0}" type="presParOf" srcId="{14BB3955-AD12-4EE3-AB8D-9BF2C47CDD36}" destId="{8D2DB9DE-B0C8-42FE-826B-5B47B16839C9}" srcOrd="1" destOrd="0" presId="urn:microsoft.com/office/officeart/2005/8/layout/vList5"/>
    <dgm:cxn modelId="{023107EE-FE5D-4626-8FEB-B79E37DBF419}" type="presParOf" srcId="{A8C49CBE-0AB1-43B1-BD33-73CB526CFE57}" destId="{B0574AD7-2741-47E9-9105-366E3BDF81BC}" srcOrd="5" destOrd="0" presId="urn:microsoft.com/office/officeart/2005/8/layout/vList5"/>
    <dgm:cxn modelId="{46230B3B-BF67-4892-9E50-F3E940BCA876}" type="presParOf" srcId="{A8C49CBE-0AB1-43B1-BD33-73CB526CFE57}" destId="{CDC2B805-439F-44BA-9684-43417A00CD46}" srcOrd="6" destOrd="0" presId="urn:microsoft.com/office/officeart/2005/8/layout/vList5"/>
    <dgm:cxn modelId="{E678D884-6F9E-4A15-834E-877C1FFA6B01}" type="presParOf" srcId="{CDC2B805-439F-44BA-9684-43417A00CD46}" destId="{92898ADD-96DE-4F96-A4E6-0520BFD57DD6}" srcOrd="0" destOrd="0" presId="urn:microsoft.com/office/officeart/2005/8/layout/vList5"/>
    <dgm:cxn modelId="{BCDE8B4C-8565-4EE0-9B84-1A1270E6414E}" type="presParOf" srcId="{CDC2B805-439F-44BA-9684-43417A00CD46}" destId="{F824FAAF-9662-4B0A-8A2F-2928EB8865D3}" srcOrd="1" destOrd="0" presId="urn:microsoft.com/office/officeart/2005/8/layout/vList5"/>
    <dgm:cxn modelId="{1DC522B1-6C28-423A-AA3B-ED877EE91486}" type="presParOf" srcId="{A8C49CBE-0AB1-43B1-BD33-73CB526CFE57}" destId="{4A898EB9-D25F-4C8E-94CE-7DA2F5CEECC7}" srcOrd="7" destOrd="0" presId="urn:microsoft.com/office/officeart/2005/8/layout/vList5"/>
    <dgm:cxn modelId="{77580767-84A0-4B29-8838-237774E9D705}" type="presParOf" srcId="{A8C49CBE-0AB1-43B1-BD33-73CB526CFE57}" destId="{FCF765C5-A6CF-41F9-99A0-1C61C3859DEA}" srcOrd="8" destOrd="0" presId="urn:microsoft.com/office/officeart/2005/8/layout/vList5"/>
    <dgm:cxn modelId="{020C80E6-7F30-4A29-A56A-E3855F22DCB5}" type="presParOf" srcId="{FCF765C5-A6CF-41F9-99A0-1C61C3859DEA}" destId="{A551C886-EE23-46FF-A417-2734795DAD9A}" srcOrd="0" destOrd="0" presId="urn:microsoft.com/office/officeart/2005/8/layout/vList5"/>
    <dgm:cxn modelId="{4FAAEB3D-54D8-4D0D-821D-0E7F5E7C76FA}" type="presParOf" srcId="{FCF765C5-A6CF-41F9-99A0-1C61C3859DEA}" destId="{898F656D-6FA8-471D-9EE0-3DFEAD7BC2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CD10C5-0101-4F32-A42C-10400E8BB4BF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92F7B0A3-DCE3-4638-B888-226C94822478}">
      <dgm:prSet phldrT="[Texto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Generación del listado inicial</a:t>
          </a:r>
          <a:endParaRPr lang="es-CR" sz="2000" dirty="0"/>
        </a:p>
      </dgm:t>
    </dgm:pt>
    <dgm:pt modelId="{680C2685-C182-4EA6-8CDF-8BF36CB99D65}" type="parTrans" cxnId="{7B59D43D-0602-4607-9132-ABCEF556696D}">
      <dgm:prSet/>
      <dgm:spPr/>
      <dgm:t>
        <a:bodyPr/>
        <a:lstStyle/>
        <a:p>
          <a:endParaRPr lang="es-CR"/>
        </a:p>
      </dgm:t>
    </dgm:pt>
    <dgm:pt modelId="{7A77D252-4D79-44FD-AF99-149447844795}" type="sibTrans" cxnId="{7B59D43D-0602-4607-9132-ABCEF556696D}">
      <dgm:prSet/>
      <dgm:spPr/>
      <dgm:t>
        <a:bodyPr/>
        <a:lstStyle/>
        <a:p>
          <a:endParaRPr lang="es-CR"/>
        </a:p>
      </dgm:t>
    </dgm:pt>
    <dgm:pt modelId="{C905DAC0-E569-4621-90E0-BCA8CEDD92AC}">
      <dgm:prSet phldrT="[Texto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Variación del listado</a:t>
          </a:r>
          <a:endParaRPr lang="es-CR" sz="2000" dirty="0"/>
        </a:p>
      </dgm:t>
    </dgm:pt>
    <dgm:pt modelId="{A0032005-EE44-4DCC-B635-F6E92A9DE241}" type="parTrans" cxnId="{D7FF876F-4EBC-433D-9014-99E07BA0204E}">
      <dgm:prSet/>
      <dgm:spPr/>
      <dgm:t>
        <a:bodyPr/>
        <a:lstStyle/>
        <a:p>
          <a:endParaRPr lang="es-CR"/>
        </a:p>
      </dgm:t>
    </dgm:pt>
    <dgm:pt modelId="{439ED348-C21F-432C-A255-9A89D21ABF4C}" type="sibTrans" cxnId="{D7FF876F-4EBC-433D-9014-99E07BA0204E}">
      <dgm:prSet/>
      <dgm:spPr/>
      <dgm:t>
        <a:bodyPr/>
        <a:lstStyle/>
        <a:p>
          <a:endParaRPr lang="es-CR"/>
        </a:p>
      </dgm:t>
    </dgm:pt>
    <dgm:pt modelId="{E32D3189-7ABC-4F7F-B1F3-066AB6102655}">
      <dgm:prSet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Sustitución de familias</a:t>
          </a:r>
          <a:endParaRPr lang="es-CR" sz="2000" dirty="0"/>
        </a:p>
      </dgm:t>
    </dgm:pt>
    <dgm:pt modelId="{7915DA2D-2D4A-41A1-9F6F-EE7A267D3268}" type="parTrans" cxnId="{21D42070-5503-4965-835F-5E46ABC45082}">
      <dgm:prSet/>
      <dgm:spPr/>
      <dgm:t>
        <a:bodyPr/>
        <a:lstStyle/>
        <a:p>
          <a:endParaRPr lang="es-CR"/>
        </a:p>
      </dgm:t>
    </dgm:pt>
    <dgm:pt modelId="{1900AE1A-DE35-4EF7-8B26-6D63603B3323}" type="sibTrans" cxnId="{21D42070-5503-4965-835F-5E46ABC45082}">
      <dgm:prSet/>
      <dgm:spPr/>
      <dgm:t>
        <a:bodyPr/>
        <a:lstStyle/>
        <a:p>
          <a:endParaRPr lang="es-CR"/>
        </a:p>
      </dgm:t>
    </dgm:pt>
    <dgm:pt modelId="{3A4833D0-D170-48FD-A136-BB139431DEC7}" type="pres">
      <dgm:prSet presAssocID="{65CD10C5-0101-4F32-A42C-10400E8BB4BF}" presName="Name0" presStyleCnt="0">
        <dgm:presLayoutVars>
          <dgm:dir/>
          <dgm:animLvl val="lvl"/>
          <dgm:resizeHandles val="exact"/>
        </dgm:presLayoutVars>
      </dgm:prSet>
      <dgm:spPr/>
    </dgm:pt>
    <dgm:pt modelId="{1CC83A99-6D41-4661-BA3A-4A90B90DC502}" type="pres">
      <dgm:prSet presAssocID="{92F7B0A3-DCE3-4638-B888-226C9482247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BC1D5DF-EE45-46AF-AE5C-0E188CAC3C30}" type="pres">
      <dgm:prSet presAssocID="{7A77D252-4D79-44FD-AF99-149447844795}" presName="parTxOnlySpace" presStyleCnt="0"/>
      <dgm:spPr/>
    </dgm:pt>
    <dgm:pt modelId="{E65F58BE-DD0F-48E6-9662-C4C2A757B26F}" type="pres">
      <dgm:prSet presAssocID="{C905DAC0-E569-4621-90E0-BCA8CEDD92A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BC65C15-55E1-4EE9-971E-9B1B82B6782A}" type="pres">
      <dgm:prSet presAssocID="{439ED348-C21F-432C-A255-9A89D21ABF4C}" presName="parTxOnlySpace" presStyleCnt="0"/>
      <dgm:spPr/>
    </dgm:pt>
    <dgm:pt modelId="{D392D4A8-7C4C-4048-92A7-34A0AE6FDF43}" type="pres">
      <dgm:prSet presAssocID="{E32D3189-7ABC-4F7F-B1F3-066AB610265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B59D43D-0602-4607-9132-ABCEF556696D}" srcId="{65CD10C5-0101-4F32-A42C-10400E8BB4BF}" destId="{92F7B0A3-DCE3-4638-B888-226C94822478}" srcOrd="0" destOrd="0" parTransId="{680C2685-C182-4EA6-8CDF-8BF36CB99D65}" sibTransId="{7A77D252-4D79-44FD-AF99-149447844795}"/>
    <dgm:cxn modelId="{42DAFB97-9B9A-41E3-A5EF-302F2D86060F}" type="presOf" srcId="{65CD10C5-0101-4F32-A42C-10400E8BB4BF}" destId="{3A4833D0-D170-48FD-A136-BB139431DEC7}" srcOrd="0" destOrd="0" presId="urn:microsoft.com/office/officeart/2005/8/layout/chevron1"/>
    <dgm:cxn modelId="{60A4AC0D-CDD9-4883-ADD2-717D90EAF4A7}" type="presOf" srcId="{E32D3189-7ABC-4F7F-B1F3-066AB6102655}" destId="{D392D4A8-7C4C-4048-92A7-34A0AE6FDF43}" srcOrd="0" destOrd="0" presId="urn:microsoft.com/office/officeart/2005/8/layout/chevron1"/>
    <dgm:cxn modelId="{33E6B12B-86AB-4ED3-A259-B0EC25114B6B}" type="presOf" srcId="{92F7B0A3-DCE3-4638-B888-226C94822478}" destId="{1CC83A99-6D41-4661-BA3A-4A90B90DC502}" srcOrd="0" destOrd="0" presId="urn:microsoft.com/office/officeart/2005/8/layout/chevron1"/>
    <dgm:cxn modelId="{6CF01B8D-39DE-43CC-B4BD-FE326003C2E3}" type="presOf" srcId="{C905DAC0-E569-4621-90E0-BCA8CEDD92AC}" destId="{E65F58BE-DD0F-48E6-9662-C4C2A757B26F}" srcOrd="0" destOrd="0" presId="urn:microsoft.com/office/officeart/2005/8/layout/chevron1"/>
    <dgm:cxn modelId="{D7FF876F-4EBC-433D-9014-99E07BA0204E}" srcId="{65CD10C5-0101-4F32-A42C-10400E8BB4BF}" destId="{C905DAC0-E569-4621-90E0-BCA8CEDD92AC}" srcOrd="1" destOrd="0" parTransId="{A0032005-EE44-4DCC-B635-F6E92A9DE241}" sibTransId="{439ED348-C21F-432C-A255-9A89D21ABF4C}"/>
    <dgm:cxn modelId="{21D42070-5503-4965-835F-5E46ABC45082}" srcId="{65CD10C5-0101-4F32-A42C-10400E8BB4BF}" destId="{E32D3189-7ABC-4F7F-B1F3-066AB6102655}" srcOrd="2" destOrd="0" parTransId="{7915DA2D-2D4A-41A1-9F6F-EE7A267D3268}" sibTransId="{1900AE1A-DE35-4EF7-8B26-6D63603B3323}"/>
    <dgm:cxn modelId="{5ADA4995-D7DE-4D79-B625-EB787A1FA644}" type="presParOf" srcId="{3A4833D0-D170-48FD-A136-BB139431DEC7}" destId="{1CC83A99-6D41-4661-BA3A-4A90B90DC502}" srcOrd="0" destOrd="0" presId="urn:microsoft.com/office/officeart/2005/8/layout/chevron1"/>
    <dgm:cxn modelId="{D9FCBE51-4851-4247-B27A-04CA79DB727B}" type="presParOf" srcId="{3A4833D0-D170-48FD-A136-BB139431DEC7}" destId="{6BC1D5DF-EE45-46AF-AE5C-0E188CAC3C30}" srcOrd="1" destOrd="0" presId="urn:microsoft.com/office/officeart/2005/8/layout/chevron1"/>
    <dgm:cxn modelId="{158D5206-C600-4111-9F80-39EA4BD8E339}" type="presParOf" srcId="{3A4833D0-D170-48FD-A136-BB139431DEC7}" destId="{E65F58BE-DD0F-48E6-9662-C4C2A757B26F}" srcOrd="2" destOrd="0" presId="urn:microsoft.com/office/officeart/2005/8/layout/chevron1"/>
    <dgm:cxn modelId="{19DB6C57-1F17-4F28-845A-86E4C9DD8398}" type="presParOf" srcId="{3A4833D0-D170-48FD-A136-BB139431DEC7}" destId="{0BC65C15-55E1-4EE9-971E-9B1B82B6782A}" srcOrd="3" destOrd="0" presId="urn:microsoft.com/office/officeart/2005/8/layout/chevron1"/>
    <dgm:cxn modelId="{BC1E5066-F17B-499A-B379-B74CC45D2404}" type="presParOf" srcId="{3A4833D0-D170-48FD-A136-BB139431DEC7}" destId="{D392D4A8-7C4C-4048-92A7-34A0AE6FDF4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0B1A0-08EA-45EA-B2C5-102F378BA7A4}">
      <dsp:nvSpPr>
        <dsp:cNvPr id="0" name=""/>
        <dsp:cNvSpPr/>
      </dsp:nvSpPr>
      <dsp:spPr>
        <a:xfrm rot="10800000">
          <a:off x="752843" y="1756"/>
          <a:ext cx="7476774" cy="1480117"/>
        </a:xfrm>
        <a:prstGeom prst="homePlate">
          <a:avLst/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91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 un sistema de información geográfica que permite identificar dónde se ubican las mayores concentraciones de pobreza y pobreza extrema del país. </a:t>
          </a:r>
          <a:endParaRPr lang="es-CR" sz="2000" b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10800000">
        <a:off x="1122872" y="1756"/>
        <a:ext cx="7106745" cy="1480117"/>
      </dsp:txXfrm>
    </dsp:sp>
    <dsp:sp modelId="{0CDD28CC-B2C0-4F46-BE54-23D007FF87C3}">
      <dsp:nvSpPr>
        <dsp:cNvPr id="0" name=""/>
        <dsp:cNvSpPr/>
      </dsp:nvSpPr>
      <dsp:spPr>
        <a:xfrm>
          <a:off x="0" y="0"/>
          <a:ext cx="1480117" cy="14801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637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2DFAE-155F-4D75-B188-772565EBA835}">
      <dsp:nvSpPr>
        <dsp:cNvPr id="0" name=""/>
        <dsp:cNvSpPr/>
      </dsp:nvSpPr>
      <dsp:spPr>
        <a:xfrm rot="10800000">
          <a:off x="752843" y="1925462"/>
          <a:ext cx="7476774" cy="1480117"/>
        </a:xfrm>
        <a:prstGeom prst="homePlate">
          <a:avLst/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91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Identifica 75 distritos prioritarios que concentran la mayor cantidad de población en condición de pobreza según los métodos de línea de pobreza y necesidades básicas insatisfechas.</a:t>
          </a:r>
          <a:endParaRPr lang="es-CR" sz="2000" b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10800000">
        <a:off x="1122872" y="1925462"/>
        <a:ext cx="7106745" cy="1480117"/>
      </dsp:txXfrm>
    </dsp:sp>
    <dsp:sp modelId="{66C511CA-F022-440B-995D-1AD6BB1BD3C8}">
      <dsp:nvSpPr>
        <dsp:cNvPr id="0" name=""/>
        <dsp:cNvSpPr/>
      </dsp:nvSpPr>
      <dsp:spPr>
        <a:xfrm>
          <a:off x="0" y="1921939"/>
          <a:ext cx="1480117" cy="1480117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rgbClr val="0637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0208E-41A1-4E28-A027-A37F32E5AF34}">
      <dsp:nvSpPr>
        <dsp:cNvPr id="0" name=""/>
        <dsp:cNvSpPr/>
      </dsp:nvSpPr>
      <dsp:spPr>
        <a:xfrm rot="10800000">
          <a:off x="752843" y="3847402"/>
          <a:ext cx="7476774" cy="1480117"/>
        </a:xfrm>
        <a:prstGeom prst="homePlate">
          <a:avLst/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91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Permite visualizar múltiples variables e indicadores que caracterizan a la población en condición de pobreza.</a:t>
          </a:r>
          <a:endParaRPr lang="es-CR" sz="2000" b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10800000">
        <a:off x="1122872" y="3847402"/>
        <a:ext cx="7106745" cy="1480117"/>
      </dsp:txXfrm>
    </dsp:sp>
    <dsp:sp modelId="{32457C70-B00D-4EF8-8DA1-0D81944D6C91}">
      <dsp:nvSpPr>
        <dsp:cNvPr id="0" name=""/>
        <dsp:cNvSpPr/>
      </dsp:nvSpPr>
      <dsp:spPr>
        <a:xfrm>
          <a:off x="0" y="3843883"/>
          <a:ext cx="1480117" cy="14801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637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9EC7D-EA60-465C-B192-B0AB4BDF951A}">
      <dsp:nvSpPr>
        <dsp:cNvPr id="0" name=""/>
        <dsp:cNvSpPr/>
      </dsp:nvSpPr>
      <dsp:spPr>
        <a:xfrm>
          <a:off x="2711674" y="1776296"/>
          <a:ext cx="3001586" cy="27223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¿Para qué los mapas sociales?</a:t>
          </a:r>
          <a:endParaRPr lang="es-CR" sz="2400" b="1" kern="1200" dirty="0"/>
        </a:p>
      </dsp:txBody>
      <dsp:txXfrm>
        <a:off x="3151246" y="2174977"/>
        <a:ext cx="2122442" cy="1925001"/>
      </dsp:txXfrm>
    </dsp:sp>
    <dsp:sp modelId="{5CE044FF-7464-4C6A-8C17-4F225E8E73B5}">
      <dsp:nvSpPr>
        <dsp:cNvPr id="0" name=""/>
        <dsp:cNvSpPr/>
      </dsp:nvSpPr>
      <dsp:spPr>
        <a:xfrm>
          <a:off x="3099139" y="-167916"/>
          <a:ext cx="2226657" cy="2227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Muestran la distribución geográfica de la pobreza</a:t>
          </a:r>
          <a:endParaRPr lang="es-CR" sz="1800" kern="1200" dirty="0"/>
        </a:p>
      </dsp:txBody>
      <dsp:txXfrm>
        <a:off x="3425225" y="158365"/>
        <a:ext cx="1574485" cy="1575426"/>
      </dsp:txXfrm>
    </dsp:sp>
    <dsp:sp modelId="{A8EED40A-A864-4435-AF75-CBDC045E2835}">
      <dsp:nvSpPr>
        <dsp:cNvPr id="0" name=""/>
        <dsp:cNvSpPr/>
      </dsp:nvSpPr>
      <dsp:spPr>
        <a:xfrm>
          <a:off x="5183284" y="1346303"/>
          <a:ext cx="2226657" cy="2227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Permite tomar decisiones más acertadas para la política pública</a:t>
          </a:r>
          <a:endParaRPr lang="es-CR" sz="1800" kern="1200" dirty="0"/>
        </a:p>
      </dsp:txBody>
      <dsp:txXfrm>
        <a:off x="5509370" y="1672584"/>
        <a:ext cx="1574485" cy="1575426"/>
      </dsp:txXfrm>
    </dsp:sp>
    <dsp:sp modelId="{63C10A04-08F8-430B-8AFE-666D72362140}">
      <dsp:nvSpPr>
        <dsp:cNvPr id="0" name=""/>
        <dsp:cNvSpPr/>
      </dsp:nvSpPr>
      <dsp:spPr>
        <a:xfrm>
          <a:off x="4387211" y="3796364"/>
          <a:ext cx="2226657" cy="2227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Permite la definición de prioridades para la asignación de recursos</a:t>
          </a:r>
          <a:endParaRPr lang="es-CR" sz="1800" kern="1200" dirty="0"/>
        </a:p>
      </dsp:txBody>
      <dsp:txXfrm>
        <a:off x="4713297" y="4122645"/>
        <a:ext cx="1574485" cy="1575426"/>
      </dsp:txXfrm>
    </dsp:sp>
    <dsp:sp modelId="{5492A08E-371F-41DF-9610-4C3DD11E6709}">
      <dsp:nvSpPr>
        <dsp:cNvPr id="0" name=""/>
        <dsp:cNvSpPr/>
      </dsp:nvSpPr>
      <dsp:spPr>
        <a:xfrm>
          <a:off x="1811066" y="3796364"/>
          <a:ext cx="2226657" cy="2227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Permite la caracterización de la población que reside en esas áreas geográficas</a:t>
          </a:r>
          <a:endParaRPr lang="es-CR" sz="1800" kern="1200" dirty="0"/>
        </a:p>
      </dsp:txBody>
      <dsp:txXfrm>
        <a:off x="2137152" y="4122645"/>
        <a:ext cx="1574485" cy="1575426"/>
      </dsp:txXfrm>
    </dsp:sp>
    <dsp:sp modelId="{E93A8354-0252-43D9-93B4-8540BA543399}">
      <dsp:nvSpPr>
        <dsp:cNvPr id="0" name=""/>
        <dsp:cNvSpPr/>
      </dsp:nvSpPr>
      <dsp:spPr>
        <a:xfrm>
          <a:off x="1014993" y="1346303"/>
          <a:ext cx="2226657" cy="2227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Facilita la participación activa de diferentes instituciones locales</a:t>
          </a:r>
          <a:endParaRPr lang="es-CR" sz="1800" kern="1200" dirty="0"/>
        </a:p>
      </dsp:txBody>
      <dsp:txXfrm>
        <a:off x="1341079" y="1672584"/>
        <a:ext cx="1574485" cy="1575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FC272-26D3-4418-B19E-3D87A25C301A}">
      <dsp:nvSpPr>
        <dsp:cNvPr id="0" name=""/>
        <dsp:cNvSpPr/>
      </dsp:nvSpPr>
      <dsp:spPr>
        <a:xfrm>
          <a:off x="2036673" y="1448358"/>
          <a:ext cx="1840927" cy="159247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Censo 2011</a:t>
          </a:r>
          <a:endParaRPr lang="es-CR" sz="2000" kern="1200" dirty="0"/>
        </a:p>
      </dsp:txBody>
      <dsp:txXfrm>
        <a:off x="2341740" y="1712254"/>
        <a:ext cx="1230793" cy="1064684"/>
      </dsp:txXfrm>
    </dsp:sp>
    <dsp:sp modelId="{3018FE17-40CB-4F52-AFAA-FB6488FA0D11}">
      <dsp:nvSpPr>
        <dsp:cNvPr id="0" name=""/>
        <dsp:cNvSpPr/>
      </dsp:nvSpPr>
      <dsp:spPr>
        <a:xfrm>
          <a:off x="3189447" y="686466"/>
          <a:ext cx="694576" cy="59846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45751-272D-4C28-AC7E-970C2653103E}">
      <dsp:nvSpPr>
        <dsp:cNvPr id="0" name=""/>
        <dsp:cNvSpPr/>
      </dsp:nvSpPr>
      <dsp:spPr>
        <a:xfrm>
          <a:off x="2206249" y="0"/>
          <a:ext cx="1508626" cy="13051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Demográfica</a:t>
          </a:r>
          <a:endParaRPr lang="es-CR" sz="1400" kern="1200" dirty="0"/>
        </a:p>
      </dsp:txBody>
      <dsp:txXfrm>
        <a:off x="2456261" y="216289"/>
        <a:ext cx="1008602" cy="872561"/>
      </dsp:txXfrm>
    </dsp:sp>
    <dsp:sp modelId="{F5B32DF8-9B4E-49A8-BF19-030353F0A3E6}">
      <dsp:nvSpPr>
        <dsp:cNvPr id="0" name=""/>
        <dsp:cNvSpPr/>
      </dsp:nvSpPr>
      <dsp:spPr>
        <a:xfrm>
          <a:off x="4000072" y="1805285"/>
          <a:ext cx="694576" cy="59846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855D9-AA8F-4A89-B35A-C4B179887092}">
      <dsp:nvSpPr>
        <dsp:cNvPr id="0" name=""/>
        <dsp:cNvSpPr/>
      </dsp:nvSpPr>
      <dsp:spPr>
        <a:xfrm>
          <a:off x="3589835" y="802748"/>
          <a:ext cx="1508626" cy="13051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Pobreza</a:t>
          </a:r>
          <a:endParaRPr lang="es-CR" sz="1400" kern="1200" dirty="0"/>
        </a:p>
      </dsp:txBody>
      <dsp:txXfrm>
        <a:off x="3839847" y="1019037"/>
        <a:ext cx="1008602" cy="872561"/>
      </dsp:txXfrm>
    </dsp:sp>
    <dsp:sp modelId="{23C85257-45CF-4AB8-842B-B0AE5DEE82A7}">
      <dsp:nvSpPr>
        <dsp:cNvPr id="0" name=""/>
        <dsp:cNvSpPr/>
      </dsp:nvSpPr>
      <dsp:spPr>
        <a:xfrm>
          <a:off x="3436960" y="3068222"/>
          <a:ext cx="694576" cy="59846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5FCCF-C6F2-4434-9561-B5F5DBC4A03F}">
      <dsp:nvSpPr>
        <dsp:cNvPr id="0" name=""/>
        <dsp:cNvSpPr/>
      </dsp:nvSpPr>
      <dsp:spPr>
        <a:xfrm>
          <a:off x="3589835" y="2380857"/>
          <a:ext cx="1508626" cy="13051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Educación</a:t>
          </a:r>
          <a:endParaRPr lang="es-CR" sz="1400" kern="1200" dirty="0"/>
        </a:p>
      </dsp:txBody>
      <dsp:txXfrm>
        <a:off x="3839847" y="2597146"/>
        <a:ext cx="1008602" cy="872561"/>
      </dsp:txXfrm>
    </dsp:sp>
    <dsp:sp modelId="{37B98520-1E9F-4E7C-8294-CB19D8FAAF29}">
      <dsp:nvSpPr>
        <dsp:cNvPr id="0" name=""/>
        <dsp:cNvSpPr/>
      </dsp:nvSpPr>
      <dsp:spPr>
        <a:xfrm>
          <a:off x="2040099" y="3199319"/>
          <a:ext cx="694576" cy="59846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6B82C-F468-4FF0-9DE5-53EEEEECEF3D}">
      <dsp:nvSpPr>
        <dsp:cNvPr id="0" name=""/>
        <dsp:cNvSpPr/>
      </dsp:nvSpPr>
      <dsp:spPr>
        <a:xfrm>
          <a:off x="2206249" y="3184503"/>
          <a:ext cx="1508626" cy="13051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Vivienda</a:t>
          </a:r>
          <a:endParaRPr lang="es-CR" sz="1400" kern="1200" dirty="0"/>
        </a:p>
      </dsp:txBody>
      <dsp:txXfrm>
        <a:off x="2456261" y="3400792"/>
        <a:ext cx="1008602" cy="872561"/>
      </dsp:txXfrm>
    </dsp:sp>
    <dsp:sp modelId="{3190642E-8B9B-4C32-A01A-D4E343398073}">
      <dsp:nvSpPr>
        <dsp:cNvPr id="0" name=""/>
        <dsp:cNvSpPr/>
      </dsp:nvSpPr>
      <dsp:spPr>
        <a:xfrm>
          <a:off x="1216200" y="2080949"/>
          <a:ext cx="694576" cy="59846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68CFD-539C-4EF1-B71B-FA00A60DBBE7}">
      <dsp:nvSpPr>
        <dsp:cNvPr id="0" name=""/>
        <dsp:cNvSpPr/>
      </dsp:nvSpPr>
      <dsp:spPr>
        <a:xfrm>
          <a:off x="816240" y="2381755"/>
          <a:ext cx="1508626" cy="13051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Empleo</a:t>
          </a:r>
          <a:endParaRPr lang="es-CR" sz="1400" kern="1200" dirty="0"/>
        </a:p>
      </dsp:txBody>
      <dsp:txXfrm>
        <a:off x="1066252" y="2598044"/>
        <a:ext cx="1008602" cy="872561"/>
      </dsp:txXfrm>
    </dsp:sp>
    <dsp:sp modelId="{58206654-964B-4D93-823D-F80F8FDC4552}">
      <dsp:nvSpPr>
        <dsp:cNvPr id="0" name=""/>
        <dsp:cNvSpPr/>
      </dsp:nvSpPr>
      <dsp:spPr>
        <a:xfrm>
          <a:off x="816240" y="800952"/>
          <a:ext cx="1508626" cy="13051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Social</a:t>
          </a:r>
          <a:endParaRPr lang="es-CR" sz="1400" kern="1200" dirty="0"/>
        </a:p>
      </dsp:txBody>
      <dsp:txXfrm>
        <a:off x="1066252" y="1017241"/>
        <a:ext cx="1008602" cy="872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BE546-A522-4D22-AC2B-E55640511D16}">
      <dsp:nvSpPr>
        <dsp:cNvPr id="0" name=""/>
        <dsp:cNvSpPr/>
      </dsp:nvSpPr>
      <dsp:spPr>
        <a:xfrm rot="5400000">
          <a:off x="2408584" y="-1407649"/>
          <a:ext cx="424511" cy="33483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Cambria" panose="02040503050406030204" pitchFamily="18" charset="0"/>
            </a:rPr>
            <a:t>De la población en Pobreza Extrema del país</a:t>
          </a:r>
          <a:endParaRPr lang="es-CR" sz="1600" kern="1200" dirty="0">
            <a:latin typeface="Cambria" panose="02040503050406030204" pitchFamily="18" charset="0"/>
          </a:endParaRPr>
        </a:p>
      </dsp:txBody>
      <dsp:txXfrm rot="-5400000">
        <a:off x="946658" y="75000"/>
        <a:ext cx="3327642" cy="383065"/>
      </dsp:txXfrm>
    </dsp:sp>
    <dsp:sp modelId="{FEC97A19-0DC4-4AD4-AD19-0E02FF2CCA8A}">
      <dsp:nvSpPr>
        <dsp:cNvPr id="0" name=""/>
        <dsp:cNvSpPr/>
      </dsp:nvSpPr>
      <dsp:spPr>
        <a:xfrm>
          <a:off x="752" y="1213"/>
          <a:ext cx="945905" cy="530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mbria" panose="02040503050406030204" pitchFamily="18" charset="0"/>
            </a:rPr>
            <a:t>65,4%</a:t>
          </a:r>
          <a:endParaRPr lang="es-CR" sz="1800" kern="1200" dirty="0">
            <a:latin typeface="Cambria" panose="02040503050406030204" pitchFamily="18" charset="0"/>
          </a:endParaRPr>
        </a:p>
      </dsp:txBody>
      <dsp:txXfrm>
        <a:off x="26656" y="27117"/>
        <a:ext cx="894097" cy="478831"/>
      </dsp:txXfrm>
    </dsp:sp>
    <dsp:sp modelId="{8AABA7E5-CF30-47FB-AB43-1965B332DC0D}">
      <dsp:nvSpPr>
        <dsp:cNvPr id="0" name=""/>
        <dsp:cNvSpPr/>
      </dsp:nvSpPr>
      <dsp:spPr>
        <a:xfrm rot="5400000">
          <a:off x="2408584" y="-850477"/>
          <a:ext cx="424511" cy="33483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Cambria" panose="02040503050406030204" pitchFamily="18" charset="0"/>
            </a:rPr>
            <a:t>De la población bajo la Línea de Pobreza</a:t>
          </a:r>
          <a:endParaRPr lang="es-CR" sz="1600" kern="1200" dirty="0">
            <a:latin typeface="Cambria" panose="02040503050406030204" pitchFamily="18" charset="0"/>
          </a:endParaRPr>
        </a:p>
      </dsp:txBody>
      <dsp:txXfrm rot="-5400000">
        <a:off x="946658" y="632172"/>
        <a:ext cx="3327642" cy="383065"/>
      </dsp:txXfrm>
    </dsp:sp>
    <dsp:sp modelId="{0D31C809-1517-4DD8-8D0D-38EBDEC80AF4}">
      <dsp:nvSpPr>
        <dsp:cNvPr id="0" name=""/>
        <dsp:cNvSpPr/>
      </dsp:nvSpPr>
      <dsp:spPr>
        <a:xfrm>
          <a:off x="752" y="558385"/>
          <a:ext cx="945905" cy="530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mbria" panose="02040503050406030204" pitchFamily="18" charset="0"/>
            </a:rPr>
            <a:t>51,3%</a:t>
          </a:r>
          <a:endParaRPr lang="es-CR" sz="1800" kern="1200" dirty="0">
            <a:latin typeface="Cambria" panose="02040503050406030204" pitchFamily="18" charset="0"/>
          </a:endParaRPr>
        </a:p>
      </dsp:txBody>
      <dsp:txXfrm>
        <a:off x="26656" y="584289"/>
        <a:ext cx="894097" cy="478831"/>
      </dsp:txXfrm>
    </dsp:sp>
    <dsp:sp modelId="{8D2DB9DE-B0C8-42FE-826B-5B47B16839C9}">
      <dsp:nvSpPr>
        <dsp:cNvPr id="0" name=""/>
        <dsp:cNvSpPr/>
      </dsp:nvSpPr>
      <dsp:spPr>
        <a:xfrm rot="5400000">
          <a:off x="2408584" y="-293305"/>
          <a:ext cx="424511" cy="33483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Cambria" panose="02040503050406030204" pitchFamily="18" charset="0"/>
            </a:rPr>
            <a:t>De</a:t>
          </a:r>
          <a:r>
            <a:rPr lang="es-MX" sz="1400" kern="1200" dirty="0" smtClean="0">
              <a:latin typeface="Cambria" panose="02040503050406030204" pitchFamily="18" charset="0"/>
            </a:rPr>
            <a:t> la población con </a:t>
          </a:r>
          <a:r>
            <a:rPr lang="es-MX" sz="1600" kern="1200" dirty="0" smtClean="0">
              <a:latin typeface="Cambria" panose="02040503050406030204" pitchFamily="18" charset="0"/>
            </a:rPr>
            <a:t>NBI</a:t>
          </a:r>
          <a:endParaRPr lang="es-CR" sz="1600" kern="1200" dirty="0">
            <a:latin typeface="Cambria" panose="02040503050406030204" pitchFamily="18" charset="0"/>
          </a:endParaRPr>
        </a:p>
      </dsp:txBody>
      <dsp:txXfrm rot="-5400000">
        <a:off x="946658" y="1189344"/>
        <a:ext cx="3327642" cy="383065"/>
      </dsp:txXfrm>
    </dsp:sp>
    <dsp:sp modelId="{7FF88F6D-9D41-4569-B7C3-8E7EC4240DCF}">
      <dsp:nvSpPr>
        <dsp:cNvPr id="0" name=""/>
        <dsp:cNvSpPr/>
      </dsp:nvSpPr>
      <dsp:spPr>
        <a:xfrm>
          <a:off x="752" y="1115557"/>
          <a:ext cx="945905" cy="530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mbria" panose="02040503050406030204" pitchFamily="18" charset="0"/>
            </a:rPr>
            <a:t>44,6%</a:t>
          </a:r>
          <a:endParaRPr lang="es-CR" sz="1800" kern="1200" dirty="0">
            <a:latin typeface="Cambria" panose="02040503050406030204" pitchFamily="18" charset="0"/>
          </a:endParaRPr>
        </a:p>
      </dsp:txBody>
      <dsp:txXfrm>
        <a:off x="26656" y="1141461"/>
        <a:ext cx="894097" cy="478831"/>
      </dsp:txXfrm>
    </dsp:sp>
    <dsp:sp modelId="{F824FAAF-9662-4B0A-8A2F-2928EB8865D3}">
      <dsp:nvSpPr>
        <dsp:cNvPr id="0" name=""/>
        <dsp:cNvSpPr/>
      </dsp:nvSpPr>
      <dsp:spPr>
        <a:xfrm rot="5400000">
          <a:off x="2408584" y="263866"/>
          <a:ext cx="424511" cy="33483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Cambria" panose="02040503050406030204" pitchFamily="18" charset="0"/>
            </a:rPr>
            <a:t>Asentamientos informales</a:t>
          </a:r>
          <a:endParaRPr lang="es-CR" sz="1600" kern="1200" dirty="0">
            <a:latin typeface="Cambria" panose="02040503050406030204" pitchFamily="18" charset="0"/>
          </a:endParaRPr>
        </a:p>
      </dsp:txBody>
      <dsp:txXfrm rot="-5400000">
        <a:off x="946658" y="1746516"/>
        <a:ext cx="3327642" cy="383065"/>
      </dsp:txXfrm>
    </dsp:sp>
    <dsp:sp modelId="{92898ADD-96DE-4F96-A4E6-0520BFD57DD6}">
      <dsp:nvSpPr>
        <dsp:cNvPr id="0" name=""/>
        <dsp:cNvSpPr/>
      </dsp:nvSpPr>
      <dsp:spPr>
        <a:xfrm>
          <a:off x="752" y="1672728"/>
          <a:ext cx="945905" cy="530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mbria" panose="02040503050406030204" pitchFamily="18" charset="0"/>
            </a:rPr>
            <a:t>237</a:t>
          </a:r>
          <a:endParaRPr lang="es-CR" sz="1800" kern="1200" dirty="0">
            <a:latin typeface="Cambria" panose="02040503050406030204" pitchFamily="18" charset="0"/>
          </a:endParaRPr>
        </a:p>
      </dsp:txBody>
      <dsp:txXfrm>
        <a:off x="26656" y="1698632"/>
        <a:ext cx="894097" cy="478831"/>
      </dsp:txXfrm>
    </dsp:sp>
    <dsp:sp modelId="{898F656D-6FA8-471D-9EE0-3DFEAD7BC299}">
      <dsp:nvSpPr>
        <dsp:cNvPr id="0" name=""/>
        <dsp:cNvSpPr/>
      </dsp:nvSpPr>
      <dsp:spPr>
        <a:xfrm rot="5400000">
          <a:off x="2408584" y="821037"/>
          <a:ext cx="424511" cy="33483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Cambria" panose="02040503050406030204" pitchFamily="18" charset="0"/>
            </a:rPr>
            <a:t>De la población SIPO</a:t>
          </a:r>
          <a:endParaRPr lang="es-CR" sz="1600" kern="1200" dirty="0">
            <a:latin typeface="Cambria" panose="02040503050406030204" pitchFamily="18" charset="0"/>
          </a:endParaRPr>
        </a:p>
      </dsp:txBody>
      <dsp:txXfrm rot="-5400000">
        <a:off x="946658" y="2303687"/>
        <a:ext cx="3327642" cy="383065"/>
      </dsp:txXfrm>
    </dsp:sp>
    <dsp:sp modelId="{A551C886-EE23-46FF-A417-2734795DAD9A}">
      <dsp:nvSpPr>
        <dsp:cNvPr id="0" name=""/>
        <dsp:cNvSpPr/>
      </dsp:nvSpPr>
      <dsp:spPr>
        <a:xfrm>
          <a:off x="752" y="2229900"/>
          <a:ext cx="945905" cy="530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mbria" panose="02040503050406030204" pitchFamily="18" charset="0"/>
            </a:rPr>
            <a:t>44,6%</a:t>
          </a:r>
          <a:endParaRPr lang="es-CR" sz="1800" kern="1200" dirty="0">
            <a:latin typeface="Cambria" panose="02040503050406030204" pitchFamily="18" charset="0"/>
          </a:endParaRPr>
        </a:p>
      </dsp:txBody>
      <dsp:txXfrm>
        <a:off x="26656" y="2255804"/>
        <a:ext cx="894097" cy="478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83A99-6D41-4661-BA3A-4A90B90DC502}">
      <dsp:nvSpPr>
        <dsp:cNvPr id="0" name=""/>
        <dsp:cNvSpPr/>
      </dsp:nvSpPr>
      <dsp:spPr>
        <a:xfrm>
          <a:off x="2468" y="630358"/>
          <a:ext cx="3007142" cy="12028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Generación del listado inicial</a:t>
          </a:r>
          <a:endParaRPr lang="es-CR" sz="2000" kern="1200" dirty="0"/>
        </a:p>
      </dsp:txBody>
      <dsp:txXfrm>
        <a:off x="603897" y="630358"/>
        <a:ext cx="1804285" cy="1202857"/>
      </dsp:txXfrm>
    </dsp:sp>
    <dsp:sp modelId="{E65F58BE-DD0F-48E6-9662-C4C2A757B26F}">
      <dsp:nvSpPr>
        <dsp:cNvPr id="0" name=""/>
        <dsp:cNvSpPr/>
      </dsp:nvSpPr>
      <dsp:spPr>
        <a:xfrm>
          <a:off x="2708896" y="630358"/>
          <a:ext cx="3007142" cy="12028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Variación del listado</a:t>
          </a:r>
          <a:endParaRPr lang="es-CR" sz="2000" kern="1200" dirty="0"/>
        </a:p>
      </dsp:txBody>
      <dsp:txXfrm>
        <a:off x="3310325" y="630358"/>
        <a:ext cx="1804285" cy="1202857"/>
      </dsp:txXfrm>
    </dsp:sp>
    <dsp:sp modelId="{D392D4A8-7C4C-4048-92A7-34A0AE6FDF43}">
      <dsp:nvSpPr>
        <dsp:cNvPr id="0" name=""/>
        <dsp:cNvSpPr/>
      </dsp:nvSpPr>
      <dsp:spPr>
        <a:xfrm>
          <a:off x="5415325" y="630358"/>
          <a:ext cx="3007142" cy="120285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Sustitución de familias</a:t>
          </a:r>
          <a:endParaRPr lang="es-CR" sz="2000" kern="1200" dirty="0"/>
        </a:p>
      </dsp:txBody>
      <dsp:txXfrm>
        <a:off x="6016754" y="630358"/>
        <a:ext cx="1804285" cy="120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6F4-05C6-9E44-99E8-D48B4CCEA222}" type="datetimeFigureOut">
              <a:rPr lang="es-ES_tradnl" smtClean="0"/>
              <a:pPr/>
              <a:t>19/10/2015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CD12-375D-A640-B06F-4C2D7DDF7E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3298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6F4-05C6-9E44-99E8-D48B4CCEA222}" type="datetimeFigureOut">
              <a:rPr lang="es-ES_tradnl" smtClean="0"/>
              <a:pPr/>
              <a:t>19/10/2015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CD12-375D-A640-B06F-4C2D7DDF7E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4500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6F4-05C6-9E44-99E8-D48B4CCEA222}" type="datetimeFigureOut">
              <a:rPr lang="es-ES_tradnl" smtClean="0"/>
              <a:pPr/>
              <a:t>19/10/2015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CD12-375D-A640-B06F-4C2D7DDF7E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2836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6F4-05C6-9E44-99E8-D48B4CCEA222}" type="datetimeFigureOut">
              <a:rPr lang="es-ES_tradnl" smtClean="0"/>
              <a:pPr/>
              <a:t>19/10/2015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CD12-375D-A640-B06F-4C2D7DDF7E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7132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6F4-05C6-9E44-99E8-D48B4CCEA222}" type="datetimeFigureOut">
              <a:rPr lang="es-ES_tradnl" smtClean="0"/>
              <a:pPr/>
              <a:t>19/10/2015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CD12-375D-A640-B06F-4C2D7DDF7E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2612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6F4-05C6-9E44-99E8-D48B4CCEA222}" type="datetimeFigureOut">
              <a:rPr lang="es-ES_tradnl" smtClean="0"/>
              <a:pPr/>
              <a:t>19/10/2015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CD12-375D-A640-B06F-4C2D7DDF7E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7523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6F4-05C6-9E44-99E8-D48B4CCEA222}" type="datetimeFigureOut">
              <a:rPr lang="es-ES_tradnl" smtClean="0"/>
              <a:pPr/>
              <a:t>19/10/2015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CD12-375D-A640-B06F-4C2D7DDF7E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752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6F4-05C6-9E44-99E8-D48B4CCEA222}" type="datetimeFigureOut">
              <a:rPr lang="es-ES_tradnl" smtClean="0"/>
              <a:pPr/>
              <a:t>19/10/2015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CD12-375D-A640-B06F-4C2D7DDF7E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1214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6F4-05C6-9E44-99E8-D48B4CCEA222}" type="datetimeFigureOut">
              <a:rPr lang="es-ES_tradnl" smtClean="0"/>
              <a:pPr/>
              <a:t>19/10/2015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CD12-375D-A640-B06F-4C2D7DDF7E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8315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6F4-05C6-9E44-99E8-D48B4CCEA222}" type="datetimeFigureOut">
              <a:rPr lang="es-ES_tradnl" smtClean="0"/>
              <a:pPr/>
              <a:t>19/10/2015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CD12-375D-A640-B06F-4C2D7DDF7E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6732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6F4-05C6-9E44-99E8-D48B4CCEA222}" type="datetimeFigureOut">
              <a:rPr lang="es-ES_tradnl" smtClean="0"/>
              <a:pPr/>
              <a:t>19/10/2015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CD12-375D-A640-B06F-4C2D7DDF7E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4011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6D6F4-05C6-9E44-99E8-D48B4CCEA222}" type="datetimeFigureOut">
              <a:rPr lang="es-ES_tradnl" smtClean="0"/>
              <a:pPr/>
              <a:t>19/10/2015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7CD12-375D-A640-B06F-4C2D7DDF7E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469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97040" y="367328"/>
            <a:ext cx="5509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spc="300" dirty="0" smtClean="0">
                <a:solidFill>
                  <a:schemeClr val="bg1"/>
                </a:solidFill>
                <a:latin typeface="Cambria" panose="02040503050406030204" pitchFamily="18" charset="0"/>
                <a:cs typeface="Century Gothic"/>
              </a:rPr>
              <a:t>MAPAS SOCIALES</a:t>
            </a:r>
            <a:endParaRPr lang="es-ES_tradnl" sz="4800" spc="300" dirty="0">
              <a:solidFill>
                <a:schemeClr val="bg1"/>
              </a:solidFill>
              <a:latin typeface="Cambria" panose="02040503050406030204" pitchFamily="18" charset="0"/>
              <a:cs typeface="Century Gothic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7726" y="4982545"/>
            <a:ext cx="8748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spc="300" dirty="0" smtClean="0">
                <a:solidFill>
                  <a:schemeClr val="bg1"/>
                </a:solidFill>
                <a:latin typeface="Cambria" panose="02040503050406030204" pitchFamily="18" charset="0"/>
                <a:cs typeface="Century Gothic"/>
              </a:rPr>
              <a:t>Una herramienta estadística que contribuye a orientar acciones para el bienestar de la población</a:t>
            </a:r>
            <a:endParaRPr lang="es-ES_tradnl" sz="2800" b="1" spc="300" dirty="0">
              <a:solidFill>
                <a:schemeClr val="bg1"/>
              </a:solidFill>
              <a:latin typeface="Cambria" panose="02040503050406030204" pitchFamily="18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850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2650" y="327020"/>
            <a:ext cx="28282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Cambria" panose="02040503050406030204" pitchFamily="18" charset="0"/>
              </a:rPr>
              <a:t>A nivel de UGM, permite visualizar tres diferentes mapas para cada uno de los 75 distritos prioritarios y sus respectivos indicadores</a:t>
            </a:r>
            <a:endParaRPr lang="es-CR" sz="20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11" y="327020"/>
            <a:ext cx="58674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9" y="2879677"/>
            <a:ext cx="3659926" cy="332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681869" y="4206994"/>
            <a:ext cx="33244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Cambria" panose="02040503050406030204" pitchFamily="18" charset="0"/>
              </a:rPr>
              <a:t>Contiene capas de escuelas, colegios, CENCINAI, localidades, asentamientos informales y centros de salud</a:t>
            </a:r>
            <a:endParaRPr lang="es-CR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0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66440" y="201844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Sistema de mapa sociales</a:t>
            </a:r>
            <a:endParaRPr lang="es-CR" sz="3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15350" y="1111740"/>
            <a:ext cx="2689428" cy="220786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3 Rectángulo redondeado"/>
          <p:cNvSpPr/>
          <p:nvPr/>
        </p:nvSpPr>
        <p:spPr>
          <a:xfrm>
            <a:off x="3732096" y="1412777"/>
            <a:ext cx="5040560" cy="7892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dirty="0">
                <a:solidFill>
                  <a:schemeClr val="tx1"/>
                </a:solidFill>
                <a:latin typeface="Cambria" panose="02040503050406030204" pitchFamily="18" charset="0"/>
              </a:rPr>
              <a:t>El sistema ha sido elaborado en el software libre </a:t>
            </a:r>
            <a:r>
              <a:rPr lang="es-MX" dirty="0" smtClean="0">
                <a:solidFill>
                  <a:schemeClr val="tx1"/>
                </a:solidFill>
                <a:latin typeface="Cambria" panose="02040503050406030204" pitchFamily="18" charset="0"/>
              </a:rPr>
              <a:t>QGIS</a:t>
            </a:r>
            <a:endParaRPr lang="es-C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732096" y="2350747"/>
            <a:ext cx="5058704" cy="737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R" dirty="0">
                <a:solidFill>
                  <a:schemeClr val="tx1"/>
                </a:solidFill>
                <a:latin typeface="Cambria" panose="02040503050406030204" pitchFamily="18" charset="0"/>
              </a:rPr>
              <a:t>Trabaja en cualquier sistema operativo (Windows, Linux, Unix, MAC OSX y Android)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738144" y="3239131"/>
            <a:ext cx="5052656" cy="6953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R" dirty="0">
                <a:solidFill>
                  <a:schemeClr val="tx1"/>
                </a:solidFill>
                <a:latin typeface="Cambria" panose="02040503050406030204" pitchFamily="18" charset="0"/>
              </a:rPr>
              <a:t>QGIS  es un Sistema de Información Geográfico (SIG) de gran alcance, flexible y fácil de usar.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15350" y="3466331"/>
            <a:ext cx="2689428" cy="227724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9" name="8 Conector recto"/>
          <p:cNvCxnSpPr/>
          <p:nvPr/>
        </p:nvCxnSpPr>
        <p:spPr>
          <a:xfrm>
            <a:off x="996864" y="764704"/>
            <a:ext cx="6768752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3713952" y="4091420"/>
            <a:ext cx="5058704" cy="1027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R" dirty="0" smtClean="0">
                <a:solidFill>
                  <a:schemeClr val="tx1"/>
                </a:solidFill>
                <a:latin typeface="Cambria" panose="02040503050406030204" pitchFamily="18" charset="0"/>
              </a:rPr>
              <a:t>Los mapas se pueden exportar a formato de imagen o PDF para facilitar su uso en campo o para el análisis</a:t>
            </a:r>
            <a:endParaRPr lang="es-C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02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2399" y="4797366"/>
            <a:ext cx="6752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spc="300" dirty="0" smtClean="0">
                <a:solidFill>
                  <a:schemeClr val="bg1"/>
                </a:solidFill>
                <a:latin typeface="Cambria" panose="02040503050406030204" pitchFamily="18" charset="0"/>
                <a:cs typeface="Century Gothic"/>
              </a:rPr>
              <a:t>Implementación de los mapas sociales</a:t>
            </a:r>
            <a:endParaRPr lang="es-ES_tradnl" sz="4800" spc="300" dirty="0">
              <a:solidFill>
                <a:schemeClr val="bg1"/>
              </a:solidFill>
              <a:latin typeface="Cambria" panose="02040503050406030204" pitchFamily="18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1719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915939"/>
            <a:ext cx="6967590" cy="54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116632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Distritos prioritarios</a:t>
            </a:r>
            <a:endParaRPr lang="es-CR" sz="3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55330071"/>
              </p:ext>
            </p:extLst>
          </p:nvPr>
        </p:nvGraphicFramePr>
        <p:xfrm>
          <a:off x="204217" y="3476625"/>
          <a:ext cx="4295775" cy="276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1115616" y="764704"/>
            <a:ext cx="6768752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5904"/>
            <a:ext cx="1944216" cy="123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761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66440" y="174080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Plan Nacional de Desarrollo 2015-2018</a:t>
            </a:r>
            <a:endParaRPr lang="es-CR" sz="3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669851" y="764704"/>
            <a:ext cx="7495954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256705" y="1412776"/>
            <a:ext cx="66385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Establece que un </a:t>
            </a:r>
            <a:r>
              <a:rPr lang="es-CR" sz="2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elemento fundamental para el éxito del Sector de Desarrollo Humano e Inclusión Social es la articula­ción </a:t>
            </a:r>
            <a:r>
              <a:rPr lang="es-CR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interinstitucional y por ello, la </a:t>
            </a:r>
            <a:r>
              <a:rPr lang="es-CR" sz="2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implementación de </a:t>
            </a:r>
            <a:r>
              <a:rPr lang="es-CR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los </a:t>
            </a:r>
            <a:r>
              <a:rPr lang="es-CR" sz="2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Mapas </a:t>
            </a:r>
            <a:r>
              <a:rPr lang="es-CR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Sociales, en conjunto con </a:t>
            </a:r>
            <a:r>
              <a:rPr lang="es-CR" sz="2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el </a:t>
            </a:r>
            <a:r>
              <a:rPr lang="es-CR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Índice </a:t>
            </a:r>
            <a:r>
              <a:rPr lang="es-CR" sz="2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de Pobreza </a:t>
            </a:r>
            <a:r>
              <a:rPr lang="es-CR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Multidimensional y </a:t>
            </a:r>
            <a:r>
              <a:rPr lang="es-CR" sz="2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la implementa­ción efectiva del Sistema Nacional de Registro Único de Beneficiarios (SINIRUBE</a:t>
            </a:r>
            <a:r>
              <a:rPr lang="es-CR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), serán herramientas claves para lograr los objetivos en la reducción de la pobreza</a:t>
            </a:r>
            <a:endParaRPr lang="es-CR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8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66440" y="174080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Estrategia Puente al Desarrollo</a:t>
            </a:r>
            <a:endParaRPr lang="es-CR" sz="3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669851" y="764704"/>
            <a:ext cx="7495954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 descr="01-02.png"/>
          <p:cNvPicPr>
            <a:picLocks noChangeAspect="1"/>
          </p:cNvPicPr>
          <p:nvPr/>
        </p:nvPicPr>
        <p:blipFill>
          <a:blip r:embed="rId3" cstate="print"/>
          <a:srcRect l="34212" t="24172" r="35241" b="28405"/>
          <a:stretch>
            <a:fillRect/>
          </a:stretch>
        </p:blipFill>
        <p:spPr bwMode="auto">
          <a:xfrm>
            <a:off x="471157" y="910757"/>
            <a:ext cx="2546628" cy="305595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3480179" y="1146073"/>
            <a:ext cx="46856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C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Incluye dentro de sus objetivos el uso de los </a:t>
            </a:r>
            <a:r>
              <a:rPr lang="es-CR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mapas sociales</a:t>
            </a:r>
            <a:r>
              <a:rPr lang="es-C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como herramienta de los </a:t>
            </a:r>
            <a:r>
              <a:rPr lang="es-CR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cogestores</a:t>
            </a:r>
            <a:r>
              <a:rPr lang="es-C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 </a:t>
            </a:r>
            <a:r>
              <a:rPr lang="es-CR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 encuentran trabajando en los 75 distritos prioritarios para identificar a los hogares que potencialmente son objeto de ayuda. </a:t>
            </a:r>
            <a:endParaRPr lang="es-CR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38 CuadroTexto"/>
          <p:cNvSpPr txBox="1"/>
          <p:nvPr/>
        </p:nvSpPr>
        <p:spPr>
          <a:xfrm>
            <a:off x="294044" y="4620000"/>
            <a:ext cx="8496944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R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estrategia tiene como objetivo: Garantizar a 54.600 familias en pobreza extrema el acceso a programas, proyectos y servicios sociales de forma preferente, articulada e integral para la reducción de la pobreza extrema. </a:t>
            </a:r>
          </a:p>
        </p:txBody>
      </p:sp>
    </p:spTree>
    <p:extLst>
      <p:ext uri="{BB962C8B-B14F-4D97-AF65-F5344CB8AC3E}">
        <p14:creationId xmlns:p14="http://schemas.microsoft.com/office/powerpoint/2010/main" val="998626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4 Diagrama"/>
          <p:cNvGraphicFramePr/>
          <p:nvPr>
            <p:extLst>
              <p:ext uri="{D42A27DB-BD31-4B8C-83A1-F6EECF244321}">
                <p14:modId xmlns:p14="http://schemas.microsoft.com/office/powerpoint/2010/main" val="2289125909"/>
              </p:ext>
            </p:extLst>
          </p:nvPr>
        </p:nvGraphicFramePr>
        <p:xfrm>
          <a:off x="175486" y="1557349"/>
          <a:ext cx="8424936" cy="246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 txBox="1">
            <a:spLocks/>
          </p:cNvSpPr>
          <p:nvPr/>
        </p:nvSpPr>
        <p:spPr>
          <a:xfrm>
            <a:off x="266440" y="174080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Estrategia Puente al Desarrollo</a:t>
            </a:r>
            <a:endParaRPr lang="es-CR" sz="3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669851" y="764704"/>
            <a:ext cx="7495954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CuadroTexto"/>
          <p:cNvSpPr txBox="1"/>
          <p:nvPr/>
        </p:nvSpPr>
        <p:spPr>
          <a:xfrm>
            <a:off x="331728" y="1001524"/>
            <a:ext cx="8225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latin typeface="Cambria" panose="02040503050406030204" pitchFamily="18" charset="0"/>
                <a:cs typeface="Arial" pitchFamily="34" charset="0"/>
              </a:rPr>
              <a:t>Los mapas sociales forman parte del proceso de elegibilidad de las familias</a:t>
            </a:r>
            <a:endParaRPr lang="es-CR" sz="2800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3" name="15 CuadroTexto"/>
          <p:cNvSpPr txBox="1"/>
          <p:nvPr/>
        </p:nvSpPr>
        <p:spPr>
          <a:xfrm>
            <a:off x="232192" y="4154826"/>
            <a:ext cx="2401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>
                <a:latin typeface="Cambria" panose="02040503050406030204" pitchFamily="18" charset="0"/>
              </a:rPr>
              <a:t>Primeras 10,000 familias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>
                <a:latin typeface="Cambria" panose="02040503050406030204" pitchFamily="18" charset="0"/>
              </a:rPr>
              <a:t>Siguientes 17,300 familias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>
                <a:latin typeface="Cambria" panose="02040503050406030204" pitchFamily="18" charset="0"/>
              </a:rPr>
              <a:t>Mapas Sociales</a:t>
            </a:r>
            <a:endParaRPr lang="es-CR" dirty="0">
              <a:latin typeface="Cambria" panose="02040503050406030204" pitchFamily="18" charset="0"/>
            </a:endParaRPr>
          </a:p>
        </p:txBody>
      </p:sp>
      <p:sp>
        <p:nvSpPr>
          <p:cNvPr id="24" name="17 CuadroTexto"/>
          <p:cNvSpPr txBox="1"/>
          <p:nvPr/>
        </p:nvSpPr>
        <p:spPr>
          <a:xfrm>
            <a:off x="2852554" y="4058797"/>
            <a:ext cx="2538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>
                <a:latin typeface="Cambria" panose="02040503050406030204" pitchFamily="18" charset="0"/>
              </a:rPr>
              <a:t>Si fueron ubicadas, pero una vez actualizada la FIS no cumplen con perfil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>
                <a:latin typeface="Cambria" panose="02040503050406030204" pitchFamily="18" charset="0"/>
              </a:rPr>
              <a:t>Si fueron ubicadas, pero no están interesadas</a:t>
            </a:r>
            <a:endParaRPr lang="es-CR" dirty="0">
              <a:latin typeface="Cambria" panose="02040503050406030204" pitchFamily="18" charset="0"/>
            </a:endParaRPr>
          </a:p>
        </p:txBody>
      </p:sp>
      <p:sp>
        <p:nvSpPr>
          <p:cNvPr id="25" name="40 Flecha abajo"/>
          <p:cNvSpPr/>
          <p:nvPr/>
        </p:nvSpPr>
        <p:spPr>
          <a:xfrm>
            <a:off x="1291610" y="3604522"/>
            <a:ext cx="504056" cy="41130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6" name="41 Flecha abajo"/>
          <p:cNvSpPr/>
          <p:nvPr/>
        </p:nvSpPr>
        <p:spPr>
          <a:xfrm>
            <a:off x="3826185" y="3604522"/>
            <a:ext cx="504056" cy="41130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7" name="42 Flecha abajo"/>
          <p:cNvSpPr/>
          <p:nvPr/>
        </p:nvSpPr>
        <p:spPr>
          <a:xfrm>
            <a:off x="6445109" y="3609622"/>
            <a:ext cx="504056" cy="41130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45 CuadroTexto"/>
          <p:cNvSpPr txBox="1"/>
          <p:nvPr/>
        </p:nvSpPr>
        <p:spPr>
          <a:xfrm>
            <a:off x="5912291" y="4247160"/>
            <a:ext cx="2085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>
                <a:latin typeface="Cambria" panose="02040503050406030204" pitchFamily="18" charset="0"/>
              </a:rPr>
              <a:t>Hasta agotar el listado inicial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>
                <a:latin typeface="Cambria" panose="02040503050406030204" pitchFamily="18" charset="0"/>
              </a:rPr>
              <a:t>Barridos</a:t>
            </a:r>
          </a:p>
        </p:txBody>
      </p:sp>
    </p:spTree>
    <p:extLst>
      <p:ext uri="{BB962C8B-B14F-4D97-AF65-F5344CB8AC3E}">
        <p14:creationId xmlns:p14="http://schemas.microsoft.com/office/powerpoint/2010/main" val="1804161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66440" y="174080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Reflexión</a:t>
            </a:r>
            <a:endParaRPr lang="es-CR" sz="2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419368" y="1669165"/>
            <a:ext cx="6305266" cy="31999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R" sz="2800" dirty="0" smtClean="0"/>
              <a:t>Es necesario </a:t>
            </a:r>
            <a:r>
              <a:rPr lang="es-CR" sz="2800" b="1" dirty="0"/>
              <a:t>medir </a:t>
            </a:r>
            <a:r>
              <a:rPr lang="es-CR" sz="2800" b="1" dirty="0" smtClean="0"/>
              <a:t>y que esas mediciones se tomen de referencia para </a:t>
            </a:r>
            <a:r>
              <a:rPr lang="es-CR" sz="2800" b="1" dirty="0"/>
              <a:t>decidir y </a:t>
            </a:r>
            <a:r>
              <a:rPr lang="es-CR" sz="2800" b="1" dirty="0" smtClean="0"/>
              <a:t>actuar en el diseño de la política pública para mejorar el bienestar de los individuos.</a:t>
            </a:r>
            <a:endParaRPr lang="es-CR" sz="2800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669851" y="764704"/>
            <a:ext cx="7495954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969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ontacto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5838060"/>
            <a:ext cx="6468533" cy="7560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57200" y="280008"/>
            <a:ext cx="8229600" cy="7584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¿Cómo nacen los mapas sociales?</a:t>
            </a:r>
            <a:endParaRPr lang="es-CR" sz="3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6 Conector recto"/>
          <p:cNvCxnSpPr/>
          <p:nvPr/>
        </p:nvCxnSpPr>
        <p:spPr>
          <a:xfrm flipV="1">
            <a:off x="1296537" y="1038427"/>
            <a:ext cx="6496335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3" y="1524535"/>
            <a:ext cx="1915137" cy="191513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350526" y="1881940"/>
            <a:ext cx="5336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Cambria" panose="02040503050406030204" pitchFamily="18" charset="0"/>
              </a:rPr>
              <a:t>Surgen </a:t>
            </a:r>
            <a:r>
              <a:rPr lang="es-MX" dirty="0">
                <a:latin typeface="Cambria" panose="02040503050406030204" pitchFamily="18" charset="0"/>
              </a:rPr>
              <a:t>de la alianza entre el INEC y el Ministerio de Desarrollo Humano e Inclusión Social, </a:t>
            </a:r>
            <a:r>
              <a:rPr lang="es-MX" dirty="0" smtClean="0">
                <a:latin typeface="Cambria" panose="02040503050406030204" pitchFamily="18" charset="0"/>
              </a:rPr>
              <a:t>para </a:t>
            </a:r>
            <a:r>
              <a:rPr lang="es-MX" dirty="0">
                <a:latin typeface="Cambria" panose="02040503050406030204" pitchFamily="18" charset="0"/>
              </a:rPr>
              <a:t>realizar una priorización de distritos que concentraran </a:t>
            </a:r>
            <a:r>
              <a:rPr lang="es-MX" dirty="0" smtClean="0">
                <a:latin typeface="Cambria" panose="02040503050406030204" pitchFamily="18" charset="0"/>
              </a:rPr>
              <a:t>población </a:t>
            </a:r>
            <a:r>
              <a:rPr lang="es-MX" dirty="0">
                <a:latin typeface="Cambria" panose="02040503050406030204" pitchFamily="18" charset="0"/>
              </a:rPr>
              <a:t>en condición de pobreza.  </a:t>
            </a:r>
            <a:endParaRPr lang="es-CR" dirty="0">
              <a:latin typeface="Cambria" panose="020405030504060302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3289" y="4521584"/>
            <a:ext cx="5004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mbria" panose="02040503050406030204" pitchFamily="18" charset="0"/>
              </a:rPr>
              <a:t>A partir de esa priorización, se ve la necesidad de ver de manera gráfica en qué lugares </a:t>
            </a:r>
            <a:r>
              <a:rPr lang="es-MX" dirty="0" smtClean="0">
                <a:latin typeface="Cambria" panose="02040503050406030204" pitchFamily="18" charset="0"/>
              </a:rPr>
              <a:t>se concentran esas y </a:t>
            </a:r>
            <a:r>
              <a:rPr lang="es-MX" dirty="0">
                <a:latin typeface="Cambria" panose="02040503050406030204" pitchFamily="18" charset="0"/>
              </a:rPr>
              <a:t>así, facilitar la planificación y toma de acciones para la instituciones.</a:t>
            </a:r>
            <a:endParaRPr lang="es-CR" dirty="0">
              <a:latin typeface="Cambria" panose="020405030504060302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3720241"/>
            <a:ext cx="2001672" cy="20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2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57200" y="280008"/>
            <a:ext cx="8229600" cy="7584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¿Qué son los mapas sociales?</a:t>
            </a:r>
            <a:endParaRPr lang="es-CR" sz="3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915723"/>
              </p:ext>
            </p:extLst>
          </p:nvPr>
        </p:nvGraphicFramePr>
        <p:xfrm>
          <a:off x="457200" y="1346235"/>
          <a:ext cx="8520340" cy="532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1486608" y="904617"/>
            <a:ext cx="617078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321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12542811"/>
              </p:ext>
            </p:extLst>
          </p:nvPr>
        </p:nvGraphicFramePr>
        <p:xfrm>
          <a:off x="319732" y="241300"/>
          <a:ext cx="8424936" cy="58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41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66440" y="174080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sz="2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078173" y="1669165"/>
            <a:ext cx="7087632" cy="41993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CR" sz="2800" dirty="0"/>
              <a:t>El primer paso es identificar las áreas geográficas que concentran hogares pobres.</a:t>
            </a:r>
          </a:p>
          <a:p>
            <a:pPr algn="just"/>
            <a:endParaRPr lang="es-CR" sz="10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CR" sz="2800" dirty="0"/>
              <a:t>El segundo paso es ubicar cuáles son los hogares que efectivamente deben ser beneficiarios de los programas sociales.</a:t>
            </a:r>
          </a:p>
          <a:p>
            <a:pPr algn="just"/>
            <a:endParaRPr lang="es-CR" sz="10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CR" sz="2800" dirty="0"/>
              <a:t>El último paso identificar cuáles de esos hogares requieren  la atención de forma prioritaria.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669851" y="764704"/>
            <a:ext cx="7495954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1351128" y="150128"/>
            <a:ext cx="612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400" i="1" dirty="0">
                <a:solidFill>
                  <a:srgbClr val="002060"/>
                </a:solidFill>
              </a:rPr>
              <a:t>Pasos de la focalización para que sea efectiva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333338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80034234"/>
              </p:ext>
            </p:extLst>
          </p:nvPr>
        </p:nvGraphicFramePr>
        <p:xfrm>
          <a:off x="1640688" y="1402470"/>
          <a:ext cx="5914703" cy="448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8" y="3250736"/>
            <a:ext cx="1517058" cy="97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9" y="4832431"/>
            <a:ext cx="1199065" cy="97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45" y="3250736"/>
            <a:ext cx="1513755" cy="119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24" y="4832431"/>
            <a:ext cx="993996" cy="11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1" y="1464398"/>
            <a:ext cx="1121913" cy="124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87" y="1464398"/>
            <a:ext cx="1643260" cy="143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62947" y="153251"/>
            <a:ext cx="8229600" cy="7584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Fuente de información</a:t>
            </a:r>
            <a:endParaRPr lang="es-CR" sz="3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14" name="4 Conector recto"/>
          <p:cNvCxnSpPr/>
          <p:nvPr/>
        </p:nvCxnSpPr>
        <p:spPr>
          <a:xfrm>
            <a:off x="1492355" y="777860"/>
            <a:ext cx="617078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625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466725" y="260871"/>
            <a:ext cx="7931224" cy="4180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Desagregación geográfica</a:t>
            </a:r>
            <a:endParaRPr lang="es-CR" sz="3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339894" y="853133"/>
            <a:ext cx="6768752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60" y="4068422"/>
            <a:ext cx="3009078" cy="204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60" y="1412776"/>
            <a:ext cx="3009079" cy="20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934576" y="1043444"/>
            <a:ext cx="10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</a:rPr>
              <a:t>Nacional</a:t>
            </a:r>
            <a:endParaRPr lang="es-CR" dirty="0">
              <a:solidFill>
                <a:schemeClr val="tx2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25795" y="1043444"/>
            <a:ext cx="153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</a:rPr>
              <a:t>Cantones</a:t>
            </a:r>
            <a:endParaRPr lang="es-CR" dirty="0">
              <a:solidFill>
                <a:schemeClr val="tx2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911743" y="3688195"/>
            <a:ext cx="68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</a:rPr>
              <a:t>UGM</a:t>
            </a:r>
            <a:endParaRPr lang="es-CR" dirty="0">
              <a:solidFill>
                <a:schemeClr val="tx2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9" y="4057527"/>
            <a:ext cx="3166931" cy="20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835696" y="3604374"/>
            <a:ext cx="104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</a:rPr>
              <a:t>Distritos</a:t>
            </a:r>
            <a:endParaRPr lang="es-CR" dirty="0">
              <a:solidFill>
                <a:schemeClr val="tx2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0" y="1434762"/>
            <a:ext cx="3166931" cy="20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188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2399" y="4797366"/>
            <a:ext cx="6752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spc="300" dirty="0" smtClean="0">
                <a:solidFill>
                  <a:schemeClr val="bg1"/>
                </a:solidFill>
                <a:latin typeface="Cambria" panose="02040503050406030204" pitchFamily="18" charset="0"/>
                <a:cs typeface="Century Gothic"/>
              </a:rPr>
              <a:t>Características del Sistema </a:t>
            </a:r>
            <a:endParaRPr lang="es-ES_tradnl" sz="4800" spc="300" dirty="0">
              <a:solidFill>
                <a:schemeClr val="bg1"/>
              </a:solidFill>
              <a:latin typeface="Cambria" panose="02040503050406030204" pitchFamily="18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5726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078" y="414670"/>
            <a:ext cx="5647426" cy="562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45601" y="414670"/>
            <a:ext cx="3193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Cambria" panose="02040503050406030204" pitchFamily="18" charset="0"/>
              </a:rPr>
              <a:t>Contiene 7 mapas a nivel de distrito para identificar concentraciones de pobreza NBI o LP</a:t>
            </a:r>
            <a:endParaRPr lang="es-CR" sz="2000" dirty="0"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1" y="2407254"/>
            <a:ext cx="3356565" cy="29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862315" y="5082359"/>
            <a:ext cx="443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Cambria" panose="02040503050406030204" pitchFamily="18" charset="0"/>
              </a:rPr>
              <a:t>Así como indicadores a nivel de distrito sobre aspectos demográficos, sociales, empleo, vivienda, entre otros.</a:t>
            </a:r>
            <a:endParaRPr lang="es-CR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95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703</Words>
  <Application>Microsoft Office PowerPoint</Application>
  <PresentationFormat>Presentación en pantalla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Douglas Rivera Solano</dc:creator>
  <cp:lastModifiedBy>Usuario</cp:lastModifiedBy>
  <cp:revision>49</cp:revision>
  <dcterms:created xsi:type="dcterms:W3CDTF">2013-05-31T16:33:27Z</dcterms:created>
  <dcterms:modified xsi:type="dcterms:W3CDTF">2015-10-19T18:30:21Z</dcterms:modified>
</cp:coreProperties>
</file>