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xls" ContentType="application/vnd.ms-exce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7"/>
  </p:notesMasterIdLst>
  <p:handoutMasterIdLst>
    <p:handoutMasterId r:id="rId38"/>
  </p:handoutMasterIdLst>
  <p:sldIdLst>
    <p:sldId id="274" r:id="rId2"/>
    <p:sldId id="290" r:id="rId3"/>
    <p:sldId id="291" r:id="rId4"/>
    <p:sldId id="275" r:id="rId5"/>
    <p:sldId id="278" r:id="rId6"/>
    <p:sldId id="276" r:id="rId7"/>
    <p:sldId id="277" r:id="rId8"/>
    <p:sldId id="279" r:id="rId9"/>
    <p:sldId id="272" r:id="rId10"/>
    <p:sldId id="257" r:id="rId11"/>
    <p:sldId id="260" r:id="rId12"/>
    <p:sldId id="259" r:id="rId13"/>
    <p:sldId id="280" r:id="rId14"/>
    <p:sldId id="262" r:id="rId15"/>
    <p:sldId id="261" r:id="rId16"/>
    <p:sldId id="263" r:id="rId17"/>
    <p:sldId id="266" r:id="rId18"/>
    <p:sldId id="267" r:id="rId19"/>
    <p:sldId id="264" r:id="rId20"/>
    <p:sldId id="265" r:id="rId21"/>
    <p:sldId id="281" r:id="rId22"/>
    <p:sldId id="269" r:id="rId23"/>
    <p:sldId id="268" r:id="rId24"/>
    <p:sldId id="270" r:id="rId25"/>
    <p:sldId id="293" r:id="rId26"/>
    <p:sldId id="282" r:id="rId27"/>
    <p:sldId id="283" r:id="rId28"/>
    <p:sldId id="289" r:id="rId29"/>
    <p:sldId id="284" r:id="rId30"/>
    <p:sldId id="285" r:id="rId31"/>
    <p:sldId id="286" r:id="rId32"/>
    <p:sldId id="287" r:id="rId33"/>
    <p:sldId id="288" r:id="rId34"/>
    <p:sldId id="271" r:id="rId35"/>
    <p:sldId id="292" r:id="rId36"/>
  </p:sldIdLst>
  <p:sldSz cx="9144000" cy="6858000" type="screen4x3"/>
  <p:notesSz cx="7258050" cy="954405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CC"/>
    <a:srgbClr val="0099FF"/>
    <a:srgbClr val="CCECFF"/>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24" autoAdjust="0"/>
    <p:restoredTop sz="95819" autoAdjust="0"/>
  </p:normalViewPr>
  <p:slideViewPr>
    <p:cSldViewPr>
      <p:cViewPr varScale="1">
        <p:scale>
          <a:sx n="60" d="100"/>
          <a:sy n="60" d="100"/>
        </p:scale>
        <p:origin x="-1464" y="-90"/>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00" d="100"/>
        <a:sy n="100" d="100"/>
      </p:scale>
      <p:origin x="0" y="0"/>
    </p:cViewPr>
  </p:sorterViewPr>
  <p:notesViewPr>
    <p:cSldViewPr>
      <p:cViewPr>
        <p:scale>
          <a:sx n="100" d="100"/>
          <a:sy n="100" d="100"/>
        </p:scale>
        <p:origin x="-420" y="-72"/>
      </p:cViewPr>
      <p:guideLst>
        <p:guide orient="horz" pos="3006"/>
        <p:guide pos="2286"/>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666" name="Rectangle 2"/>
          <p:cNvSpPr>
            <a:spLocks noGrp="1" noChangeArrowheads="1"/>
          </p:cNvSpPr>
          <p:nvPr>
            <p:ph type="hdr" sz="quarter"/>
          </p:nvPr>
        </p:nvSpPr>
        <p:spPr bwMode="auto">
          <a:xfrm>
            <a:off x="0" y="0"/>
            <a:ext cx="3144838" cy="477838"/>
          </a:xfrm>
          <a:prstGeom prst="rect">
            <a:avLst/>
          </a:prstGeom>
          <a:noFill/>
          <a:ln w="9525">
            <a:noFill/>
            <a:miter lim="800000"/>
            <a:headEnd/>
            <a:tailEnd/>
          </a:ln>
          <a:effectLst/>
        </p:spPr>
        <p:txBody>
          <a:bodyPr vert="horz" wrap="square" lIns="96012" tIns="48006" rIns="96012" bIns="48006" numCol="1" anchor="t" anchorCtr="0" compatLnSpc="1">
            <a:prstTxWarp prst="textNoShape">
              <a:avLst/>
            </a:prstTxWarp>
          </a:bodyPr>
          <a:lstStyle>
            <a:lvl1pPr defTabSz="960438">
              <a:defRPr sz="1300"/>
            </a:lvl1pPr>
          </a:lstStyle>
          <a:p>
            <a:endParaRPr lang="es-ES"/>
          </a:p>
        </p:txBody>
      </p:sp>
      <p:sp>
        <p:nvSpPr>
          <p:cNvPr id="113667" name="Rectangle 3"/>
          <p:cNvSpPr>
            <a:spLocks noGrp="1" noChangeArrowheads="1"/>
          </p:cNvSpPr>
          <p:nvPr>
            <p:ph type="dt" sz="quarter" idx="1"/>
          </p:nvPr>
        </p:nvSpPr>
        <p:spPr bwMode="auto">
          <a:xfrm>
            <a:off x="4111625" y="0"/>
            <a:ext cx="3144838" cy="477838"/>
          </a:xfrm>
          <a:prstGeom prst="rect">
            <a:avLst/>
          </a:prstGeom>
          <a:noFill/>
          <a:ln w="9525">
            <a:noFill/>
            <a:miter lim="800000"/>
            <a:headEnd/>
            <a:tailEnd/>
          </a:ln>
          <a:effectLst/>
        </p:spPr>
        <p:txBody>
          <a:bodyPr vert="horz" wrap="square" lIns="96012" tIns="48006" rIns="96012" bIns="48006" numCol="1" anchor="t" anchorCtr="0" compatLnSpc="1">
            <a:prstTxWarp prst="textNoShape">
              <a:avLst/>
            </a:prstTxWarp>
          </a:bodyPr>
          <a:lstStyle>
            <a:lvl1pPr algn="r" defTabSz="960438">
              <a:defRPr sz="1300"/>
            </a:lvl1pPr>
          </a:lstStyle>
          <a:p>
            <a:endParaRPr lang="es-ES"/>
          </a:p>
        </p:txBody>
      </p:sp>
      <p:sp>
        <p:nvSpPr>
          <p:cNvPr id="113668" name="Rectangle 4"/>
          <p:cNvSpPr>
            <a:spLocks noGrp="1" noChangeArrowheads="1"/>
          </p:cNvSpPr>
          <p:nvPr>
            <p:ph type="ftr" sz="quarter" idx="2"/>
          </p:nvPr>
        </p:nvSpPr>
        <p:spPr bwMode="auto">
          <a:xfrm>
            <a:off x="0" y="9064625"/>
            <a:ext cx="3144838" cy="477838"/>
          </a:xfrm>
          <a:prstGeom prst="rect">
            <a:avLst/>
          </a:prstGeom>
          <a:noFill/>
          <a:ln w="9525">
            <a:noFill/>
            <a:miter lim="800000"/>
            <a:headEnd/>
            <a:tailEnd/>
          </a:ln>
          <a:effectLst/>
        </p:spPr>
        <p:txBody>
          <a:bodyPr vert="horz" wrap="square" lIns="96012" tIns="48006" rIns="96012" bIns="48006" numCol="1" anchor="b" anchorCtr="0" compatLnSpc="1">
            <a:prstTxWarp prst="textNoShape">
              <a:avLst/>
            </a:prstTxWarp>
          </a:bodyPr>
          <a:lstStyle>
            <a:lvl1pPr defTabSz="960438">
              <a:defRPr sz="1300"/>
            </a:lvl1pPr>
          </a:lstStyle>
          <a:p>
            <a:endParaRPr lang="es-ES"/>
          </a:p>
        </p:txBody>
      </p:sp>
      <p:sp>
        <p:nvSpPr>
          <p:cNvPr id="113669" name="Rectangle 5"/>
          <p:cNvSpPr>
            <a:spLocks noGrp="1" noChangeArrowheads="1"/>
          </p:cNvSpPr>
          <p:nvPr>
            <p:ph type="sldNum" sz="quarter" idx="3"/>
          </p:nvPr>
        </p:nvSpPr>
        <p:spPr bwMode="auto">
          <a:xfrm>
            <a:off x="4111625" y="9064625"/>
            <a:ext cx="3144838" cy="477838"/>
          </a:xfrm>
          <a:prstGeom prst="rect">
            <a:avLst/>
          </a:prstGeom>
          <a:noFill/>
          <a:ln w="9525">
            <a:noFill/>
            <a:miter lim="800000"/>
            <a:headEnd/>
            <a:tailEnd/>
          </a:ln>
          <a:effectLst/>
        </p:spPr>
        <p:txBody>
          <a:bodyPr vert="horz" wrap="square" lIns="96012" tIns="48006" rIns="96012" bIns="48006" numCol="1" anchor="b" anchorCtr="0" compatLnSpc="1">
            <a:prstTxWarp prst="textNoShape">
              <a:avLst/>
            </a:prstTxWarp>
          </a:bodyPr>
          <a:lstStyle>
            <a:lvl1pPr algn="r" defTabSz="960438">
              <a:defRPr sz="1300"/>
            </a:lvl1pPr>
          </a:lstStyle>
          <a:p>
            <a:fld id="{64ABDD47-8CAC-4ADF-8CFB-3739B2D79A36}" type="slidenum">
              <a:rPr lang="es-ES"/>
              <a:pPr/>
              <a:t>‹Nº›</a:t>
            </a:fld>
            <a:endParaRPr lang="es-E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144838" cy="477838"/>
          </a:xfrm>
          <a:prstGeom prst="rect">
            <a:avLst/>
          </a:prstGeom>
          <a:noFill/>
          <a:ln w="9525">
            <a:noFill/>
            <a:miter lim="800000"/>
            <a:headEnd/>
            <a:tailEnd/>
          </a:ln>
        </p:spPr>
        <p:txBody>
          <a:bodyPr vert="horz" wrap="square" lIns="96012" tIns="48006" rIns="96012" bIns="48006" numCol="1" anchor="t" anchorCtr="0" compatLnSpc="1">
            <a:prstTxWarp prst="textNoShape">
              <a:avLst/>
            </a:prstTxWarp>
          </a:bodyPr>
          <a:lstStyle>
            <a:lvl1pPr defTabSz="960438">
              <a:defRPr sz="1300"/>
            </a:lvl1pPr>
          </a:lstStyle>
          <a:p>
            <a:endParaRPr lang="en-US"/>
          </a:p>
        </p:txBody>
      </p:sp>
      <p:sp>
        <p:nvSpPr>
          <p:cNvPr id="17411" name="Rectangle 3"/>
          <p:cNvSpPr>
            <a:spLocks noGrp="1" noChangeArrowheads="1"/>
          </p:cNvSpPr>
          <p:nvPr>
            <p:ph type="dt" idx="1"/>
          </p:nvPr>
        </p:nvSpPr>
        <p:spPr bwMode="auto">
          <a:xfrm>
            <a:off x="4113213" y="0"/>
            <a:ext cx="3144837" cy="477838"/>
          </a:xfrm>
          <a:prstGeom prst="rect">
            <a:avLst/>
          </a:prstGeom>
          <a:noFill/>
          <a:ln w="9525">
            <a:noFill/>
            <a:miter lim="800000"/>
            <a:headEnd/>
            <a:tailEnd/>
          </a:ln>
        </p:spPr>
        <p:txBody>
          <a:bodyPr vert="horz" wrap="square" lIns="96012" tIns="48006" rIns="96012" bIns="48006" numCol="1" anchor="t" anchorCtr="0" compatLnSpc="1">
            <a:prstTxWarp prst="textNoShape">
              <a:avLst/>
            </a:prstTxWarp>
          </a:bodyPr>
          <a:lstStyle>
            <a:lvl1pPr algn="r" defTabSz="960438">
              <a:defRPr sz="1300"/>
            </a:lvl1pPr>
          </a:lstStyle>
          <a:p>
            <a:endParaRPr lang="en-US"/>
          </a:p>
        </p:txBody>
      </p:sp>
      <p:sp>
        <p:nvSpPr>
          <p:cNvPr id="17412" name="Rectangle 4"/>
          <p:cNvSpPr>
            <a:spLocks noChangeArrowheads="1" noTextEdit="1"/>
          </p:cNvSpPr>
          <p:nvPr>
            <p:ph type="sldImg" idx="2"/>
          </p:nvPr>
        </p:nvSpPr>
        <p:spPr bwMode="auto">
          <a:xfrm>
            <a:off x="1244600" y="715963"/>
            <a:ext cx="4770438" cy="3578225"/>
          </a:xfrm>
          <a:prstGeom prst="rect">
            <a:avLst/>
          </a:prstGeom>
          <a:noFill/>
          <a:ln w="9525">
            <a:solidFill>
              <a:srgbClr val="000000"/>
            </a:solidFill>
            <a:miter lim="800000"/>
            <a:headEnd/>
            <a:tailEnd/>
          </a:ln>
          <a:effectLst/>
        </p:spPr>
      </p:sp>
      <p:sp>
        <p:nvSpPr>
          <p:cNvPr id="17413" name="Rectangle 5"/>
          <p:cNvSpPr>
            <a:spLocks noGrp="1" noChangeArrowheads="1"/>
          </p:cNvSpPr>
          <p:nvPr>
            <p:ph type="body" sz="quarter" idx="3"/>
          </p:nvPr>
        </p:nvSpPr>
        <p:spPr bwMode="auto">
          <a:xfrm>
            <a:off x="968375" y="4533900"/>
            <a:ext cx="5321300" cy="4294188"/>
          </a:xfrm>
          <a:prstGeom prst="rect">
            <a:avLst/>
          </a:prstGeom>
          <a:noFill/>
          <a:ln w="9525">
            <a:noFill/>
            <a:miter lim="800000"/>
            <a:headEnd/>
            <a:tailEnd/>
          </a:ln>
        </p:spPr>
        <p:txBody>
          <a:bodyPr vert="horz" wrap="square" lIns="96012" tIns="48006" rIns="96012" bIns="4800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414" name="Rectangle 6"/>
          <p:cNvSpPr>
            <a:spLocks noGrp="1" noChangeArrowheads="1"/>
          </p:cNvSpPr>
          <p:nvPr>
            <p:ph type="ftr" sz="quarter" idx="4"/>
          </p:nvPr>
        </p:nvSpPr>
        <p:spPr bwMode="auto">
          <a:xfrm>
            <a:off x="0" y="9066213"/>
            <a:ext cx="3144838" cy="477837"/>
          </a:xfrm>
          <a:prstGeom prst="rect">
            <a:avLst/>
          </a:prstGeom>
          <a:noFill/>
          <a:ln w="9525">
            <a:noFill/>
            <a:miter lim="800000"/>
            <a:headEnd/>
            <a:tailEnd/>
          </a:ln>
        </p:spPr>
        <p:txBody>
          <a:bodyPr vert="horz" wrap="square" lIns="96012" tIns="48006" rIns="96012" bIns="48006" numCol="1" anchor="b" anchorCtr="0" compatLnSpc="1">
            <a:prstTxWarp prst="textNoShape">
              <a:avLst/>
            </a:prstTxWarp>
          </a:bodyPr>
          <a:lstStyle>
            <a:lvl1pPr defTabSz="960438">
              <a:defRPr sz="1300"/>
            </a:lvl1pPr>
          </a:lstStyle>
          <a:p>
            <a:endParaRPr lang="en-US"/>
          </a:p>
        </p:txBody>
      </p:sp>
      <p:sp>
        <p:nvSpPr>
          <p:cNvPr id="17415" name="Rectangle 7"/>
          <p:cNvSpPr>
            <a:spLocks noGrp="1" noChangeArrowheads="1"/>
          </p:cNvSpPr>
          <p:nvPr>
            <p:ph type="sldNum" sz="quarter" idx="5"/>
          </p:nvPr>
        </p:nvSpPr>
        <p:spPr bwMode="auto">
          <a:xfrm>
            <a:off x="4113213" y="9066213"/>
            <a:ext cx="3144837" cy="477837"/>
          </a:xfrm>
          <a:prstGeom prst="rect">
            <a:avLst/>
          </a:prstGeom>
          <a:noFill/>
          <a:ln w="9525">
            <a:noFill/>
            <a:miter lim="800000"/>
            <a:headEnd/>
            <a:tailEnd/>
          </a:ln>
        </p:spPr>
        <p:txBody>
          <a:bodyPr vert="horz" wrap="square" lIns="96012" tIns="48006" rIns="96012" bIns="48006" numCol="1" anchor="b" anchorCtr="0" compatLnSpc="1">
            <a:prstTxWarp prst="textNoShape">
              <a:avLst/>
            </a:prstTxWarp>
          </a:bodyPr>
          <a:lstStyle>
            <a:lvl1pPr algn="r" defTabSz="960438">
              <a:defRPr sz="1300"/>
            </a:lvl1pPr>
          </a:lstStyle>
          <a:p>
            <a:fld id="{88EFBA4E-193F-4AC5-8759-F8A8C805C62E}" type="slidenum">
              <a:rPr lang="en-US"/>
              <a:pPr/>
              <a:t>‹Nº›</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pitchFamily="1" charset="-128"/>
        <a:cs typeface="+mn-cs"/>
      </a:defRPr>
    </a:lvl1pPr>
    <a:lvl2pPr marL="457200" algn="l" rtl="0" fontAlgn="base">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670653-C31F-4994-8AC1-D602636C9F83}" type="slidenum">
              <a:rPr lang="en-US"/>
              <a:pPr/>
              <a:t>1</a:t>
            </a:fld>
            <a:endParaRPr lang="en-US"/>
          </a:p>
        </p:txBody>
      </p:sp>
      <p:sp>
        <p:nvSpPr>
          <p:cNvPr id="75778" name="Rectangle 2"/>
          <p:cNvSpPr>
            <a:spLocks noChangeArrowheads="1" noTextEdit="1"/>
          </p:cNvSpPr>
          <p:nvPr>
            <p:ph type="sldImg"/>
          </p:nvPr>
        </p:nvSpPr>
        <p:spPr>
          <a:ln/>
        </p:spPr>
      </p:sp>
      <p:sp>
        <p:nvSpPr>
          <p:cNvPr id="75779" name="Rectangle 3"/>
          <p:cNvSpPr>
            <a:spLocks noGrp="1" noChangeArrowheads="1"/>
          </p:cNvSpPr>
          <p:nvPr>
            <p:ph type="body" idx="1"/>
          </p:nvPr>
        </p:nvSpPr>
        <p:spPr/>
        <p:txBody>
          <a:bodyPr/>
          <a:lstStyle/>
          <a:p>
            <a:r>
              <a:rPr lang="es-ES_tradnl"/>
              <a:t>Buenas tardes. Me corresponde presentar el primer Informe sobre el  Estado de la Educaci</a:t>
            </a:r>
            <a:r>
              <a:rPr lang="es-ES_tradnl" altLang="ja-JP"/>
              <a:t>ón Costarricense, por encargo del Consejo Nacional de Rectores, que desarrolla la coordinación del sistema público de Educación Superior, formado por la Universidad de Costa Rica, la Universidad Nacional, el Instituto Tecnológico de Costa Rica y la Universidad Estatal a Distancia.</a:t>
            </a:r>
            <a:endParaRPr lang="es-ES_tradnl"/>
          </a:p>
          <a:p>
            <a:r>
              <a:rPr lang="es-ES_tradnl"/>
              <a:t>¿Estamos en presencia de una broma entre personas menores, o de un conjunto de desaf</a:t>
            </a:r>
            <a:r>
              <a:rPr lang="es-ES_tradnl" altLang="ja-JP"/>
              <a:t>íos que requieren decisión y esfuerzos redoblados por parte de nuestra generación?</a:t>
            </a:r>
            <a:r>
              <a:rPr lang="es-ES_tradnl"/>
              <a: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1AE797-6668-4556-A265-1710E8DDE509}" type="slidenum">
              <a:rPr lang="en-US"/>
              <a:pPr/>
              <a:t>10</a:t>
            </a:fld>
            <a:endParaRPr lang="en-US"/>
          </a:p>
        </p:txBody>
      </p:sp>
      <p:sp>
        <p:nvSpPr>
          <p:cNvPr id="19458" name="Rectangle 2"/>
          <p:cNvSpPr>
            <a:spLocks noChangeArrowheads="1" noTextEdit="1"/>
          </p:cNvSpPr>
          <p:nvPr>
            <p:ph type="sldImg"/>
          </p:nvPr>
        </p:nvSpPr>
        <p:spPr>
          <a:ln/>
        </p:spPr>
      </p:sp>
      <p:sp>
        <p:nvSpPr>
          <p:cNvPr id="19459" name="Rectangle 3"/>
          <p:cNvSpPr>
            <a:spLocks noGrp="1" noChangeArrowheads="1"/>
          </p:cNvSpPr>
          <p:nvPr>
            <p:ph type="body" idx="1"/>
          </p:nvPr>
        </p:nvSpPr>
        <p:spPr/>
        <p:txBody>
          <a:bodyPr/>
          <a:lstStyle/>
          <a:p>
            <a:pPr marL="228600" indent="-228600">
              <a:buFontTx/>
              <a:buAutoNum type="arabicPeriod"/>
            </a:pPr>
            <a:r>
              <a:rPr lang="es-ES_tradnl" sz="900"/>
              <a:t>Universalizar la cobertura preescolar y secundaria</a:t>
            </a:r>
            <a:r>
              <a:rPr lang="es-ES_tradnl">
                <a:solidFill>
                  <a:srgbClr val="000000"/>
                </a:solidFill>
              </a:rPr>
              <a:t> </a:t>
            </a:r>
          </a:p>
          <a:p>
            <a:pPr marL="228600" indent="-228600"/>
            <a:r>
              <a:rPr lang="es-ES_tradnl">
                <a:solidFill>
                  <a:srgbClr val="000000"/>
                </a:solidFill>
              </a:rPr>
              <a:t>La culminación de la secundaria es un requisito básico para obtener mejores condiciones de empleo y de vida, es decir, es la vía más segura para que las personas se alejen de la pobreza y enfrenten exitosamente las demandas de una sociedad cada vez más exigente en cuanto a recursos humanos calificados. El país ha logrado avances en la cobertura de la secundaria, y en el 2004 alcanzó una cobertura del 63,8%. También se ha conseguido una rápida expansión en la cobertura de la educación preescolar, que en el en el 2004, en el ciclo de transición, llegó al 90%. Este nivel es importante para introducir a los niños y niñas de manera temprana a la educación formal, y puede evitar problemas futuros de aprendizaje. Dada la importancia de ambos niveles, prevalece el reto de expandir estos indicadores al total de la población en edad para asistir a ellos, lo cual requiere mayor inversión.</a:t>
            </a:r>
          </a:p>
          <a:p>
            <a:pPr marL="228600" indent="-228600"/>
            <a:r>
              <a:rPr lang="es-ES_tradnl">
                <a:solidFill>
                  <a:srgbClr val="000000"/>
                </a:solidFill>
              </a:rPr>
              <a:t>El asunto de la universalizaci</a:t>
            </a:r>
            <a:r>
              <a:rPr lang="es-ES_tradnl" altLang="ja-JP">
                <a:solidFill>
                  <a:srgbClr val="000000"/>
                </a:solidFill>
              </a:rPr>
              <a:t>ón de la educación secundaria será ampliado más adelante.</a:t>
            </a:r>
            <a:endParaRPr lang="en-US">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5F39BB-0670-47D8-8579-D711E97F8895}" type="slidenum">
              <a:rPr lang="en-US"/>
              <a:pPr/>
              <a:t>11</a:t>
            </a:fld>
            <a:endParaRPr lang="en-US"/>
          </a:p>
        </p:txBody>
      </p:sp>
      <p:sp>
        <p:nvSpPr>
          <p:cNvPr id="27650" name="Rectangle 2"/>
          <p:cNvSpPr>
            <a:spLocks noChangeArrowheads="1" noTextEdit="1"/>
          </p:cNvSpPr>
          <p:nvPr>
            <p:ph type="sldImg"/>
          </p:nvPr>
        </p:nvSpPr>
        <p:spPr>
          <a:ln/>
        </p:spPr>
      </p:sp>
      <p:sp>
        <p:nvSpPr>
          <p:cNvPr id="27651" name="Rectangle 3"/>
          <p:cNvSpPr>
            <a:spLocks noGrp="1" noChangeArrowheads="1"/>
          </p:cNvSpPr>
          <p:nvPr>
            <p:ph type="body" idx="1"/>
          </p:nvPr>
        </p:nvSpPr>
        <p:spPr/>
        <p:txBody>
          <a:bodyPr/>
          <a:lstStyle/>
          <a:p>
            <a:r>
              <a:rPr lang="es-ES_tradnl" sz="900"/>
              <a:t>2. Retener a las y los estudiantes en el sistema educativo </a:t>
            </a:r>
          </a:p>
          <a:p>
            <a:r>
              <a:rPr lang="es-ES_tradnl">
                <a:solidFill>
                  <a:srgbClr val="000000"/>
                </a:solidFill>
              </a:rPr>
              <a:t>Los años sétimo y décimo han sido identificados como momentos críticos en los que aumenta la probabilidad de deserción. Entre sexto y sétimo se presentan grandes diferencias de métodos y contenidos educativos. Entre décimo y undécimo intervienen en mayor medida variables “macrosociales”: problemas familiares, situación económica, presión por trabajar y desinterés, entre otras, pero igualmente se advierten pobres niveles de desempeño. </a:t>
            </a:r>
          </a:p>
          <a:p>
            <a:r>
              <a:rPr lang="es-ES_tradnl">
                <a:solidFill>
                  <a:srgbClr val="000000"/>
                </a:solidFill>
              </a:rPr>
              <a:t>Para reducir la exclusión de la educación formal se requiere:</a:t>
            </a:r>
          </a:p>
          <a:p>
            <a:pPr>
              <a:buFontTx/>
              <a:buChar char="-"/>
            </a:pPr>
            <a:r>
              <a:rPr lang="es-ES_tradnl">
                <a:solidFill>
                  <a:srgbClr val="000000"/>
                </a:solidFill>
              </a:rPr>
              <a:t>disminuir la extraedad, articulando ciclos y tomando otras medidas pedagógicas y de diferente índole para mejorar el desempeño académico y los niveles de aprobación (círculo: bajo rendimiento, reprobación, deserción).</a:t>
            </a:r>
          </a:p>
          <a:p>
            <a:pPr>
              <a:buFontTx/>
              <a:buChar char="-"/>
            </a:pPr>
            <a:r>
              <a:rPr lang="es-ES_tradnl">
                <a:solidFill>
                  <a:srgbClr val="000000"/>
                </a:solidFill>
              </a:rPr>
              <a:t>mejorar la pertinencia de la enseñanza secundaria, para hacerla más actual e interesante, para lo cual se propone la diversificación de la secundaria.  </a:t>
            </a:r>
          </a:p>
          <a:p>
            <a:pPr>
              <a:buFontTx/>
              <a:buChar char="-"/>
            </a:pPr>
            <a:r>
              <a:rPr lang="es-ES_tradnl">
                <a:solidFill>
                  <a:srgbClr val="000000"/>
                </a:solidFill>
              </a:rPr>
              <a:t>brindar apoyo especial a los niños, niñas y jóvenes en riesgo de deserción</a:t>
            </a:r>
            <a:endParaRPr lang="en-US">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9195C2-3D4E-4639-8E30-78CA10656772}" type="slidenum">
              <a:rPr lang="en-US"/>
              <a:pPr/>
              <a:t>12</a:t>
            </a:fld>
            <a:endParaRPr lang="en-US"/>
          </a:p>
        </p:txBody>
      </p:sp>
      <p:sp>
        <p:nvSpPr>
          <p:cNvPr id="26626" name="Rectangle 2"/>
          <p:cNvSpPr>
            <a:spLocks noChangeArrowheads="1" noTextEdit="1"/>
          </p:cNvSpPr>
          <p:nvPr>
            <p:ph type="sldImg"/>
          </p:nvPr>
        </p:nvSpPr>
        <p:spPr>
          <a:ln/>
        </p:spPr>
      </p:sp>
      <p:sp>
        <p:nvSpPr>
          <p:cNvPr id="26627" name="Rectangle 3"/>
          <p:cNvSpPr>
            <a:spLocks noGrp="1" noChangeArrowheads="1"/>
          </p:cNvSpPr>
          <p:nvPr>
            <p:ph type="body" idx="1"/>
          </p:nvPr>
        </p:nvSpPr>
        <p:spPr>
          <a:xfrm>
            <a:off x="565150" y="4533900"/>
            <a:ext cx="6048375" cy="4294188"/>
          </a:xfrm>
        </p:spPr>
        <p:txBody>
          <a:bodyPr/>
          <a:lstStyle/>
          <a:p>
            <a:r>
              <a:rPr lang="es-ES_tradnl" sz="900"/>
              <a:t>3. Reducir la reprobación y mejorar la eficiencia</a:t>
            </a:r>
            <a:r>
              <a:rPr lang="es-ES_tradnl" sz="1000"/>
              <a:t> </a:t>
            </a:r>
          </a:p>
          <a:p>
            <a:r>
              <a:rPr lang="es-ES_tradnl">
                <a:solidFill>
                  <a:srgbClr val="000000"/>
                </a:solidFill>
              </a:rPr>
              <a:t>La ineficiencia del sistema educativo se deriva de bajos rendimientos académicos, que resultan en la repetición de años lectivos. Esto tiene consecuencias psicológicas negativas en las y los alumnos y significa un mayor costo para las familias y el Estado, además de aumentar la probabilidad de deserción. En Costa Rica los bajos rendimientos son especialmente graves en secundaria, donde tan solo un 20% de los educandos se gradúa sin repetir ningún año, y en la que el tiempo promedio para graduarse es de 9,4 años, casi el doble de los 5 que establece el sistema. No obstante, el problema comienza desde primaria, nivel en el cual, para aprobar cada grado académico, las y los estudiantes requieren aproximadamente 1,2 años. En consecuencia, muchos de los jóvenes que se matriculan en secundaria llegan al sétimo año con extraedad, profundizando así los problemas de rendimiento y deserción. </a:t>
            </a:r>
          </a:p>
          <a:p>
            <a:endParaRPr lang="es-ES_tradnl">
              <a:solidFill>
                <a:srgbClr val="000000"/>
              </a:solidFill>
            </a:endParaRPr>
          </a:p>
          <a:p>
            <a:r>
              <a:rPr lang="es-ES_tradnl">
                <a:solidFill>
                  <a:srgbClr val="000000"/>
                </a:solidFill>
              </a:rPr>
              <a:t>Como se indicó anteriormente, la expansión de la educación preescolar puede ayudar a preparar a los niños y niñas para el aprendizaje en primaria, pero esto no sería suficiente, ya que también haría falta establecer mecanismos para evitar el rezago desde este nivel. Además se requiere articular el currículo y los métodos pedagógicos de primaria con los de la enseñanza secundaria, con el propósito de facilitar la transición entre ambos niveles y reducir la alta reprobación que se presenta en sétimo año. En este sentido, la carencia de sistemas de información sobre los estudiantes, dificulta la posibilidad de brindarles un apoyo individual y continuo en los diferentes ciclos educativos. </a:t>
            </a:r>
            <a:br>
              <a:rPr lang="es-ES_tradnl">
                <a:solidFill>
                  <a:srgbClr val="000000"/>
                </a:solidFill>
              </a:rPr>
            </a:br>
            <a:r>
              <a:rPr lang="es-ES_tradnl">
                <a:solidFill>
                  <a:srgbClr val="000000"/>
                </a:solidFill>
              </a:rPr>
              <a:t/>
            </a:r>
            <a:br>
              <a:rPr lang="es-ES_tradnl">
                <a:solidFill>
                  <a:srgbClr val="000000"/>
                </a:solidFill>
              </a:rPr>
            </a:br>
            <a:endParaRPr lang="en-US">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8715A8-A87C-4121-9AA4-D6C1AA5E7344}" type="slidenum">
              <a:rPr lang="en-US"/>
              <a:pPr/>
              <a:t>13</a:t>
            </a:fld>
            <a:endParaRPr lang="en-US"/>
          </a:p>
        </p:txBody>
      </p:sp>
      <p:sp>
        <p:nvSpPr>
          <p:cNvPr id="74754" name="Rectangle 2"/>
          <p:cNvSpPr>
            <a:spLocks noChangeArrowheads="1" noTextEdit="1"/>
          </p:cNvSpPr>
          <p:nvPr>
            <p:ph type="sldImg"/>
          </p:nvPr>
        </p:nvSpPr>
        <p:spPr>
          <a:ln/>
        </p:spPr>
      </p:sp>
      <p:sp>
        <p:nvSpPr>
          <p:cNvPr id="74755" name="Rectangle 3"/>
          <p:cNvSpPr>
            <a:spLocks noGrp="1" noChangeArrowheads="1"/>
          </p:cNvSpPr>
          <p:nvPr>
            <p:ph type="body" idx="1"/>
          </p:nvPr>
        </p:nvSpPr>
        <p:spPr/>
        <p:txBody>
          <a:bodyPr/>
          <a:lstStyle/>
          <a:p>
            <a:r>
              <a:rPr lang="es-ES_tradnl" sz="1000"/>
              <a:t>4. Mejorar la calidad del sistema educativo</a:t>
            </a:r>
            <a:r>
              <a:rPr lang="es-CR"/>
              <a:t> </a:t>
            </a:r>
          </a:p>
          <a:p>
            <a:r>
              <a:rPr lang="es-CR"/>
              <a:t>En cuanto a la calidad del sistema educativo en el país existe poca información, pero hay indicios de un nivel de calidad bajo (pruebas nacionales, quejas de diferentes sectores sobre los procesos y resultados educativos, desinterés de los estudiantes-encuesta de hogares y estudios en escuelas).</a:t>
            </a:r>
          </a:p>
          <a:p>
            <a:endParaRPr lang="es-CR"/>
          </a:p>
          <a:p>
            <a:r>
              <a:rPr lang="es-CR"/>
              <a:t>Mejorar la calidad parece ser un requisito básico para aumentar la cobertura educativa. Esto permitiría no solo elevar el interés de los estudiantes sino también reducir la reprobación y la extra-edad, con lo cual disminuirían las probabilidades de deserción. Para ello se requiere mejorar tanto los métodos de enseñanza como los contenidos curriculares, además de dotar a los centros educativos de la infraestructura necesaria.</a:t>
            </a: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BE8B42-2E3F-4856-AF77-8C89BC7FE94E}" type="slidenum">
              <a:rPr lang="en-US"/>
              <a:pPr/>
              <a:t>14</a:t>
            </a:fld>
            <a:endParaRPr lang="en-US"/>
          </a:p>
        </p:txBody>
      </p:sp>
      <p:sp>
        <p:nvSpPr>
          <p:cNvPr id="28674" name="Rectangle 2"/>
          <p:cNvSpPr>
            <a:spLocks noChangeArrowheads="1" noTextEdit="1"/>
          </p:cNvSpPr>
          <p:nvPr>
            <p:ph type="sldImg"/>
          </p:nvPr>
        </p:nvSpPr>
        <p:spPr>
          <a:ln/>
        </p:spPr>
      </p:sp>
      <p:sp>
        <p:nvSpPr>
          <p:cNvPr id="28675" name="Rectangle 3"/>
          <p:cNvSpPr>
            <a:spLocks noGrp="1" noChangeArrowheads="1"/>
          </p:cNvSpPr>
          <p:nvPr>
            <p:ph type="body" idx="1"/>
          </p:nvPr>
        </p:nvSpPr>
        <p:spPr/>
        <p:txBody>
          <a:bodyPr/>
          <a:lstStyle/>
          <a:p>
            <a:r>
              <a:rPr lang="es-ES_tradnl" sz="1000"/>
              <a:t>5. Disminuir brechas socio-espaciales </a:t>
            </a:r>
          </a:p>
          <a:p>
            <a:r>
              <a:rPr lang="es-ES_tradnl">
                <a:solidFill>
                  <a:srgbClr val="000000"/>
                </a:solidFill>
              </a:rPr>
              <a:t>Existen brechas en oportunidades educativas entre las zonas urbanas y las rurales, entre grupos de ingresos altos y de ingresos menores, entre hombres y mujeres, y entre las direcciones regionales del MEP. Esas disparidades se manifiestan de modo recurrente en el acceso, los resultados académicos y los niveles de reprobación y deserción, así como en el estado de los servicios y la disponibilidad de infraestructura y equipos entre las instituciones educativas de distintas regiones, y entre las privadas y las públicas. El desafío de la equidad señala la necesidad de establecer programas de discriminación positiva, que compensen a grupos que se encuentran en desventaja. También requiere mayor equidad en el acceso a insumos educativos de calidad.</a:t>
            </a:r>
            <a:endParaRPr lang="en-US">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056906-CBB7-4677-9A9E-C8483B8C62E1}" type="slidenum">
              <a:rPr lang="en-US"/>
              <a:pPr/>
              <a:t>15</a:t>
            </a:fld>
            <a:endParaRPr lang="en-US"/>
          </a:p>
        </p:txBody>
      </p:sp>
      <p:sp>
        <p:nvSpPr>
          <p:cNvPr id="29698" name="Rectangle 2"/>
          <p:cNvSpPr>
            <a:spLocks noChangeArrowheads="1" noTextEdit="1"/>
          </p:cNvSpPr>
          <p:nvPr>
            <p:ph type="sldImg"/>
          </p:nvPr>
        </p:nvSpPr>
        <p:spPr>
          <a:ln/>
        </p:spPr>
      </p:sp>
      <p:sp>
        <p:nvSpPr>
          <p:cNvPr id="29699" name="Rectangle 3"/>
          <p:cNvSpPr>
            <a:spLocks noGrp="1" noChangeArrowheads="1"/>
          </p:cNvSpPr>
          <p:nvPr>
            <p:ph type="body" idx="1"/>
          </p:nvPr>
        </p:nvSpPr>
        <p:spPr/>
        <p:txBody>
          <a:bodyPr/>
          <a:lstStyle/>
          <a:p>
            <a:r>
              <a:rPr lang="es-ES_tradnl" sz="1000"/>
              <a:t>6. Ampliar la inversión en educación </a:t>
            </a:r>
          </a:p>
          <a:p>
            <a:r>
              <a:rPr lang="es-ES_tradnl">
                <a:solidFill>
                  <a:srgbClr val="000000"/>
                </a:solidFill>
              </a:rPr>
              <a:t>La sociedad costarricense se ha distinguido en Centroamérica por su decisión de invertir amplia y continuamente en educación. No obstante, esa fuerte inversión decayó durante el período de crisis económica de la década de los ochenta y tuvo consecuencias importantes: los logros en cobertura educativa se revirtieron y golpearon severamente la enseñanza secundaria, que tardó alrededor de una década y media en recuperarse. Sin embargo, en los últimos años la inversión ha crecido y, gracias a ello, se está logrando expandir de manera significativa la cobertura en preescolar y, poco a poco, la de secundaria. Pero existen evidencias de que los recursos dedicados al sector son insuficientes para financiar una educación de calidad para toda la población. El país tiene un notable déficit de infraestructura, equipo y materiales educativos. Por ejemplo, solo el 61,8% de las aulas académicas está en buen estado en los colegios públicos rurales, en contraste con el 99,3% de la educación privada a nivel nacional. Además, las necesidades insatisfechas son muy amplias. En primaria se requieren 402 gimnasios y apenas existen 168, los laboratorios de Ciencias que faltan son 139 y están disponibles tan solo 15, en tanto que el número de bibliotecas faltantes (576) sobrepasa la disponibilidad actual (504). El desafío de proveer infraestructura, servicios y materiales para facilitar el proceso educativo requiere un aumento de la inversión en el sector. </a:t>
            </a:r>
            <a:endParaRPr lang="en-US">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B8E385-FEDA-4830-AB34-E2F1D59E729B}" type="slidenum">
              <a:rPr lang="en-US"/>
              <a:pPr/>
              <a:t>16</a:t>
            </a:fld>
            <a:endParaRPr lang="en-US"/>
          </a:p>
        </p:txBody>
      </p:sp>
      <p:sp>
        <p:nvSpPr>
          <p:cNvPr id="30722" name="Rectangle 2"/>
          <p:cNvSpPr>
            <a:spLocks noChangeArrowheads="1" noTextEdit="1"/>
          </p:cNvSpPr>
          <p:nvPr>
            <p:ph type="sldImg"/>
          </p:nvPr>
        </p:nvSpPr>
        <p:spPr>
          <a:ln/>
        </p:spPr>
      </p:sp>
      <p:sp>
        <p:nvSpPr>
          <p:cNvPr id="30723" name="Rectangle 3"/>
          <p:cNvSpPr>
            <a:spLocks noGrp="1" noChangeArrowheads="1"/>
          </p:cNvSpPr>
          <p:nvPr>
            <p:ph type="body" idx="1"/>
          </p:nvPr>
        </p:nvSpPr>
        <p:spPr/>
        <p:txBody>
          <a:bodyPr/>
          <a:lstStyle/>
          <a:p>
            <a:r>
              <a:rPr lang="es-ES_tradnl" sz="900"/>
              <a:t>7. Mejorar las precarias condiciones de trabajo de las y los docentes </a:t>
            </a:r>
          </a:p>
          <a:p>
            <a:r>
              <a:rPr lang="es-ES_tradnl">
                <a:solidFill>
                  <a:srgbClr val="000000"/>
                </a:solidFill>
              </a:rPr>
              <a:t>Un conjunto de factores relacionados con los nombramientos, la carga de alumnos por sección, las opciones de formación continua y las remuneraciones promedio de las y los docentes indican que estos profesionales se desempeñan en un ambiente de trabajo precario. Asimismo, el alto promedio de estudiantes por sección en secundaria reduce las posibilidades de una atención individualizada; en los establecimientos públicos esta cifra es de 32 alumnos, mientras que en los colegios privados es de 21 por sección.  Por todo lo anterior, mejorar las condiciones de trabajo de los educadores es un reto, pues estas inciden en su desempeño, y por ende, en la calidad de la enseñanza que recibe la población estudiantil del país.</a:t>
            </a:r>
            <a:br>
              <a:rPr lang="es-ES_tradnl">
                <a:solidFill>
                  <a:srgbClr val="000000"/>
                </a:solidFill>
              </a:rPr>
            </a:br>
            <a:endParaRPr lang="en-US">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554FEA-AE7E-4F16-AC17-968C19FA3229}" type="slidenum">
              <a:rPr lang="en-US"/>
              <a:pPr/>
              <a:t>17</a:t>
            </a:fld>
            <a:endParaRPr lang="en-US"/>
          </a:p>
        </p:txBody>
      </p:sp>
      <p:sp>
        <p:nvSpPr>
          <p:cNvPr id="33794" name="Rectangle 2"/>
          <p:cNvSpPr>
            <a:spLocks noChangeArrowheads="1" noTextEdit="1"/>
          </p:cNvSpPr>
          <p:nvPr>
            <p:ph type="sldImg"/>
          </p:nvPr>
        </p:nvSpPr>
        <p:spPr>
          <a:ln/>
        </p:spPr>
      </p:sp>
      <p:sp>
        <p:nvSpPr>
          <p:cNvPr id="33795" name="Rectangle 3"/>
          <p:cNvSpPr>
            <a:spLocks noGrp="1" noChangeArrowheads="1"/>
          </p:cNvSpPr>
          <p:nvPr>
            <p:ph type="body" idx="1"/>
          </p:nvPr>
        </p:nvSpPr>
        <p:spPr/>
        <p:txBody>
          <a:bodyPr/>
          <a:lstStyle/>
          <a:p>
            <a:r>
              <a:rPr lang="es-ES_tradnl" sz="1000"/>
              <a:t>8. Fortalecer el sistema de monitoreo y evaluación </a:t>
            </a:r>
          </a:p>
          <a:p>
            <a:r>
              <a:rPr lang="es-ES_tradnl">
                <a:solidFill>
                  <a:srgbClr val="000000"/>
                </a:solidFill>
              </a:rPr>
              <a:t>Nota: Los estudios realizados por la Contraloría General de la República fueron sobre los programas Nuevas Oportunidades Educativas para Jóvenes, transporte escolar, Fondo Nacional de Becas, e Informática Educativa.</a:t>
            </a:r>
            <a:endParaRPr lang="en-US">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1D7AE7-23A5-4D64-A223-8315A89E4D73}" type="slidenum">
              <a:rPr lang="en-US"/>
              <a:pPr/>
              <a:t>18</a:t>
            </a:fld>
            <a:endParaRPr lang="en-US"/>
          </a:p>
        </p:txBody>
      </p:sp>
      <p:sp>
        <p:nvSpPr>
          <p:cNvPr id="34818" name="Rectangle 2"/>
          <p:cNvSpPr>
            <a:spLocks noChangeArrowheads="1" noTextEdit="1"/>
          </p:cNvSpPr>
          <p:nvPr>
            <p:ph type="sldImg"/>
          </p:nvPr>
        </p:nvSpPr>
        <p:spPr>
          <a:ln/>
        </p:spPr>
      </p:sp>
      <p:sp>
        <p:nvSpPr>
          <p:cNvPr id="34819" name="Rectangle 3"/>
          <p:cNvSpPr>
            <a:spLocks noGrp="1" noChangeArrowheads="1"/>
          </p:cNvSpPr>
          <p:nvPr>
            <p:ph type="body" idx="1"/>
          </p:nvPr>
        </p:nvSpPr>
        <p:spPr/>
        <p:txBody>
          <a:bodyPr/>
          <a:lstStyle/>
          <a:p>
            <a:r>
              <a:rPr lang="es-ES_tradnl" sz="1000"/>
              <a:t>9. Fortalecer la investigación educativa </a:t>
            </a:r>
            <a:r>
              <a:rPr lang="es-ES_tradnl">
                <a:solidFill>
                  <a:srgbClr val="000000"/>
                </a:solidFill>
              </a:rPr>
              <a:t/>
            </a:r>
            <a:br>
              <a:rPr lang="es-ES_tradnl">
                <a:solidFill>
                  <a:srgbClr val="000000"/>
                </a:solidFill>
              </a:rPr>
            </a:br>
            <a:r>
              <a:rPr lang="es-ES_tradnl">
                <a:solidFill>
                  <a:srgbClr val="000000"/>
                </a:solidFill>
              </a:rPr>
              <a:t> En Costa Rica se carece de investigación que influya positivamente en la educación pública. </a:t>
            </a:r>
            <a:endParaRPr lang="en-US">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27FFBD-BC82-489E-A4C8-99C40EE90E4B}" type="slidenum">
              <a:rPr lang="en-US"/>
              <a:pPr/>
              <a:t>19</a:t>
            </a:fld>
            <a:endParaRPr lang="en-US"/>
          </a:p>
        </p:txBody>
      </p:sp>
      <p:sp>
        <p:nvSpPr>
          <p:cNvPr id="31746" name="Rectangle 2"/>
          <p:cNvSpPr>
            <a:spLocks noChangeArrowheads="1" noTextEdit="1"/>
          </p:cNvSpPr>
          <p:nvPr>
            <p:ph type="sldImg"/>
          </p:nvPr>
        </p:nvSpPr>
        <p:spPr>
          <a:ln/>
        </p:spPr>
      </p:sp>
      <p:sp>
        <p:nvSpPr>
          <p:cNvPr id="31747" name="Rectangle 3"/>
          <p:cNvSpPr>
            <a:spLocks noGrp="1" noChangeArrowheads="1"/>
          </p:cNvSpPr>
          <p:nvPr>
            <p:ph type="body" idx="1"/>
          </p:nvPr>
        </p:nvSpPr>
        <p:spPr/>
        <p:txBody>
          <a:bodyPr/>
          <a:lstStyle/>
          <a:p>
            <a:r>
              <a:rPr lang="es-ES_tradnl" sz="1000"/>
              <a:t>10. Mejorar la rectoría del sector</a:t>
            </a:r>
            <a:r>
              <a:rPr lang="es-ES_tradnl">
                <a:solidFill>
                  <a:srgbClr val="000000"/>
                </a:solidFill>
              </a:rPr>
              <a:t> </a:t>
            </a:r>
          </a:p>
          <a:p>
            <a:r>
              <a:rPr lang="es-ES_tradnl">
                <a:solidFill>
                  <a:srgbClr val="000000"/>
                </a:solidFill>
              </a:rPr>
              <a:t>Fortalecer la capacidad rectora del Consejo Superior de Educación es un importante desafío para mejorar, en el mediano y largo plazos, el desempeño del sistema educativo costarricense.</a:t>
            </a:r>
            <a:br>
              <a:rPr lang="es-ES_tradnl">
                <a:solidFill>
                  <a:srgbClr val="000000"/>
                </a:solidFill>
              </a:rPr>
            </a:br>
            <a:endParaRPr lang="es-ES_tradnl">
              <a:solidFill>
                <a:srgbClr val="000000"/>
              </a:solidFill>
            </a:endParaRPr>
          </a:p>
          <a:p>
            <a:r>
              <a:rPr lang="es-ES_tradnl"/>
              <a:t>El Consejo Superior de Educación no ha logrado fijar directrices efectivas que marquen el rumbo del sector.</a:t>
            </a:r>
          </a:p>
          <a:p>
            <a:endParaRPr lang="es-ES_tradnl" sz="600"/>
          </a:p>
          <a:p>
            <a:r>
              <a:rPr lang="es-ES_tradnl"/>
              <a:t>Este carece de los necesarios recursos financieros, humanos y materiales, así como de independencia funcional.</a:t>
            </a:r>
          </a:p>
          <a:p>
            <a:endParaRPr lang="es-ES_tradnl" sz="600"/>
          </a:p>
          <a:p>
            <a:r>
              <a:rPr lang="es-ES_tradnl"/>
              <a:t>Dedica más tiempo a resolver asuntos administrativos que a su rol como órgano rector.</a:t>
            </a:r>
          </a:p>
          <a:p>
            <a:endParaRPr lang="es-ES_tradnl">
              <a:solidFill>
                <a:srgbClr val="000000"/>
              </a:solidFill>
            </a:endParaRPr>
          </a:p>
          <a:p>
            <a:endParaRPr lang="en-US">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6AFA6E-1681-4001-A40D-BD9E00AA22B6}" type="slidenum">
              <a:rPr lang="en-US"/>
              <a:pPr/>
              <a:t>2</a:t>
            </a:fld>
            <a:endParaRPr lang="en-US"/>
          </a:p>
        </p:txBody>
      </p:sp>
      <p:sp>
        <p:nvSpPr>
          <p:cNvPr id="106498" name="Rectangle 2"/>
          <p:cNvSpPr>
            <a:spLocks noChangeArrowheads="1"/>
          </p:cNvSpPr>
          <p:nvPr>
            <p:ph type="sldImg"/>
          </p:nvPr>
        </p:nvSpPr>
        <p:spPr bwMode="auto">
          <a:xfrm>
            <a:off x="1244600" y="715963"/>
            <a:ext cx="4770438" cy="3578225"/>
          </a:xfrm>
          <a:prstGeom prst="rect">
            <a:avLst/>
          </a:prstGeom>
          <a:solidFill>
            <a:srgbClr val="FFFFFF"/>
          </a:solidFill>
          <a:ln>
            <a:solidFill>
              <a:srgbClr val="000000"/>
            </a:solidFill>
            <a:miter lim="800000"/>
            <a:headEnd/>
            <a:tailEnd/>
          </a:ln>
        </p:spPr>
      </p:sp>
      <p:sp>
        <p:nvSpPr>
          <p:cNvPr id="106499" name="Rectangle 3"/>
          <p:cNvSpPr>
            <a:spLocks noChangeArrowheads="1"/>
          </p:cNvSpPr>
          <p:nvPr>
            <p:ph type="body" idx="1"/>
          </p:nvPr>
        </p:nvSpPr>
        <p:spPr bwMode="auto">
          <a:xfrm>
            <a:off x="725488" y="4533900"/>
            <a:ext cx="5807075" cy="4294188"/>
          </a:xfrm>
          <a:prstGeom prst="rect">
            <a:avLst/>
          </a:prstGeom>
          <a:solidFill>
            <a:srgbClr val="FFFFFF"/>
          </a:solidFill>
          <a:ln>
            <a:solidFill>
              <a:srgbClr val="000000"/>
            </a:solidFill>
            <a:miter lim="800000"/>
            <a:headEnd/>
            <a:tailEnd/>
          </a:ln>
        </p:spPr>
        <p:txBody>
          <a:bodyPr lIns="96012" tIns="48006" rIns="96012" bIns="48006"/>
          <a:lstStyle/>
          <a:p>
            <a:pPr>
              <a:lnSpc>
                <a:spcPct val="80000"/>
              </a:lnSpc>
            </a:pPr>
            <a:r>
              <a:rPr lang="es-CR"/>
              <a:t>Desde el inicio de nuestra República, aún dentro de un marco federativo y después de que se despejaran algunos de los nublados de aquel día, la nación costarricense expresó con bastante claridad una orientación que fue distinta a la del conjunto centroamericano. Por bastantes años el p</a:t>
            </a:r>
            <a:r>
              <a:rPr lang="es-CR" altLang="ja-JP"/>
              <a:t>aís estuvo en la reguardia regional en cuanto a su situación social y económica. L</a:t>
            </a:r>
            <a:r>
              <a:rPr lang="es-ES_tradnl"/>
              <a:t>uego de un trecho de andar, nuestra naci</a:t>
            </a:r>
            <a:r>
              <a:rPr lang="es-ES_tradnl" altLang="ja-JP"/>
              <a:t>ó</a:t>
            </a:r>
            <a:r>
              <a:rPr lang="es-ES_tradnl"/>
              <a:t>n entendi</a:t>
            </a:r>
            <a:r>
              <a:rPr lang="es-ES_tradnl" altLang="ja-JP"/>
              <a:t>ó</a:t>
            </a:r>
            <a:r>
              <a:rPr lang="es-ES_tradnl"/>
              <a:t> que  “se ha propagado en  el mundo un espíritu de análisis, hay tal  emulación en las naciones que todo lo que no se ejecute conforme a los mejores  principios,  tendrá resultados  desfavorables y que ningún pueblo  podrá  competir con los demás sin mucha actividad y sin mucha ciencia…” al poner esas </a:t>
            </a:r>
            <a:r>
              <a:rPr lang="es-ES_tradnl" altLang="ja-JP"/>
              <a:t>palabras </a:t>
            </a:r>
            <a:r>
              <a:rPr lang="es-ES_tradnl"/>
              <a:t> en boca del entonces Presidente Castro Madriz, allá por 1844, cuando toda la  población de Costa Rica era menor que la que hoy habita en Guadalupe.</a:t>
            </a:r>
          </a:p>
          <a:p>
            <a:pPr>
              <a:lnSpc>
                <a:spcPct val="80000"/>
              </a:lnSpc>
            </a:pPr>
            <a:r>
              <a:rPr lang="es-CR"/>
              <a:t>Años después vino la reforma educativa que se orientó a proporcionar educación primaria a la población, aun cuando para cosechar café no fuera necesaria. El gráfico muestra, precisamente, esta evolución diferenciada en materia de alfabetización de la población costarricense respecto a la del resto de Centroamérica. Para principios del siglo XX, Costa Rica supera su rezago; hacia los cuarentas ya tiene una ventaja notable que mantiene todavía hoy, de veinte, treinta y cuarenta puntos porcentuales.</a:t>
            </a:r>
          </a:p>
          <a:p>
            <a:pPr>
              <a:lnSpc>
                <a:spcPct val="90000"/>
              </a:lnSpc>
            </a:pPr>
            <a:r>
              <a:rPr lang="es-CR"/>
              <a:t>Como plantean Molina y Palmer, las escuelas y colegios costarricenses fueron escenario de profundos y complejos procesos de cambio, en cuyo curso la sociedad se alfabetiz</a:t>
            </a:r>
            <a:r>
              <a:rPr lang="es-CR" altLang="ja-JP"/>
              <a:t>ó, las mujeres lograron una posición sin precedente en la esfera pública, y el Estado se valió del aparato escolar para afirmar su soberanía…”  Ni más, pero tampoco menos que las bases de la república liberal.</a:t>
            </a:r>
            <a:endParaRPr lang="en-US" sz="500">
              <a:latin typeface="Lucida Handwriting" pitchFamily="66" charset="0"/>
            </a:endParaRPr>
          </a:p>
          <a:p>
            <a:pPr>
              <a:lnSpc>
                <a:spcPct val="80000"/>
              </a:lnSpc>
            </a:pPr>
            <a:endParaRPr lang="en-US" sz="6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AE3414-2FB0-4499-BE61-C7BF69934825}" type="slidenum">
              <a:rPr lang="en-US"/>
              <a:pPr/>
              <a:t>20</a:t>
            </a:fld>
            <a:endParaRPr lang="en-US"/>
          </a:p>
        </p:txBody>
      </p:sp>
      <p:sp>
        <p:nvSpPr>
          <p:cNvPr id="32770" name="Rectangle 2"/>
          <p:cNvSpPr>
            <a:spLocks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s-ES_tradnl"/>
              <a:t>11. Reforma institucional </a:t>
            </a:r>
          </a:p>
          <a:p>
            <a:r>
              <a:rPr lang="es-ES_tradnl">
                <a:solidFill>
                  <a:srgbClr val="000000"/>
                </a:solidFill>
              </a:rPr>
              <a:t>La década de los setenta fue la de mayor desarrollo de la institucionalidad pública. En ese período se configuró el diseño institucional que, con pocas y selectivas modificaciones, se mantiene en el sector educación. Posteriormente, el dinamismo de las reformas al aparato estatal impulsadas en los noventa no alcanzó al sistema educativo, que no vio variar significativamente su estructura y más bien mostró un énfasis en la creación de programas para atender situaciones específicas que, a la larga, han redundado en una atomización de esfuerzos que no logran fortalecer la planificación de largo plazo ni crear sinergias.</a:t>
            </a:r>
          </a:p>
          <a:p>
            <a:r>
              <a:rPr lang="es-ES_tradnl">
                <a:solidFill>
                  <a:srgbClr val="000000"/>
                </a:solidFill>
              </a:rPr>
              <a:t>De esto se deriva el reto de modernizar la estructura institucional, con el fin de adecuarla a las nuevas necesidades y coordinar las acciones dispersas que desarrollan los numerosos proyectos que existen en la actualidad. </a:t>
            </a:r>
            <a:br>
              <a:rPr lang="es-ES_tradnl">
                <a:solidFill>
                  <a:srgbClr val="000000"/>
                </a:solidFill>
              </a:rPr>
            </a:br>
            <a:endParaRPr lang="en-US">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2BE548-FCC3-436A-9B87-F8462CC91492}" type="slidenum">
              <a:rPr lang="en-US"/>
              <a:pPr/>
              <a:t>21</a:t>
            </a:fld>
            <a:endParaRPr lang="en-US"/>
          </a:p>
        </p:txBody>
      </p:sp>
      <p:sp>
        <p:nvSpPr>
          <p:cNvPr id="104450" name="Rectangle 2"/>
          <p:cNvSpPr>
            <a:spLocks noChangeArrowheads="1" noTextEdit="1"/>
          </p:cNvSpPr>
          <p:nvPr>
            <p:ph type="sldImg"/>
          </p:nvPr>
        </p:nvSpPr>
        <p:spPr>
          <a:ln/>
        </p:spPr>
      </p:sp>
      <p:sp>
        <p:nvSpPr>
          <p:cNvPr id="10445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048030-D7FF-417E-9432-7897D657DDA4}" type="slidenum">
              <a:rPr lang="en-US"/>
              <a:pPr/>
              <a:t>22</a:t>
            </a:fld>
            <a:endParaRPr lang="en-US"/>
          </a:p>
        </p:txBody>
      </p:sp>
      <p:sp>
        <p:nvSpPr>
          <p:cNvPr id="36866" name="Rectangle 2"/>
          <p:cNvSpPr>
            <a:spLocks noChangeArrowheads="1" noTextEdit="1"/>
          </p:cNvSpPr>
          <p:nvPr>
            <p:ph type="sldImg"/>
          </p:nvPr>
        </p:nvSpPr>
        <p:spPr>
          <a:ln/>
        </p:spPr>
      </p:sp>
      <p:sp>
        <p:nvSpPr>
          <p:cNvPr id="36867" name="Rectangle 3"/>
          <p:cNvSpPr>
            <a:spLocks noGrp="1" noChangeArrowheads="1"/>
          </p:cNvSpPr>
          <p:nvPr>
            <p:ph type="body" idx="1"/>
          </p:nvPr>
        </p:nvSpPr>
        <p:spPr/>
        <p:txBody>
          <a:bodyPr/>
          <a:lstStyle/>
          <a:p>
            <a:r>
              <a:rPr lang="es-ES_tradnl" sz="800"/>
              <a:t>12. Mejorar el monitoreo y el control de calidad de la enseñanza universitaria </a:t>
            </a:r>
          </a:p>
          <a:p>
            <a:r>
              <a:rPr lang="es-ES_tradnl">
                <a:solidFill>
                  <a:srgbClr val="000000"/>
                </a:solidFill>
              </a:rPr>
              <a:t>El reto de mejorar los sistemas de seguimiento también se extiende a la enseñanza universitaria.</a:t>
            </a:r>
          </a:p>
          <a:p>
            <a:r>
              <a:rPr lang="es-ES_tradnl">
                <a:solidFill>
                  <a:srgbClr val="000000"/>
                </a:solidFill>
              </a:rPr>
              <a:t>Es necesario avanzar hacia una mayor y mejor información sobre los centros universitarios y procurar que esta llegue a la población, particularmente a aquella que debe tomar decisiones sobre su futuro profesional.</a:t>
            </a:r>
            <a:br>
              <a:rPr lang="es-ES_tradnl">
                <a:solidFill>
                  <a:srgbClr val="000000"/>
                </a:solidFill>
              </a:rPr>
            </a:br>
            <a:endParaRPr lang="en-US">
              <a:solidFill>
                <a:srgbClr val="000000"/>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16F094-1D97-4491-A9D4-47AF466DB94B}" type="slidenum">
              <a:rPr lang="en-US"/>
              <a:pPr/>
              <a:t>23</a:t>
            </a:fld>
            <a:endParaRPr lang="en-US"/>
          </a:p>
        </p:txBody>
      </p:sp>
      <p:sp>
        <p:nvSpPr>
          <p:cNvPr id="35842" name="Rectangle 2"/>
          <p:cNvSpPr>
            <a:spLocks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s-ES_tradnl" sz="800"/>
              <a:t>13. Reforzar el papel de las universidades públicas como agentes de movilidad social </a:t>
            </a:r>
          </a:p>
          <a:p>
            <a:r>
              <a:rPr lang="es-ES_tradnl">
                <a:solidFill>
                  <a:srgbClr val="000000"/>
                </a:solidFill>
              </a:rPr>
              <a:t>En el 2003 cursaban estudios superiores alrededor de 170.000 personas, casi el triple de las que lo hacían en 1985. Esto representa un logro para el país. Sin embargo, unida al aumento de la oferta de estudios superiores, se observa una tendencia a que las universidades públicas gradúen un mayor porcentaje de estudiantes de familias con un nivel socioeconómico más alto, que tienen madres más educadas. De ahí que se presente el reto para las universidades públicas, de hacer esfuerzos para dar mayores oportunidades de estudios superiores a estudiantes de familias de menores recursos.</a:t>
            </a:r>
          </a:p>
          <a:p>
            <a:endParaRPr lang="en-US">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63EC2A-94A8-453C-BF26-2C706D3124FE}" type="slidenum">
              <a:rPr lang="en-US"/>
              <a:pPr/>
              <a:t>24</a:t>
            </a:fld>
            <a:endParaRPr lang="en-US"/>
          </a:p>
        </p:txBody>
      </p:sp>
      <p:sp>
        <p:nvSpPr>
          <p:cNvPr id="37890" name="Rectangle 2"/>
          <p:cNvSpPr>
            <a:spLocks noChangeArrowheads="1" noTextEdit="1"/>
          </p:cNvSpPr>
          <p:nvPr>
            <p:ph type="sldImg"/>
          </p:nvPr>
        </p:nvSpPr>
        <p:spPr>
          <a:ln/>
        </p:spPr>
      </p:sp>
      <p:sp>
        <p:nvSpPr>
          <p:cNvPr id="37891" name="Rectangle 3"/>
          <p:cNvSpPr>
            <a:spLocks noGrp="1" noChangeArrowheads="1"/>
          </p:cNvSpPr>
          <p:nvPr>
            <p:ph type="body" idx="1"/>
          </p:nvPr>
        </p:nvSpPr>
        <p:spPr/>
        <p:txBody>
          <a:bodyPr/>
          <a:lstStyle/>
          <a:p>
            <a:r>
              <a:rPr lang="es-ES_tradnl" sz="800"/>
              <a:t>14. Fortalecer el vínculo entre la generación de conocimiento y su aplicación al desarrollo</a:t>
            </a:r>
            <a:r>
              <a:rPr lang="es-ES_tradnl">
                <a:solidFill>
                  <a:srgbClr val="000000"/>
                </a:solidFill>
              </a:rPr>
              <a:t> </a:t>
            </a:r>
          </a:p>
          <a:p>
            <a:r>
              <a:rPr lang="es-ES_tradnl">
                <a:solidFill>
                  <a:srgbClr val="000000"/>
                </a:solidFill>
              </a:rPr>
              <a:t>Un reto importante que se presenta es cerrar las brechas entre el trabajo que se realiza en las universidades y los requerimientos del país en materia de investigación, desarrollo y formación de recursos humanos, para lo cual se requiere una mayor vinculación entre las actividades universitarias -incluida por supuesto la investigación- y las actividades productivas, artísticas y de toda índole que se llevan a cabo en el ámbito nacional. Además es necesario contar con sistemas de información y evaluación que permitan conocer el desempeño profesional de los graduados, así como el uso e impacto de la investigación y la extensión universitarias, lo mismo que sus vínculos y aportes en el terreno internacional. También se debe ampliar el contenido financiero: en el año 2000 Costa Rica invirtió en investigación y desarrollo un 0,39% de su PIB, cifra menor que el promedio latinoamericano de 0,58%. En Estados Unidos, en el mismo año, la inversión en este rubro fue del 2,68% del PIB. </a:t>
            </a:r>
            <a:br>
              <a:rPr lang="es-ES_tradnl">
                <a:solidFill>
                  <a:srgbClr val="000000"/>
                </a:solidFill>
              </a:rPr>
            </a:br>
            <a:endParaRPr lang="en-US">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12C9E8-96B6-428F-AF89-08CD0F8F5F66}" type="slidenum">
              <a:rPr lang="en-US"/>
              <a:pPr/>
              <a:t>25</a:t>
            </a:fld>
            <a:endParaRPr lang="en-US"/>
          </a:p>
        </p:txBody>
      </p:sp>
      <p:sp>
        <p:nvSpPr>
          <p:cNvPr id="112642" name="Rectangle 2"/>
          <p:cNvSpPr>
            <a:spLocks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CB822B-0B93-47A2-BACD-2CC1E6748B3B}" type="slidenum">
              <a:rPr lang="en-US"/>
              <a:pPr/>
              <a:t>26</a:t>
            </a:fld>
            <a:endParaRPr lang="en-US"/>
          </a:p>
        </p:txBody>
      </p:sp>
      <p:sp>
        <p:nvSpPr>
          <p:cNvPr id="84994" name="Rectangle 2"/>
          <p:cNvSpPr>
            <a:spLocks noChangeArrowheads="1"/>
          </p:cNvSpPr>
          <p:nvPr>
            <p:ph type="sldImg"/>
          </p:nvPr>
        </p:nvSpPr>
        <p:spPr bwMode="auto">
          <a:xfrm>
            <a:off x="1244600" y="715963"/>
            <a:ext cx="4770438" cy="3578225"/>
          </a:xfrm>
          <a:prstGeom prst="rect">
            <a:avLst/>
          </a:prstGeom>
          <a:solidFill>
            <a:srgbClr val="FFFFFF"/>
          </a:solidFill>
          <a:ln>
            <a:solidFill>
              <a:srgbClr val="000000"/>
            </a:solidFill>
            <a:miter lim="800000"/>
            <a:headEnd/>
            <a:tailEnd/>
          </a:ln>
        </p:spPr>
      </p:sp>
      <p:sp>
        <p:nvSpPr>
          <p:cNvPr id="84995" name="Rectangle 3"/>
          <p:cNvSpPr>
            <a:spLocks noChangeArrowheads="1"/>
          </p:cNvSpPr>
          <p:nvPr>
            <p:ph type="body" idx="1"/>
          </p:nvPr>
        </p:nvSpPr>
        <p:spPr bwMode="auto">
          <a:xfrm>
            <a:off x="725488" y="4533900"/>
            <a:ext cx="5807075" cy="4294188"/>
          </a:xfrm>
          <a:prstGeom prst="rect">
            <a:avLst/>
          </a:prstGeom>
          <a:solidFill>
            <a:srgbClr val="FFFFFF"/>
          </a:solidFill>
          <a:ln>
            <a:solidFill>
              <a:srgbClr val="000000"/>
            </a:solidFill>
            <a:miter lim="800000"/>
            <a:headEnd/>
            <a:tailEnd/>
          </a:ln>
        </p:spPr>
        <p:txBody>
          <a:bodyPr lIns="96012" tIns="48006" rIns="96012" bIns="48006"/>
          <a:lstStyle/>
          <a:p>
            <a:endParaRPr lang="es-E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F76E85-EEA9-4131-87FF-297D33ACA358}" type="slidenum">
              <a:rPr lang="en-US"/>
              <a:pPr/>
              <a:t>27</a:t>
            </a:fld>
            <a:endParaRPr lang="en-US"/>
          </a:p>
        </p:txBody>
      </p:sp>
      <p:sp>
        <p:nvSpPr>
          <p:cNvPr id="87042" name="Rectangle 2"/>
          <p:cNvSpPr>
            <a:spLocks noChangeArrowheads="1"/>
          </p:cNvSpPr>
          <p:nvPr>
            <p:ph type="sldImg"/>
          </p:nvPr>
        </p:nvSpPr>
        <p:spPr bwMode="auto">
          <a:xfrm>
            <a:off x="1244600" y="715963"/>
            <a:ext cx="4770438" cy="3578225"/>
          </a:xfrm>
          <a:prstGeom prst="rect">
            <a:avLst/>
          </a:prstGeom>
          <a:solidFill>
            <a:srgbClr val="FFFFFF"/>
          </a:solidFill>
          <a:ln>
            <a:solidFill>
              <a:srgbClr val="000000"/>
            </a:solidFill>
            <a:miter lim="800000"/>
            <a:headEnd/>
            <a:tailEnd/>
          </a:ln>
        </p:spPr>
      </p:sp>
      <p:sp>
        <p:nvSpPr>
          <p:cNvPr id="87043" name="Rectangle 3"/>
          <p:cNvSpPr>
            <a:spLocks noChangeArrowheads="1"/>
          </p:cNvSpPr>
          <p:nvPr>
            <p:ph type="body" idx="1"/>
          </p:nvPr>
        </p:nvSpPr>
        <p:spPr bwMode="auto">
          <a:xfrm>
            <a:off x="725488" y="4533900"/>
            <a:ext cx="5807075" cy="4294188"/>
          </a:xfrm>
          <a:prstGeom prst="rect">
            <a:avLst/>
          </a:prstGeom>
          <a:solidFill>
            <a:srgbClr val="FFFFFF"/>
          </a:solidFill>
          <a:ln>
            <a:solidFill>
              <a:srgbClr val="000000"/>
            </a:solidFill>
            <a:miter lim="800000"/>
            <a:headEnd/>
            <a:tailEnd/>
          </a:ln>
        </p:spPr>
        <p:txBody>
          <a:bodyPr lIns="96012" tIns="48006" rIns="96012" bIns="48006"/>
          <a:lstStyle/>
          <a:p>
            <a:endParaRPr lang="es-E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8A3CEB-96BF-4B0D-9767-33AC7A488D5A}" type="slidenum">
              <a:rPr lang="en-US"/>
              <a:pPr/>
              <a:t>28</a:t>
            </a:fld>
            <a:endParaRPr lang="en-US"/>
          </a:p>
        </p:txBody>
      </p:sp>
      <p:sp>
        <p:nvSpPr>
          <p:cNvPr id="99330" name="Rectangle 2"/>
          <p:cNvSpPr>
            <a:spLocks noChangeArrowheads="1"/>
          </p:cNvSpPr>
          <p:nvPr>
            <p:ph type="sldImg"/>
          </p:nvPr>
        </p:nvSpPr>
        <p:spPr bwMode="auto">
          <a:xfrm>
            <a:off x="1244600" y="715963"/>
            <a:ext cx="4770438" cy="3578225"/>
          </a:xfrm>
          <a:prstGeom prst="rect">
            <a:avLst/>
          </a:prstGeom>
          <a:solidFill>
            <a:srgbClr val="FFFFFF"/>
          </a:solidFill>
          <a:ln>
            <a:solidFill>
              <a:srgbClr val="000000"/>
            </a:solidFill>
            <a:miter lim="800000"/>
            <a:headEnd/>
            <a:tailEnd/>
          </a:ln>
        </p:spPr>
      </p:sp>
      <p:sp>
        <p:nvSpPr>
          <p:cNvPr id="99331" name="Rectangle 3"/>
          <p:cNvSpPr>
            <a:spLocks noChangeArrowheads="1"/>
          </p:cNvSpPr>
          <p:nvPr>
            <p:ph type="body" idx="1"/>
          </p:nvPr>
        </p:nvSpPr>
        <p:spPr bwMode="auto">
          <a:xfrm>
            <a:off x="725488" y="4533900"/>
            <a:ext cx="5807075" cy="4294188"/>
          </a:xfrm>
          <a:prstGeom prst="rect">
            <a:avLst/>
          </a:prstGeom>
          <a:solidFill>
            <a:srgbClr val="FFFFFF"/>
          </a:solidFill>
          <a:ln>
            <a:solidFill>
              <a:srgbClr val="000000"/>
            </a:solidFill>
            <a:miter lim="800000"/>
            <a:headEnd/>
            <a:tailEnd/>
          </a:ln>
        </p:spPr>
        <p:txBody>
          <a:bodyPr lIns="96012" tIns="48006" rIns="96012" bIns="48006"/>
          <a:lstStyle/>
          <a:p>
            <a:endParaRPr lang="es-E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AB82F3-9DD9-4699-97A0-4BBE2F6FE40E}" type="slidenum">
              <a:rPr lang="en-US"/>
              <a:pPr/>
              <a:t>29</a:t>
            </a:fld>
            <a:endParaRPr lang="en-US"/>
          </a:p>
        </p:txBody>
      </p:sp>
      <p:sp>
        <p:nvSpPr>
          <p:cNvPr id="89090" name="Rectangle 2"/>
          <p:cNvSpPr>
            <a:spLocks noChangeArrowheads="1"/>
          </p:cNvSpPr>
          <p:nvPr>
            <p:ph type="sldImg"/>
          </p:nvPr>
        </p:nvSpPr>
        <p:spPr bwMode="auto">
          <a:xfrm>
            <a:off x="1244600" y="715963"/>
            <a:ext cx="4770438" cy="3578225"/>
          </a:xfrm>
          <a:prstGeom prst="rect">
            <a:avLst/>
          </a:prstGeom>
          <a:solidFill>
            <a:srgbClr val="FFFFFF"/>
          </a:solidFill>
          <a:ln>
            <a:solidFill>
              <a:srgbClr val="000000"/>
            </a:solidFill>
            <a:miter lim="800000"/>
            <a:headEnd/>
            <a:tailEnd/>
          </a:ln>
        </p:spPr>
      </p:sp>
      <p:sp>
        <p:nvSpPr>
          <p:cNvPr id="89091" name="Rectangle 3"/>
          <p:cNvSpPr>
            <a:spLocks noChangeArrowheads="1"/>
          </p:cNvSpPr>
          <p:nvPr>
            <p:ph type="body" idx="1"/>
          </p:nvPr>
        </p:nvSpPr>
        <p:spPr bwMode="auto">
          <a:xfrm>
            <a:off x="725488" y="4533900"/>
            <a:ext cx="5807075" cy="4294188"/>
          </a:xfrm>
          <a:prstGeom prst="rect">
            <a:avLst/>
          </a:prstGeom>
          <a:solidFill>
            <a:srgbClr val="FFFFFF"/>
          </a:solidFill>
          <a:ln>
            <a:solidFill>
              <a:srgbClr val="000000"/>
            </a:solidFill>
            <a:miter lim="800000"/>
            <a:headEnd/>
            <a:tailEnd/>
          </a:ln>
        </p:spPr>
        <p:txBody>
          <a:bodyPr lIns="96012" tIns="48006" rIns="96012" bIns="48006"/>
          <a:lstStyle/>
          <a:p>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FEE608-3346-4A7A-AB8C-B6C0243C248D}" type="slidenum">
              <a:rPr lang="en-US"/>
              <a:pPr/>
              <a:t>3</a:t>
            </a:fld>
            <a:endParaRPr lang="en-US"/>
          </a:p>
        </p:txBody>
      </p:sp>
      <p:sp>
        <p:nvSpPr>
          <p:cNvPr id="108546" name="Rectangle 2"/>
          <p:cNvSpPr>
            <a:spLocks noChangeArrowheads="1"/>
          </p:cNvSpPr>
          <p:nvPr>
            <p:ph type="sldImg"/>
          </p:nvPr>
        </p:nvSpPr>
        <p:spPr bwMode="auto">
          <a:xfrm>
            <a:off x="1244600" y="715963"/>
            <a:ext cx="4770438" cy="3578225"/>
          </a:xfrm>
          <a:prstGeom prst="rect">
            <a:avLst/>
          </a:prstGeom>
          <a:solidFill>
            <a:srgbClr val="FFFFFF"/>
          </a:solidFill>
          <a:ln>
            <a:solidFill>
              <a:srgbClr val="000000"/>
            </a:solidFill>
            <a:miter lim="800000"/>
            <a:headEnd/>
            <a:tailEnd/>
          </a:ln>
        </p:spPr>
      </p:sp>
      <p:sp>
        <p:nvSpPr>
          <p:cNvPr id="108547" name="Rectangle 3"/>
          <p:cNvSpPr>
            <a:spLocks noChangeArrowheads="1"/>
          </p:cNvSpPr>
          <p:nvPr>
            <p:ph type="body" idx="1"/>
          </p:nvPr>
        </p:nvSpPr>
        <p:spPr bwMode="auto">
          <a:xfrm>
            <a:off x="565150" y="4533900"/>
            <a:ext cx="6208713" cy="4294188"/>
          </a:xfrm>
          <a:prstGeom prst="rect">
            <a:avLst/>
          </a:prstGeom>
          <a:solidFill>
            <a:srgbClr val="FFFFFF"/>
          </a:solidFill>
          <a:ln>
            <a:solidFill>
              <a:srgbClr val="000000"/>
            </a:solidFill>
            <a:miter lim="800000"/>
            <a:headEnd/>
            <a:tailEnd/>
          </a:ln>
        </p:spPr>
        <p:txBody>
          <a:bodyPr lIns="96012" tIns="48006" rIns="96012" bIns="48006"/>
          <a:lstStyle/>
          <a:p>
            <a:r>
              <a:rPr lang="es-ES_tradnl"/>
              <a:t>Seg</a:t>
            </a:r>
            <a:r>
              <a:rPr lang="es-ES_tradnl" altLang="ja-JP"/>
              <a:t>ún afirma la Auditoría Ciudadana sobre la Calidad de la Democracia (2001): “</a:t>
            </a:r>
            <a:r>
              <a:rPr lang="es-ES_tradnl"/>
              <a:t>… la democracia en Costa Rica se implantó gradual y persistentemente mediante un accidentado proceso marcado por conflictos sociales y políticos episódicos, avances, “retrocesos e incertidumbres”. Diversos factores contribuyeron al afianzamiento de la estabilidad democrática; entre ellos cabe mencionar los siguientes: la abolición del ejército como institución permanente en 1949, que eliminó del escenario a una fuerza que en casi todos los países de América Latina generó inestabilidad política; el desarrollo de un Estado social de derecho, que fortaleció el respeto y la protección de los derechos ciudadanos y la sujeción, en la práctica, del poder político a la Constitución y las leyes; la depuración de un sistema electoral independiente de los otros poderes del Estado y capaz de garantizar elecciones limpias, libres y competidas; y el rápido progreso económico y social del país, que mejoró las condiciones de vida de la mayoría de la población”. Estas son fortalezas de largo alcance que no debi</a:t>
            </a:r>
            <a:r>
              <a:rPr lang="es-ES_tradnl" altLang="ja-JP"/>
              <a:t>éramos arriesgar.</a:t>
            </a:r>
            <a:endParaRPr lang="es-ES_tradnl"/>
          </a:p>
          <a:p>
            <a:r>
              <a:rPr lang="es-ES_tradnl"/>
              <a:t>Desde antes y entonces, democracia y educaci</a:t>
            </a:r>
            <a:r>
              <a:rPr lang="es-ES_tradnl" altLang="ja-JP"/>
              <a:t>ón se han acompañado y reforzado mutuamente en muchos sentidos. Baste mencionar apenas dos ejemplos notables: </a:t>
            </a:r>
            <a:r>
              <a:rPr lang="es-ES_tradnl"/>
              <a:t>la reforma educativa se reforzó con los traslados  del gasto en coerción hacia los gastos en instrucción, como muestra el gr</a:t>
            </a:r>
            <a:r>
              <a:rPr lang="es-ES_tradnl" altLang="ja-JP"/>
              <a:t>áfico (1883-1949)</a:t>
            </a:r>
            <a:r>
              <a:rPr lang="es-ES_tradnl"/>
              <a:t>. Los tiempos de dictadura, como la de los Tinoco, fueron malos para la educaci</a:t>
            </a:r>
            <a:r>
              <a:rPr lang="es-ES_tradnl" altLang="ja-JP"/>
              <a:t>ón, pero los educadores hicieron lo posible y lo necesario para suprimir esa dictadura. </a:t>
            </a:r>
          </a:p>
          <a:p>
            <a:r>
              <a:rPr lang="es-ES_tradnl" altLang="ja-JP"/>
              <a:t>Con esto en mente, pasemos a conocer el Estado de la Educación</a:t>
            </a:r>
            <a:r>
              <a:rPr lang="es-ES_tradnl" altLang="ja-JP" sz="700"/>
              <a:t>.</a:t>
            </a:r>
            <a:endParaRPr lang="es-CR" sz="600"/>
          </a:p>
          <a:p>
            <a:endParaRPr lang="en-US" sz="6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424205-1203-46B6-9C1E-EAD157C3924D}" type="slidenum">
              <a:rPr lang="en-US"/>
              <a:pPr/>
              <a:t>30</a:t>
            </a:fld>
            <a:endParaRPr lang="en-US"/>
          </a:p>
        </p:txBody>
      </p:sp>
      <p:sp>
        <p:nvSpPr>
          <p:cNvPr id="91138" name="Rectangle 2"/>
          <p:cNvSpPr>
            <a:spLocks noChangeArrowheads="1"/>
          </p:cNvSpPr>
          <p:nvPr>
            <p:ph type="sldImg"/>
          </p:nvPr>
        </p:nvSpPr>
        <p:spPr bwMode="auto">
          <a:xfrm>
            <a:off x="1244600" y="715963"/>
            <a:ext cx="4770438" cy="3578225"/>
          </a:xfrm>
          <a:prstGeom prst="rect">
            <a:avLst/>
          </a:prstGeom>
          <a:solidFill>
            <a:srgbClr val="FFFFFF"/>
          </a:solidFill>
          <a:ln>
            <a:solidFill>
              <a:srgbClr val="000000"/>
            </a:solidFill>
            <a:miter lim="800000"/>
            <a:headEnd/>
            <a:tailEnd/>
          </a:ln>
        </p:spPr>
      </p:sp>
      <p:sp>
        <p:nvSpPr>
          <p:cNvPr id="91139" name="Rectangle 3"/>
          <p:cNvSpPr>
            <a:spLocks noChangeArrowheads="1"/>
          </p:cNvSpPr>
          <p:nvPr>
            <p:ph type="body" idx="1"/>
          </p:nvPr>
        </p:nvSpPr>
        <p:spPr bwMode="auto">
          <a:xfrm>
            <a:off x="725488" y="4533900"/>
            <a:ext cx="5807075" cy="4294188"/>
          </a:xfrm>
          <a:prstGeom prst="rect">
            <a:avLst/>
          </a:prstGeom>
          <a:solidFill>
            <a:srgbClr val="FFFFFF"/>
          </a:solidFill>
          <a:ln>
            <a:solidFill>
              <a:srgbClr val="000000"/>
            </a:solidFill>
            <a:miter lim="800000"/>
            <a:headEnd/>
            <a:tailEnd/>
          </a:ln>
        </p:spPr>
        <p:txBody>
          <a:bodyPr lIns="96012" tIns="48006" rIns="96012" bIns="48006"/>
          <a:lstStyle/>
          <a:p>
            <a:endParaRPr lang="es-E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B0A66E-54C6-4F67-903F-7A3536407E8C}" type="slidenum">
              <a:rPr lang="en-US"/>
              <a:pPr/>
              <a:t>31</a:t>
            </a:fld>
            <a:endParaRPr lang="en-US"/>
          </a:p>
        </p:txBody>
      </p:sp>
      <p:sp>
        <p:nvSpPr>
          <p:cNvPr id="93186" name="Rectangle 2"/>
          <p:cNvSpPr>
            <a:spLocks noChangeArrowheads="1"/>
          </p:cNvSpPr>
          <p:nvPr>
            <p:ph type="sldImg"/>
          </p:nvPr>
        </p:nvSpPr>
        <p:spPr bwMode="auto">
          <a:xfrm>
            <a:off x="1244600" y="715963"/>
            <a:ext cx="4770438" cy="3578225"/>
          </a:xfrm>
          <a:prstGeom prst="rect">
            <a:avLst/>
          </a:prstGeom>
          <a:solidFill>
            <a:srgbClr val="FFFFFF"/>
          </a:solidFill>
          <a:ln>
            <a:solidFill>
              <a:srgbClr val="000000"/>
            </a:solidFill>
            <a:miter lim="800000"/>
            <a:headEnd/>
            <a:tailEnd/>
          </a:ln>
        </p:spPr>
      </p:sp>
      <p:sp>
        <p:nvSpPr>
          <p:cNvPr id="93187" name="Rectangle 3"/>
          <p:cNvSpPr>
            <a:spLocks noChangeArrowheads="1"/>
          </p:cNvSpPr>
          <p:nvPr>
            <p:ph type="body" idx="1"/>
          </p:nvPr>
        </p:nvSpPr>
        <p:spPr bwMode="auto">
          <a:xfrm>
            <a:off x="725488" y="4533900"/>
            <a:ext cx="5807075" cy="4294188"/>
          </a:xfrm>
          <a:prstGeom prst="rect">
            <a:avLst/>
          </a:prstGeom>
          <a:solidFill>
            <a:srgbClr val="FFFFFF"/>
          </a:solidFill>
          <a:ln>
            <a:solidFill>
              <a:srgbClr val="000000"/>
            </a:solidFill>
            <a:miter lim="800000"/>
            <a:headEnd/>
            <a:tailEnd/>
          </a:ln>
        </p:spPr>
        <p:txBody>
          <a:bodyPr lIns="96012" tIns="48006" rIns="96012" bIns="48006"/>
          <a:lstStyle/>
          <a:p>
            <a:endParaRPr lang="es-E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CAFB0D-B407-421B-A486-CCBC9861F593}" type="slidenum">
              <a:rPr lang="en-US"/>
              <a:pPr/>
              <a:t>32</a:t>
            </a:fld>
            <a:endParaRPr lang="en-US"/>
          </a:p>
        </p:txBody>
      </p:sp>
      <p:sp>
        <p:nvSpPr>
          <p:cNvPr id="95234" name="Rectangle 2"/>
          <p:cNvSpPr>
            <a:spLocks noChangeArrowheads="1"/>
          </p:cNvSpPr>
          <p:nvPr>
            <p:ph type="sldImg"/>
          </p:nvPr>
        </p:nvSpPr>
        <p:spPr bwMode="auto">
          <a:xfrm>
            <a:off x="1244600" y="715963"/>
            <a:ext cx="4770438" cy="3578225"/>
          </a:xfrm>
          <a:prstGeom prst="rect">
            <a:avLst/>
          </a:prstGeom>
          <a:solidFill>
            <a:srgbClr val="FFFFFF"/>
          </a:solidFill>
          <a:ln>
            <a:solidFill>
              <a:srgbClr val="000000"/>
            </a:solidFill>
            <a:miter lim="800000"/>
            <a:headEnd/>
            <a:tailEnd/>
          </a:ln>
        </p:spPr>
      </p:sp>
      <p:sp>
        <p:nvSpPr>
          <p:cNvPr id="95235" name="Rectangle 3"/>
          <p:cNvSpPr>
            <a:spLocks noChangeArrowheads="1"/>
          </p:cNvSpPr>
          <p:nvPr>
            <p:ph type="body" idx="1"/>
          </p:nvPr>
        </p:nvSpPr>
        <p:spPr bwMode="auto">
          <a:xfrm>
            <a:off x="725488" y="4533900"/>
            <a:ext cx="5807075" cy="4294188"/>
          </a:xfrm>
          <a:prstGeom prst="rect">
            <a:avLst/>
          </a:prstGeom>
          <a:solidFill>
            <a:srgbClr val="FFFFFF"/>
          </a:solidFill>
          <a:ln>
            <a:solidFill>
              <a:srgbClr val="000000"/>
            </a:solidFill>
            <a:miter lim="800000"/>
            <a:headEnd/>
            <a:tailEnd/>
          </a:ln>
        </p:spPr>
        <p:txBody>
          <a:bodyPr lIns="96012" tIns="48006" rIns="96012" bIns="48006"/>
          <a:lstStyle/>
          <a:p>
            <a:endParaRPr lang="es-E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E73695-9E0C-4C9B-8651-6B23F9FF1D77}" type="slidenum">
              <a:rPr lang="en-US"/>
              <a:pPr/>
              <a:t>33</a:t>
            </a:fld>
            <a:endParaRPr lang="en-US"/>
          </a:p>
        </p:txBody>
      </p:sp>
      <p:sp>
        <p:nvSpPr>
          <p:cNvPr id="97282" name="Rectangle 2"/>
          <p:cNvSpPr>
            <a:spLocks noChangeArrowheads="1"/>
          </p:cNvSpPr>
          <p:nvPr>
            <p:ph type="sldImg"/>
          </p:nvPr>
        </p:nvSpPr>
        <p:spPr bwMode="auto">
          <a:xfrm>
            <a:off x="1244600" y="715963"/>
            <a:ext cx="4770438" cy="3578225"/>
          </a:xfrm>
          <a:prstGeom prst="rect">
            <a:avLst/>
          </a:prstGeom>
          <a:solidFill>
            <a:srgbClr val="FFFFFF"/>
          </a:solidFill>
          <a:ln>
            <a:solidFill>
              <a:srgbClr val="000000"/>
            </a:solidFill>
            <a:miter lim="800000"/>
            <a:headEnd/>
            <a:tailEnd/>
          </a:ln>
        </p:spPr>
      </p:sp>
      <p:sp>
        <p:nvSpPr>
          <p:cNvPr id="97283" name="Rectangle 3"/>
          <p:cNvSpPr>
            <a:spLocks noChangeArrowheads="1"/>
          </p:cNvSpPr>
          <p:nvPr>
            <p:ph type="body" idx="1"/>
          </p:nvPr>
        </p:nvSpPr>
        <p:spPr bwMode="auto">
          <a:xfrm>
            <a:off x="725488" y="4533900"/>
            <a:ext cx="5807075" cy="4294188"/>
          </a:xfrm>
          <a:prstGeom prst="rect">
            <a:avLst/>
          </a:prstGeom>
          <a:solidFill>
            <a:srgbClr val="FFFFFF"/>
          </a:solidFill>
          <a:ln>
            <a:solidFill>
              <a:srgbClr val="000000"/>
            </a:solidFill>
            <a:miter lim="800000"/>
            <a:headEnd/>
            <a:tailEnd/>
          </a:ln>
        </p:spPr>
        <p:txBody>
          <a:bodyPr lIns="96012" tIns="48006" rIns="96012" bIns="48006"/>
          <a:lstStyle/>
          <a:p>
            <a:endParaRPr lang="es-E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EE1635-E02C-458C-97C1-5CE9CA6BC37E}" type="slidenum">
              <a:rPr lang="en-US"/>
              <a:pPr/>
              <a:t>34</a:t>
            </a:fld>
            <a:endParaRPr lang="en-US"/>
          </a:p>
        </p:txBody>
      </p:sp>
      <p:sp>
        <p:nvSpPr>
          <p:cNvPr id="76802" name="Rectangle 2"/>
          <p:cNvSpPr>
            <a:spLocks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2CCF81-6CB6-4935-8DB5-D7105AAE1A12}" type="slidenum">
              <a:rPr lang="en-US"/>
              <a:pPr/>
              <a:t>35</a:t>
            </a:fld>
            <a:endParaRPr lang="en-US"/>
          </a:p>
        </p:txBody>
      </p:sp>
      <p:sp>
        <p:nvSpPr>
          <p:cNvPr id="110594" name="Rectangle 2"/>
          <p:cNvSpPr>
            <a:spLocks noChangeArrowheads="1"/>
          </p:cNvSpPr>
          <p:nvPr>
            <p:ph type="sldImg"/>
          </p:nvPr>
        </p:nvSpPr>
        <p:spPr bwMode="auto">
          <a:xfrm>
            <a:off x="1244600" y="715963"/>
            <a:ext cx="4770438" cy="3578225"/>
          </a:xfrm>
          <a:prstGeom prst="rect">
            <a:avLst/>
          </a:prstGeom>
          <a:solidFill>
            <a:srgbClr val="FFFFFF"/>
          </a:solidFill>
          <a:ln>
            <a:solidFill>
              <a:srgbClr val="000000"/>
            </a:solidFill>
            <a:miter lim="800000"/>
            <a:headEnd/>
            <a:tailEnd/>
          </a:ln>
        </p:spPr>
      </p:sp>
      <p:sp>
        <p:nvSpPr>
          <p:cNvPr id="110595" name="Rectangle 3"/>
          <p:cNvSpPr>
            <a:spLocks noChangeArrowheads="1"/>
          </p:cNvSpPr>
          <p:nvPr>
            <p:ph type="body" idx="1"/>
          </p:nvPr>
        </p:nvSpPr>
        <p:spPr bwMode="auto">
          <a:xfrm>
            <a:off x="968375" y="4533900"/>
            <a:ext cx="5321300" cy="4294188"/>
          </a:xfrm>
          <a:prstGeom prst="rect">
            <a:avLst/>
          </a:prstGeom>
          <a:solidFill>
            <a:srgbClr val="FFFFFF"/>
          </a:solidFill>
          <a:ln>
            <a:solidFill>
              <a:srgbClr val="000000"/>
            </a:solidFill>
            <a:miter lim="800000"/>
            <a:headEnd/>
            <a:tailEnd/>
          </a:ln>
        </p:spPr>
        <p:txBody>
          <a:bodyPr lIns="96012" tIns="48006" rIns="96012" bIns="48006"/>
          <a:lstStyle/>
          <a:p>
            <a:r>
              <a:rPr lang="es-ES_tradnl" altLang="ja-JP"/>
              <a:t>El Informe parte de aquella reflexión de José María Castro Madriz, según la cual </a:t>
            </a:r>
            <a:r>
              <a:rPr lang="es-ES_tradnl"/>
              <a:t>“se ha propagado en  el mundo un espíritu de análisis, hay tal emulación en las naciones que todo lo que no se ejecute conforme a los mejores  principios,  tendrá resultados  desfavorables y ningún pueblo podrá competir con los demás sin mucha actividad y sin mucha ciencia…”</a:t>
            </a:r>
          </a:p>
          <a:p>
            <a:r>
              <a:rPr lang="es-ES_tradnl"/>
              <a:t>Tambi</a:t>
            </a:r>
            <a:r>
              <a:rPr lang="es-ES_tradnl" altLang="ja-JP"/>
              <a:t>én parte de aquella acción civilizadora de nuestra evolución democrática en el Siglo XIX, que no quiso reconocer una barbarie dentro de nuestras fronteras, sino que quiso que fuera la patria de todos. Civilización o barbarie no fue nuestra disyuntiva. </a:t>
            </a:r>
          </a:p>
          <a:p>
            <a:r>
              <a:rPr lang="es-ES_tradnl" altLang="ja-JP"/>
              <a:t>El significado de nuestra portada</a:t>
            </a:r>
            <a:r>
              <a:rPr lang="es-ES_tradnl"/>
              <a:t> depender</a:t>
            </a:r>
            <a:r>
              <a:rPr lang="es-ES_tradnl" altLang="ja-JP"/>
              <a:t>á de cómo enfrentemos estos desafíos. Broma entre personas menores o una tradición frustrada por nuestra generación, una traición a nuestros mayores.</a:t>
            </a:r>
          </a:p>
          <a:p>
            <a:r>
              <a:rPr lang="es-ES_tradnl" altLang="ja-JP"/>
              <a:t>Hoy en día, un éxito y un aplauso al sistema político, tan traído a menos, es necesario y conveniente. ¿Por qué no pensar en que un acuerdo de cara a al población y para el país y su futuro pueda darse precisamente en educación? </a:t>
            </a:r>
          </a:p>
          <a:p>
            <a:r>
              <a:rPr lang="es-ES_tradnl" altLang="ja-JP"/>
              <a:t>Ustedes, aquellos que les conté, todos nosotros, tenemos la palabra y la acción.</a:t>
            </a:r>
          </a:p>
          <a:p>
            <a:r>
              <a:rPr lang="es-ES_tradnl" altLang="ja-JP"/>
              <a:t>Muchas gracias.</a:t>
            </a: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6C3EB7-BA18-4ACF-AE07-052064D48F9A}" type="slidenum">
              <a:rPr lang="en-US"/>
              <a:pPr/>
              <a:t>4</a:t>
            </a:fld>
            <a:endParaRPr lang="en-US"/>
          </a:p>
        </p:txBody>
      </p:sp>
      <p:sp>
        <p:nvSpPr>
          <p:cNvPr id="77826" name="Rectangle 2"/>
          <p:cNvSpPr>
            <a:spLocks noChangeArrowheads="1" noTextEdit="1"/>
          </p:cNvSpPr>
          <p:nvPr>
            <p:ph type="sldImg"/>
          </p:nvPr>
        </p:nvSpPr>
        <p:spPr>
          <a:ln/>
        </p:spPr>
      </p:sp>
      <p:sp>
        <p:nvSpPr>
          <p:cNvPr id="77827" name="Rectangle 3"/>
          <p:cNvSpPr>
            <a:spLocks noGrp="1" noChangeArrowheads="1"/>
          </p:cNvSpPr>
          <p:nvPr>
            <p:ph type="body" idx="1"/>
          </p:nvPr>
        </p:nvSpPr>
        <p:spPr/>
        <p:txBody>
          <a:bodyPr/>
          <a:lstStyle/>
          <a:p>
            <a:r>
              <a:rPr lang="es-ES_tradnl"/>
              <a:t>Los antecedentes del Informe que hoy les presentamos son:</a:t>
            </a:r>
          </a:p>
          <a:p>
            <a:r>
              <a:rPr lang="es-ES_tradnl"/>
              <a:t>En el 2003, el Presidente de la República solicita al CONARE aportar elementos para el diseño de una política de Estado en materia de educación.</a:t>
            </a:r>
          </a:p>
          <a:p>
            <a:endParaRPr lang="es-ES_tradnl" sz="700"/>
          </a:p>
          <a:p>
            <a:r>
              <a:rPr lang="es-ES_tradnl"/>
              <a:t>Después de realizar un primer diagnóstico sobre la educación, CONARE decide establecer un sistema de seguimiento permanente.  Para ello, al final del 2004 le encomienda dicho trabajo al Programa  Estado de la Nación.</a:t>
            </a:r>
          </a:p>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181F39-037B-48D2-ABC4-A1104D16D5C9}" type="slidenum">
              <a:rPr lang="en-US"/>
              <a:pPr/>
              <a:t>5</a:t>
            </a:fld>
            <a:endParaRPr lang="en-US"/>
          </a:p>
        </p:txBody>
      </p:sp>
      <p:sp>
        <p:nvSpPr>
          <p:cNvPr id="78850" name="Rectangle 2"/>
          <p:cNvSpPr>
            <a:spLocks noChangeArrowheads="1" noTextEdit="1"/>
          </p:cNvSpPr>
          <p:nvPr>
            <p:ph type="sldImg"/>
          </p:nvPr>
        </p:nvSpPr>
        <p:spPr>
          <a:ln/>
        </p:spPr>
      </p:sp>
      <p:sp>
        <p:nvSpPr>
          <p:cNvPr id="78851" name="Rectangle 3"/>
          <p:cNvSpPr>
            <a:spLocks noGrp="1" noChangeArrowheads="1"/>
          </p:cNvSpPr>
          <p:nvPr>
            <p:ph type="body" idx="1"/>
          </p:nvPr>
        </p:nvSpPr>
        <p:spPr/>
        <p:txBody>
          <a:bodyPr/>
          <a:lstStyle/>
          <a:p>
            <a:r>
              <a:rPr lang="es-ES_tradnl"/>
              <a:t>El Estado de la Educación: ¿por qué dar seguimiento anual a la educación?</a:t>
            </a:r>
          </a:p>
          <a:p>
            <a:pPr>
              <a:lnSpc>
                <a:spcPct val="110000"/>
              </a:lnSpc>
            </a:pPr>
            <a:r>
              <a:rPr lang="es-ES_tradnl"/>
              <a:t>Por su importante impacto en la sociedad, ya que contribuyen a:</a:t>
            </a:r>
          </a:p>
          <a:p>
            <a:pPr lvl="1">
              <a:lnSpc>
                <a:spcPct val="110000"/>
              </a:lnSpc>
            </a:pPr>
            <a:r>
              <a:rPr lang="es-ES_tradnl"/>
              <a:t>- la movilidad social. </a:t>
            </a:r>
          </a:p>
          <a:p>
            <a:pPr lvl="1">
              <a:lnSpc>
                <a:spcPct val="110000"/>
              </a:lnSpc>
            </a:pPr>
            <a:r>
              <a:rPr lang="es-ES_tradnl"/>
              <a:t>- la reducción de la pobreza. </a:t>
            </a:r>
          </a:p>
          <a:p>
            <a:pPr lvl="1">
              <a:lnSpc>
                <a:spcPct val="110000"/>
              </a:lnSpc>
            </a:pPr>
            <a:r>
              <a:rPr lang="es-ES_tradnl"/>
              <a:t>- la instauraci</a:t>
            </a:r>
            <a:r>
              <a:rPr lang="es-CR"/>
              <a:t>ón de un c</a:t>
            </a:r>
            <a:r>
              <a:rPr lang="es-ES_tradnl"/>
              <a:t>lima propicio para la formación educativa.</a:t>
            </a:r>
          </a:p>
          <a:p>
            <a:pPr lvl="1">
              <a:lnSpc>
                <a:spcPct val="110000"/>
              </a:lnSpc>
            </a:pPr>
            <a:r>
              <a:rPr lang="es-ES_tradnl"/>
              <a:t>- el aumento en la productividad e ingresos.</a:t>
            </a:r>
          </a:p>
          <a:p>
            <a:pPr lvl="1">
              <a:lnSpc>
                <a:spcPct val="110000"/>
              </a:lnSpc>
            </a:pPr>
            <a:r>
              <a:rPr lang="es-ES_tradnl"/>
              <a:t>- la socialización política esencial para la democracia.</a:t>
            </a:r>
          </a:p>
          <a:p>
            <a:endParaRPr lang="en-US" sz="8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244096-B954-4D8C-BBD8-8A2432F47F84}" type="slidenum">
              <a:rPr lang="en-US"/>
              <a:pPr/>
              <a:t>6</a:t>
            </a:fld>
            <a:endParaRPr lang="en-US"/>
          </a:p>
        </p:txBody>
      </p:sp>
      <p:sp>
        <p:nvSpPr>
          <p:cNvPr id="79874" name="Rectangle 2"/>
          <p:cNvSpPr>
            <a:spLocks noChangeArrowheads="1" noTextEdit="1"/>
          </p:cNvSpPr>
          <p:nvPr>
            <p:ph type="sldImg"/>
          </p:nvPr>
        </p:nvSpPr>
        <p:spPr>
          <a:ln/>
        </p:spPr>
      </p:sp>
      <p:sp>
        <p:nvSpPr>
          <p:cNvPr id="79875" name="Rectangle 3"/>
          <p:cNvSpPr>
            <a:spLocks noGrp="1" noChangeArrowheads="1"/>
          </p:cNvSpPr>
          <p:nvPr>
            <p:ph type="body" idx="1"/>
          </p:nvPr>
        </p:nvSpPr>
        <p:spPr/>
        <p:txBody>
          <a:bodyPr/>
          <a:lstStyle/>
          <a:p>
            <a:r>
              <a:rPr lang="es-ES_tradnl"/>
              <a:t>¿En qué consiste el Estado de la Educación? </a:t>
            </a:r>
          </a:p>
          <a:p>
            <a:r>
              <a:rPr lang="es-ES_tradnl"/>
              <a:t>Es un análisis del desempeño nacional en materia educativa, mediante una lectura independiente, con base en los indicadores y estudios más actualizados.</a:t>
            </a:r>
          </a:p>
          <a:p>
            <a:r>
              <a:rPr lang="es-ES_tradnl"/>
              <a:t>Establece las bases para medir peri</a:t>
            </a:r>
            <a:r>
              <a:rPr lang="es-ES_tradnl" altLang="ja-JP"/>
              <a:t>ó</a:t>
            </a:r>
            <a:r>
              <a:rPr lang="es-ES_tradnl"/>
              <a:t>dicamente cu</a:t>
            </a:r>
            <a:r>
              <a:rPr lang="es-ES_tradnl" altLang="ja-JP"/>
              <a:t>á</a:t>
            </a:r>
            <a:r>
              <a:rPr lang="es-ES_tradnl"/>
              <a:t>nto se aleja o se acerca Costa Rica de la aspiración de ofrecer oportunidades para que la población, de manera equitativa, tenga acceso a una educación de calidad.</a:t>
            </a:r>
          </a:p>
          <a:p>
            <a:endParaRPr lang="en-US" sz="10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7DCDFA-61D3-40B3-A05F-1AE7B61C0935}" type="slidenum">
              <a:rPr lang="en-US"/>
              <a:pPr/>
              <a:t>7</a:t>
            </a:fld>
            <a:endParaRPr lang="en-US"/>
          </a:p>
        </p:txBody>
      </p:sp>
      <p:sp>
        <p:nvSpPr>
          <p:cNvPr id="80898" name="Rectangle 2"/>
          <p:cNvSpPr>
            <a:spLocks noChangeArrowheads="1" noTextEdit="1"/>
          </p:cNvSpPr>
          <p:nvPr>
            <p:ph type="sldImg"/>
          </p:nvPr>
        </p:nvSpPr>
        <p:spPr>
          <a:ln/>
        </p:spPr>
      </p:sp>
      <p:sp>
        <p:nvSpPr>
          <p:cNvPr id="80899" name="Rectangle 3"/>
          <p:cNvSpPr>
            <a:spLocks noGrp="1" noChangeArrowheads="1"/>
          </p:cNvSpPr>
          <p:nvPr>
            <p:ph type="body" idx="1"/>
          </p:nvPr>
        </p:nvSpPr>
        <p:spPr/>
        <p:txBody>
          <a:bodyPr/>
          <a:lstStyle/>
          <a:p>
            <a:r>
              <a:rPr lang="es-ES_tradnl"/>
              <a:t>El Estado de la Educaci</a:t>
            </a:r>
            <a:r>
              <a:rPr lang="es-ES_tradnl" altLang="ja-JP"/>
              <a:t>ón tiene fuentes de información oficiales y no oficiales, las cuales contrasta y valora. Además, articula investigaciones específicas.</a:t>
            </a:r>
            <a:r>
              <a:rPr lang="en-US" altLang="ja-JP"/>
              <a:t> </a:t>
            </a:r>
            <a:r>
              <a:rPr lang="es-ES_tradnl" altLang="ja-JP"/>
              <a:t>Por esto es un producto social, no individual, que aborda con la mejor información disponible temas de interés público; es una mirada profunda a la situación educativa en Costa Rica, para señalar desafíos y fundamentar propuestas. </a:t>
            </a: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90D53C-3DB9-4F65-AE66-561324E727BB}" type="slidenum">
              <a:rPr lang="en-US"/>
              <a:pPr/>
              <a:t>8</a:t>
            </a:fld>
            <a:endParaRPr lang="en-US"/>
          </a:p>
        </p:txBody>
      </p:sp>
      <p:sp>
        <p:nvSpPr>
          <p:cNvPr id="81922" name="Rectangle 2"/>
          <p:cNvSpPr>
            <a:spLocks noChangeArrowheads="1" noTextEdit="1"/>
          </p:cNvSpPr>
          <p:nvPr>
            <p:ph type="sldImg"/>
          </p:nvPr>
        </p:nvSpPr>
        <p:spPr>
          <a:ln/>
        </p:spPr>
      </p:sp>
      <p:sp>
        <p:nvSpPr>
          <p:cNvPr id="81923" name="Rectangle 3"/>
          <p:cNvSpPr>
            <a:spLocks noGrp="1" noChangeArrowheads="1"/>
          </p:cNvSpPr>
          <p:nvPr>
            <p:ph type="body" idx="1"/>
          </p:nvPr>
        </p:nvSpPr>
        <p:spPr/>
        <p:txBody>
          <a:bodyPr/>
          <a:lstStyle/>
          <a:p>
            <a:r>
              <a:rPr lang="es-ES_tradnl"/>
              <a:t>Este primer Estado de la Educaci</a:t>
            </a:r>
            <a:r>
              <a:rPr lang="es-ES_tradnl" altLang="ja-JP"/>
              <a:t>ón está compuesto por 3 capítulos, un aporte especial y un anexo estadístico.</a:t>
            </a:r>
          </a:p>
          <a:p>
            <a:r>
              <a:rPr lang="es-ES_tradnl"/>
              <a:t>Capítulo 1: Desempeño del sistema educativo preuniversitario.</a:t>
            </a:r>
          </a:p>
          <a:p>
            <a:r>
              <a:rPr lang="es-ES_tradnl"/>
              <a:t>Capítulo 2: Diseño institucional y política educativa.</a:t>
            </a:r>
          </a:p>
          <a:p>
            <a:r>
              <a:rPr lang="es-ES_tradnl"/>
              <a:t>Capítulo 3: La educación superior y la generación de conocimiento.</a:t>
            </a:r>
          </a:p>
          <a:p>
            <a:r>
              <a:rPr lang="es-ES_tradnl"/>
              <a:t>Aporte especial: Universalización de la educación secundaria y reforma educativa</a:t>
            </a:r>
          </a:p>
          <a:p>
            <a:r>
              <a:rPr lang="es-ES_tradnl"/>
              <a:t>Anexo Estadístico.</a:t>
            </a:r>
          </a:p>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C466E1-5AA8-4D5C-AF62-03180DA08B9F}" type="slidenum">
              <a:rPr lang="en-US"/>
              <a:pPr/>
              <a:t>9</a:t>
            </a:fld>
            <a:endParaRPr lang="en-US"/>
          </a:p>
        </p:txBody>
      </p:sp>
      <p:sp>
        <p:nvSpPr>
          <p:cNvPr id="82946" name="Rectangle 2"/>
          <p:cNvSpPr>
            <a:spLocks noChangeArrowheads="1" noTextEdit="1"/>
          </p:cNvSpPr>
          <p:nvPr>
            <p:ph type="sldImg"/>
          </p:nvPr>
        </p:nvSpPr>
        <p:spPr>
          <a:ln/>
        </p:spPr>
      </p:sp>
      <p:sp>
        <p:nvSpPr>
          <p:cNvPr id="82947" name="Rectangle 3"/>
          <p:cNvSpPr>
            <a:spLocks noGrp="1" noChangeArrowheads="1"/>
          </p:cNvSpPr>
          <p:nvPr>
            <p:ph type="body" idx="1"/>
          </p:nvPr>
        </p:nvSpPr>
        <p:spPr/>
        <p:txBody>
          <a:bodyPr/>
          <a:lstStyle/>
          <a:p>
            <a:r>
              <a:rPr lang="es-ES_tradnl"/>
              <a:t>A lo largo de los capítulos de este Informe se ha identificado un conjunto amplio de desafíos, a los cuales se intentará dar seguimiento en las siguientes ediciones. A manera de síntesis, a continuación se comentarán los catorce retos principales de la educación costarricense, que en su mayoría apuntan a la necesidad urgente de universalizar la educación secundaria, tema que aborda en profundidad y con carácter propositivo el aporte especial del capítulo 2, que se expondr</a:t>
            </a:r>
            <a:r>
              <a:rPr lang="es-ES_tradnl" altLang="ja-JP"/>
              <a:t>á como culminación de esta presentación</a:t>
            </a:r>
            <a:r>
              <a:rPr lang="es-ES_tradnl"/>
              <a:t>. </a:t>
            </a:r>
          </a:p>
          <a:p>
            <a:r>
              <a:rPr lang="es-ES_tradnl"/>
              <a:t>Cada uno de estos retos se presenta con un breve enunciado, una somera descripción de la situación imperante y algunas especificaciones; se explicará</a:t>
            </a:r>
            <a:r>
              <a:rPr lang="es-ES_tradnl" altLang="ja-JP"/>
              <a:t> con más amplitud la propuesta para universalizar la educación secundaria. </a:t>
            </a:r>
            <a:r>
              <a:rPr lang="en-US"/>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R"/>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CR"/>
          </a:p>
        </p:txBody>
      </p:sp>
      <p:sp>
        <p:nvSpPr>
          <p:cNvPr id="4" name="3 Marcador de fecha"/>
          <p:cNvSpPr>
            <a:spLocks noGrp="1"/>
          </p:cNvSpPr>
          <p:nvPr>
            <p:ph type="dt" sz="half" idx="10"/>
          </p:nvPr>
        </p:nvSpPr>
        <p:spPr/>
        <p:txBody>
          <a:bodyPr/>
          <a:lstStyle>
            <a:lvl1pPr>
              <a:defRPr/>
            </a:lvl1pPr>
          </a:lstStyle>
          <a:p>
            <a:endParaRPr lang="en-US"/>
          </a:p>
        </p:txBody>
      </p:sp>
      <p:sp>
        <p:nvSpPr>
          <p:cNvPr id="5" name="4 Marcador de pie de página"/>
          <p:cNvSpPr>
            <a:spLocks noGrp="1"/>
          </p:cNvSpPr>
          <p:nvPr>
            <p:ph type="ftr" sz="quarter" idx="11"/>
          </p:nvPr>
        </p:nvSpPr>
        <p:spPr/>
        <p:txBody>
          <a:bodyPr/>
          <a:lstStyle>
            <a:lvl1pPr>
              <a:defRPr/>
            </a:lvl1pPr>
          </a:lstStyle>
          <a:p>
            <a:endParaRPr lang="en-US"/>
          </a:p>
        </p:txBody>
      </p:sp>
      <p:sp>
        <p:nvSpPr>
          <p:cNvPr id="6" name="5 Marcador de número de diapositiva"/>
          <p:cNvSpPr>
            <a:spLocks noGrp="1"/>
          </p:cNvSpPr>
          <p:nvPr>
            <p:ph type="sldNum" sz="quarter" idx="12"/>
          </p:nvPr>
        </p:nvSpPr>
        <p:spPr/>
        <p:txBody>
          <a:bodyPr/>
          <a:lstStyle>
            <a:lvl1pPr>
              <a:defRPr/>
            </a:lvl1pPr>
          </a:lstStyle>
          <a:p>
            <a:fld id="{B80251DB-811F-43C6-9E0D-A5CB4E49686E}" type="slidenum">
              <a:rPr lang="en-US"/>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fecha"/>
          <p:cNvSpPr>
            <a:spLocks noGrp="1"/>
          </p:cNvSpPr>
          <p:nvPr>
            <p:ph type="dt" sz="half" idx="10"/>
          </p:nvPr>
        </p:nvSpPr>
        <p:spPr/>
        <p:txBody>
          <a:bodyPr/>
          <a:lstStyle>
            <a:lvl1pPr>
              <a:defRPr/>
            </a:lvl1pPr>
          </a:lstStyle>
          <a:p>
            <a:endParaRPr lang="en-US"/>
          </a:p>
        </p:txBody>
      </p:sp>
      <p:sp>
        <p:nvSpPr>
          <p:cNvPr id="5" name="4 Marcador de pie de página"/>
          <p:cNvSpPr>
            <a:spLocks noGrp="1"/>
          </p:cNvSpPr>
          <p:nvPr>
            <p:ph type="ftr" sz="quarter" idx="11"/>
          </p:nvPr>
        </p:nvSpPr>
        <p:spPr/>
        <p:txBody>
          <a:bodyPr/>
          <a:lstStyle>
            <a:lvl1pPr>
              <a:defRPr/>
            </a:lvl1pPr>
          </a:lstStyle>
          <a:p>
            <a:endParaRPr lang="en-US"/>
          </a:p>
        </p:txBody>
      </p:sp>
      <p:sp>
        <p:nvSpPr>
          <p:cNvPr id="6" name="5 Marcador de número de diapositiva"/>
          <p:cNvSpPr>
            <a:spLocks noGrp="1"/>
          </p:cNvSpPr>
          <p:nvPr>
            <p:ph type="sldNum" sz="quarter" idx="12"/>
          </p:nvPr>
        </p:nvSpPr>
        <p:spPr/>
        <p:txBody>
          <a:bodyPr/>
          <a:lstStyle>
            <a:lvl1pPr>
              <a:defRPr/>
            </a:lvl1pPr>
          </a:lstStyle>
          <a:p>
            <a:fld id="{DE507396-2AF6-48BB-88B1-86FE2E6ABB0D}" type="slidenum">
              <a:rPr lang="en-US"/>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32588" y="115888"/>
            <a:ext cx="2087562" cy="6121400"/>
          </a:xfrm>
        </p:spPr>
        <p:txBody>
          <a:bodyPr vert="eaVert"/>
          <a:lstStyle/>
          <a:p>
            <a:r>
              <a:rPr lang="es-ES" smtClean="0"/>
              <a:t>Haga clic para modificar el estilo de título del patrón</a:t>
            </a:r>
            <a:endParaRPr lang="es-CR"/>
          </a:p>
        </p:txBody>
      </p:sp>
      <p:sp>
        <p:nvSpPr>
          <p:cNvPr id="3" name="2 Marcador de texto vertical"/>
          <p:cNvSpPr>
            <a:spLocks noGrp="1"/>
          </p:cNvSpPr>
          <p:nvPr>
            <p:ph type="body" orient="vert" idx="1"/>
          </p:nvPr>
        </p:nvSpPr>
        <p:spPr>
          <a:xfrm>
            <a:off x="468313" y="115888"/>
            <a:ext cx="6111875" cy="6121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fecha"/>
          <p:cNvSpPr>
            <a:spLocks noGrp="1"/>
          </p:cNvSpPr>
          <p:nvPr>
            <p:ph type="dt" sz="half" idx="10"/>
          </p:nvPr>
        </p:nvSpPr>
        <p:spPr/>
        <p:txBody>
          <a:bodyPr/>
          <a:lstStyle>
            <a:lvl1pPr>
              <a:defRPr/>
            </a:lvl1pPr>
          </a:lstStyle>
          <a:p>
            <a:endParaRPr lang="en-US"/>
          </a:p>
        </p:txBody>
      </p:sp>
      <p:sp>
        <p:nvSpPr>
          <p:cNvPr id="5" name="4 Marcador de pie de página"/>
          <p:cNvSpPr>
            <a:spLocks noGrp="1"/>
          </p:cNvSpPr>
          <p:nvPr>
            <p:ph type="ftr" sz="quarter" idx="11"/>
          </p:nvPr>
        </p:nvSpPr>
        <p:spPr/>
        <p:txBody>
          <a:bodyPr/>
          <a:lstStyle>
            <a:lvl1pPr>
              <a:defRPr/>
            </a:lvl1pPr>
          </a:lstStyle>
          <a:p>
            <a:endParaRPr lang="en-US"/>
          </a:p>
        </p:txBody>
      </p:sp>
      <p:sp>
        <p:nvSpPr>
          <p:cNvPr id="6" name="5 Marcador de número de diapositiva"/>
          <p:cNvSpPr>
            <a:spLocks noGrp="1"/>
          </p:cNvSpPr>
          <p:nvPr>
            <p:ph type="sldNum" sz="quarter" idx="12"/>
          </p:nvPr>
        </p:nvSpPr>
        <p:spPr/>
        <p:txBody>
          <a:bodyPr/>
          <a:lstStyle>
            <a:lvl1pPr>
              <a:defRPr/>
            </a:lvl1pPr>
          </a:lstStyle>
          <a:p>
            <a:fld id="{5E16D63E-C4CA-4C07-A0A4-6A7102A79D62}" type="slidenum">
              <a:rPr lang="en-US"/>
              <a:pPr/>
              <a:t>‹Nº›</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127875" cy="1143000"/>
          </a:xfrm>
        </p:spPr>
        <p:txBody>
          <a:bodyPr/>
          <a:lstStyle/>
          <a:p>
            <a:r>
              <a:rPr lang="es-ES" smtClean="0"/>
              <a:t>Haga clic para modificar el estilo de título del patrón</a:t>
            </a:r>
            <a:endParaRPr lang="es-CR"/>
          </a:p>
        </p:txBody>
      </p:sp>
      <p:sp>
        <p:nvSpPr>
          <p:cNvPr id="3" name="2 Marcador de texto"/>
          <p:cNvSpPr>
            <a:spLocks noGrp="1"/>
          </p:cNvSpPr>
          <p:nvPr>
            <p:ph type="body" sz="half" idx="1"/>
          </p:nvPr>
        </p:nvSpPr>
        <p:spPr>
          <a:xfrm>
            <a:off x="539750" y="1557338"/>
            <a:ext cx="4064000" cy="467995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contenido"/>
          <p:cNvSpPr>
            <a:spLocks noGrp="1"/>
          </p:cNvSpPr>
          <p:nvPr>
            <p:ph sz="half" idx="2"/>
          </p:nvPr>
        </p:nvSpPr>
        <p:spPr>
          <a:xfrm>
            <a:off x="4756150" y="1557338"/>
            <a:ext cx="4064000" cy="467995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5" name="4 Marcador de fecha"/>
          <p:cNvSpPr>
            <a:spLocks noGrp="1"/>
          </p:cNvSpPr>
          <p:nvPr>
            <p:ph type="dt" sz="half" idx="10"/>
          </p:nvPr>
        </p:nvSpPr>
        <p:spPr>
          <a:xfrm>
            <a:off x="685800" y="6248400"/>
            <a:ext cx="1905000" cy="457200"/>
          </a:xfrm>
        </p:spPr>
        <p:txBody>
          <a:bodyPr/>
          <a:lstStyle>
            <a:lvl1pPr>
              <a:defRPr/>
            </a:lvl1pPr>
          </a:lstStyle>
          <a:p>
            <a:endParaRPr lang="en-US"/>
          </a:p>
        </p:txBody>
      </p:sp>
      <p:sp>
        <p:nvSpPr>
          <p:cNvPr id="6" name="5 Marcador de pie de página"/>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6 Marcador de número de diapositiva"/>
          <p:cNvSpPr>
            <a:spLocks noGrp="1"/>
          </p:cNvSpPr>
          <p:nvPr>
            <p:ph type="sldNum" sz="quarter" idx="12"/>
          </p:nvPr>
        </p:nvSpPr>
        <p:spPr>
          <a:xfrm>
            <a:off x="6553200" y="6248400"/>
            <a:ext cx="1905000" cy="457200"/>
          </a:xfrm>
        </p:spPr>
        <p:txBody>
          <a:bodyPr/>
          <a:lstStyle>
            <a:lvl1pPr>
              <a:defRPr/>
            </a:lvl1pPr>
          </a:lstStyle>
          <a:p>
            <a:fld id="{D41AD191-EBFA-474C-81F3-8D86E4FD078D}" type="slidenum">
              <a:rPr lang="en-US"/>
              <a:pPr/>
              <a:t>‹Nº›</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ítulo, objetos y texto">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127875" cy="1143000"/>
          </a:xfrm>
        </p:spPr>
        <p:txBody>
          <a:bodyPr/>
          <a:lstStyle/>
          <a:p>
            <a:r>
              <a:rPr lang="es-ES" smtClean="0"/>
              <a:t>Haga clic para modificar el estilo de título del patrón</a:t>
            </a:r>
            <a:endParaRPr lang="es-CR"/>
          </a:p>
        </p:txBody>
      </p:sp>
      <p:sp>
        <p:nvSpPr>
          <p:cNvPr id="3" name="2 Marcador de contenido"/>
          <p:cNvSpPr>
            <a:spLocks noGrp="1"/>
          </p:cNvSpPr>
          <p:nvPr>
            <p:ph sz="half" idx="1"/>
          </p:nvPr>
        </p:nvSpPr>
        <p:spPr>
          <a:xfrm>
            <a:off x="539750" y="1557338"/>
            <a:ext cx="4064000" cy="467995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texto"/>
          <p:cNvSpPr>
            <a:spLocks noGrp="1"/>
          </p:cNvSpPr>
          <p:nvPr>
            <p:ph type="body" sz="half" idx="2"/>
          </p:nvPr>
        </p:nvSpPr>
        <p:spPr>
          <a:xfrm>
            <a:off x="4756150" y="1557338"/>
            <a:ext cx="4064000" cy="467995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5" name="4 Marcador de fecha"/>
          <p:cNvSpPr>
            <a:spLocks noGrp="1"/>
          </p:cNvSpPr>
          <p:nvPr>
            <p:ph type="dt" sz="half" idx="10"/>
          </p:nvPr>
        </p:nvSpPr>
        <p:spPr>
          <a:xfrm>
            <a:off x="685800" y="6248400"/>
            <a:ext cx="1905000" cy="457200"/>
          </a:xfrm>
        </p:spPr>
        <p:txBody>
          <a:bodyPr/>
          <a:lstStyle>
            <a:lvl1pPr>
              <a:defRPr/>
            </a:lvl1pPr>
          </a:lstStyle>
          <a:p>
            <a:endParaRPr lang="en-US"/>
          </a:p>
        </p:txBody>
      </p:sp>
      <p:sp>
        <p:nvSpPr>
          <p:cNvPr id="6" name="5 Marcador de pie de página"/>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6 Marcador de número de diapositiva"/>
          <p:cNvSpPr>
            <a:spLocks noGrp="1"/>
          </p:cNvSpPr>
          <p:nvPr>
            <p:ph type="sldNum" sz="quarter" idx="12"/>
          </p:nvPr>
        </p:nvSpPr>
        <p:spPr>
          <a:xfrm>
            <a:off x="6553200" y="6248400"/>
            <a:ext cx="1905000" cy="457200"/>
          </a:xfrm>
        </p:spPr>
        <p:txBody>
          <a:bodyPr/>
          <a:lstStyle>
            <a:lvl1pPr>
              <a:defRPr/>
            </a:lvl1pPr>
          </a:lstStyle>
          <a:p>
            <a:fld id="{6CD274F1-FA08-409B-8B4D-AE6FFC3CD4BC}" type="slidenum">
              <a:rPr lang="en-US"/>
              <a:pPr/>
              <a:t>‹Nº›</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127875" cy="1143000"/>
          </a:xfrm>
        </p:spPr>
        <p:txBody>
          <a:bodyPr/>
          <a:lstStyle/>
          <a:p>
            <a:r>
              <a:rPr lang="es-ES" smtClean="0"/>
              <a:t>Haga clic para modificar el estilo de título del patrón</a:t>
            </a:r>
            <a:endParaRPr lang="es-CR"/>
          </a:p>
        </p:txBody>
      </p:sp>
      <p:sp>
        <p:nvSpPr>
          <p:cNvPr id="3" name="2 Marcador de tabla"/>
          <p:cNvSpPr>
            <a:spLocks noGrp="1"/>
          </p:cNvSpPr>
          <p:nvPr>
            <p:ph type="tbl" idx="1"/>
          </p:nvPr>
        </p:nvSpPr>
        <p:spPr>
          <a:xfrm>
            <a:off x="539750" y="1557338"/>
            <a:ext cx="8280400" cy="4679950"/>
          </a:xfrm>
        </p:spPr>
        <p:txBody>
          <a:bodyPr/>
          <a:lstStyle/>
          <a:p>
            <a:endParaRPr lang="es-CR"/>
          </a:p>
        </p:txBody>
      </p:sp>
      <p:sp>
        <p:nvSpPr>
          <p:cNvPr id="4" name="3 Marcador de fecha"/>
          <p:cNvSpPr>
            <a:spLocks noGrp="1"/>
          </p:cNvSpPr>
          <p:nvPr>
            <p:ph type="dt" sz="half" idx="10"/>
          </p:nvPr>
        </p:nvSpPr>
        <p:spPr>
          <a:xfrm>
            <a:off x="685800" y="6248400"/>
            <a:ext cx="1905000" cy="457200"/>
          </a:xfrm>
        </p:spPr>
        <p:txBody>
          <a:bodyPr/>
          <a:lstStyle>
            <a:lvl1pPr>
              <a:defRPr/>
            </a:lvl1pPr>
          </a:lstStyle>
          <a:p>
            <a:endParaRPr lang="en-US"/>
          </a:p>
        </p:txBody>
      </p:sp>
      <p:sp>
        <p:nvSpPr>
          <p:cNvPr id="5" name="4 Marcador de pie de página"/>
          <p:cNvSpPr>
            <a:spLocks noGrp="1"/>
          </p:cNvSpPr>
          <p:nvPr>
            <p:ph type="ftr" sz="quarter" idx="11"/>
          </p:nvPr>
        </p:nvSpPr>
        <p:spPr>
          <a:xfrm>
            <a:off x="3124200" y="6248400"/>
            <a:ext cx="2895600" cy="457200"/>
          </a:xfrm>
        </p:spPr>
        <p:txBody>
          <a:bodyPr/>
          <a:lstStyle>
            <a:lvl1pPr>
              <a:defRPr/>
            </a:lvl1pPr>
          </a:lstStyle>
          <a:p>
            <a:endParaRPr lang="en-US"/>
          </a:p>
        </p:txBody>
      </p:sp>
      <p:sp>
        <p:nvSpPr>
          <p:cNvPr id="6" name="5 Marcador de número de diapositiva"/>
          <p:cNvSpPr>
            <a:spLocks noGrp="1"/>
          </p:cNvSpPr>
          <p:nvPr>
            <p:ph type="sldNum" sz="quarter" idx="12"/>
          </p:nvPr>
        </p:nvSpPr>
        <p:spPr>
          <a:xfrm>
            <a:off x="6553200" y="6248400"/>
            <a:ext cx="1905000" cy="457200"/>
          </a:xfrm>
        </p:spPr>
        <p:txBody>
          <a:bodyPr/>
          <a:lstStyle>
            <a:lvl1pPr>
              <a:defRPr/>
            </a:lvl1pPr>
          </a:lstStyle>
          <a:p>
            <a:fld id="{37BBD0A6-7F6F-438C-A6D3-29CFBB8BF931}" type="slidenum">
              <a:rPr lang="en-US"/>
              <a:pPr/>
              <a:t>‹Nº›</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lipArt" preserve="1">
  <p:cSld name="Título y texto e imágenes prediseñadas">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5888"/>
            <a:ext cx="7127875" cy="1143000"/>
          </a:xfrm>
        </p:spPr>
        <p:txBody>
          <a:bodyPr/>
          <a:lstStyle/>
          <a:p>
            <a:r>
              <a:rPr lang="es-ES" smtClean="0"/>
              <a:t>Haga clic para modificar el estilo de título del patrón</a:t>
            </a:r>
            <a:endParaRPr lang="es-CR"/>
          </a:p>
        </p:txBody>
      </p:sp>
      <p:sp>
        <p:nvSpPr>
          <p:cNvPr id="3" name="2 Marcador de texto"/>
          <p:cNvSpPr>
            <a:spLocks noGrp="1"/>
          </p:cNvSpPr>
          <p:nvPr>
            <p:ph type="body" sz="half" idx="1"/>
          </p:nvPr>
        </p:nvSpPr>
        <p:spPr>
          <a:xfrm>
            <a:off x="539750" y="1557338"/>
            <a:ext cx="4064000" cy="467995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imágenes prediseñadas"/>
          <p:cNvSpPr>
            <a:spLocks noGrp="1"/>
          </p:cNvSpPr>
          <p:nvPr>
            <p:ph type="clipArt" sz="half" idx="2"/>
          </p:nvPr>
        </p:nvSpPr>
        <p:spPr>
          <a:xfrm>
            <a:off x="4756150" y="1557338"/>
            <a:ext cx="4064000" cy="4679950"/>
          </a:xfrm>
        </p:spPr>
        <p:txBody>
          <a:bodyPr/>
          <a:lstStyle/>
          <a:p>
            <a:endParaRPr lang="es-CR"/>
          </a:p>
        </p:txBody>
      </p:sp>
      <p:sp>
        <p:nvSpPr>
          <p:cNvPr id="5" name="4 Marcador de fecha"/>
          <p:cNvSpPr>
            <a:spLocks noGrp="1"/>
          </p:cNvSpPr>
          <p:nvPr>
            <p:ph type="dt" sz="half" idx="10"/>
          </p:nvPr>
        </p:nvSpPr>
        <p:spPr>
          <a:xfrm>
            <a:off x="685800" y="6248400"/>
            <a:ext cx="1905000" cy="457200"/>
          </a:xfrm>
        </p:spPr>
        <p:txBody>
          <a:bodyPr/>
          <a:lstStyle>
            <a:lvl1pPr>
              <a:defRPr/>
            </a:lvl1pPr>
          </a:lstStyle>
          <a:p>
            <a:endParaRPr lang="en-US"/>
          </a:p>
        </p:txBody>
      </p:sp>
      <p:sp>
        <p:nvSpPr>
          <p:cNvPr id="6" name="5 Marcador de pie de página"/>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6 Marcador de número de diapositiva"/>
          <p:cNvSpPr>
            <a:spLocks noGrp="1"/>
          </p:cNvSpPr>
          <p:nvPr>
            <p:ph type="sldNum" sz="quarter" idx="12"/>
          </p:nvPr>
        </p:nvSpPr>
        <p:spPr>
          <a:xfrm>
            <a:off x="6553200" y="6248400"/>
            <a:ext cx="1905000" cy="457200"/>
          </a:xfrm>
        </p:spPr>
        <p:txBody>
          <a:bodyPr/>
          <a:lstStyle>
            <a:lvl1pPr>
              <a:defRPr/>
            </a:lvl1pPr>
          </a:lstStyle>
          <a:p>
            <a:fld id="{E8D9FEC7-AFBC-42F0-8FE9-C40BFDD5976B}" type="slidenum">
              <a:rPr lang="en-US"/>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fecha"/>
          <p:cNvSpPr>
            <a:spLocks noGrp="1"/>
          </p:cNvSpPr>
          <p:nvPr>
            <p:ph type="dt" sz="half" idx="10"/>
          </p:nvPr>
        </p:nvSpPr>
        <p:spPr/>
        <p:txBody>
          <a:bodyPr/>
          <a:lstStyle>
            <a:lvl1pPr>
              <a:defRPr/>
            </a:lvl1pPr>
          </a:lstStyle>
          <a:p>
            <a:endParaRPr lang="en-US"/>
          </a:p>
        </p:txBody>
      </p:sp>
      <p:sp>
        <p:nvSpPr>
          <p:cNvPr id="5" name="4 Marcador de pie de página"/>
          <p:cNvSpPr>
            <a:spLocks noGrp="1"/>
          </p:cNvSpPr>
          <p:nvPr>
            <p:ph type="ftr" sz="quarter" idx="11"/>
          </p:nvPr>
        </p:nvSpPr>
        <p:spPr/>
        <p:txBody>
          <a:bodyPr/>
          <a:lstStyle>
            <a:lvl1pPr>
              <a:defRPr/>
            </a:lvl1pPr>
          </a:lstStyle>
          <a:p>
            <a:endParaRPr lang="en-US"/>
          </a:p>
        </p:txBody>
      </p:sp>
      <p:sp>
        <p:nvSpPr>
          <p:cNvPr id="6" name="5 Marcador de número de diapositiva"/>
          <p:cNvSpPr>
            <a:spLocks noGrp="1"/>
          </p:cNvSpPr>
          <p:nvPr>
            <p:ph type="sldNum" sz="quarter" idx="12"/>
          </p:nvPr>
        </p:nvSpPr>
        <p:spPr/>
        <p:txBody>
          <a:bodyPr/>
          <a:lstStyle>
            <a:lvl1pPr>
              <a:defRPr/>
            </a:lvl1pPr>
          </a:lstStyle>
          <a:p>
            <a:fld id="{ECF67C7C-2D89-45AC-8AE7-B76F324568E8}" type="slidenum">
              <a:rPr lang="en-US"/>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n-US"/>
          </a:p>
        </p:txBody>
      </p:sp>
      <p:sp>
        <p:nvSpPr>
          <p:cNvPr id="5" name="4 Marcador de pie de página"/>
          <p:cNvSpPr>
            <a:spLocks noGrp="1"/>
          </p:cNvSpPr>
          <p:nvPr>
            <p:ph type="ftr" sz="quarter" idx="11"/>
          </p:nvPr>
        </p:nvSpPr>
        <p:spPr/>
        <p:txBody>
          <a:bodyPr/>
          <a:lstStyle>
            <a:lvl1pPr>
              <a:defRPr/>
            </a:lvl1pPr>
          </a:lstStyle>
          <a:p>
            <a:endParaRPr lang="en-US"/>
          </a:p>
        </p:txBody>
      </p:sp>
      <p:sp>
        <p:nvSpPr>
          <p:cNvPr id="6" name="5 Marcador de número de diapositiva"/>
          <p:cNvSpPr>
            <a:spLocks noGrp="1"/>
          </p:cNvSpPr>
          <p:nvPr>
            <p:ph type="sldNum" sz="quarter" idx="12"/>
          </p:nvPr>
        </p:nvSpPr>
        <p:spPr/>
        <p:txBody>
          <a:bodyPr/>
          <a:lstStyle>
            <a:lvl1pPr>
              <a:defRPr/>
            </a:lvl1pPr>
          </a:lstStyle>
          <a:p>
            <a:fld id="{34A28715-8B03-4E03-9D51-2472A167A7AD}" type="slidenum">
              <a:rPr lang="en-US"/>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R"/>
          </a:p>
        </p:txBody>
      </p:sp>
      <p:sp>
        <p:nvSpPr>
          <p:cNvPr id="3" name="2 Marcador de contenido"/>
          <p:cNvSpPr>
            <a:spLocks noGrp="1"/>
          </p:cNvSpPr>
          <p:nvPr>
            <p:ph sz="half" idx="1"/>
          </p:nvPr>
        </p:nvSpPr>
        <p:spPr>
          <a:xfrm>
            <a:off x="539750" y="1557338"/>
            <a:ext cx="4064000" cy="4679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contenido"/>
          <p:cNvSpPr>
            <a:spLocks noGrp="1"/>
          </p:cNvSpPr>
          <p:nvPr>
            <p:ph sz="half" idx="2"/>
          </p:nvPr>
        </p:nvSpPr>
        <p:spPr>
          <a:xfrm>
            <a:off x="4756150" y="1557338"/>
            <a:ext cx="4064000" cy="4679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5" name="4 Marcador de fecha"/>
          <p:cNvSpPr>
            <a:spLocks noGrp="1"/>
          </p:cNvSpPr>
          <p:nvPr>
            <p:ph type="dt" sz="half" idx="10"/>
          </p:nvPr>
        </p:nvSpPr>
        <p:spPr/>
        <p:txBody>
          <a:bodyPr/>
          <a:lstStyle>
            <a:lvl1pPr>
              <a:defRPr/>
            </a:lvl1pPr>
          </a:lstStyle>
          <a:p>
            <a:endParaRPr lang="en-US"/>
          </a:p>
        </p:txBody>
      </p:sp>
      <p:sp>
        <p:nvSpPr>
          <p:cNvPr id="6" name="5 Marcador de pie de página"/>
          <p:cNvSpPr>
            <a:spLocks noGrp="1"/>
          </p:cNvSpPr>
          <p:nvPr>
            <p:ph type="ftr" sz="quarter" idx="11"/>
          </p:nvPr>
        </p:nvSpPr>
        <p:spPr/>
        <p:txBody>
          <a:bodyPr/>
          <a:lstStyle>
            <a:lvl1pPr>
              <a:defRPr/>
            </a:lvl1pPr>
          </a:lstStyle>
          <a:p>
            <a:endParaRPr lang="en-US"/>
          </a:p>
        </p:txBody>
      </p:sp>
      <p:sp>
        <p:nvSpPr>
          <p:cNvPr id="7" name="6 Marcador de número de diapositiva"/>
          <p:cNvSpPr>
            <a:spLocks noGrp="1"/>
          </p:cNvSpPr>
          <p:nvPr>
            <p:ph type="sldNum" sz="quarter" idx="12"/>
          </p:nvPr>
        </p:nvSpPr>
        <p:spPr/>
        <p:txBody>
          <a:bodyPr/>
          <a:lstStyle>
            <a:lvl1pPr>
              <a:defRPr/>
            </a:lvl1pPr>
          </a:lstStyle>
          <a:p>
            <a:fld id="{8FC27E81-244F-4A6E-A7C6-AAB70E5AFD14}" type="slidenum">
              <a:rPr lang="en-US"/>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C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7" name="6 Marcador de fecha"/>
          <p:cNvSpPr>
            <a:spLocks noGrp="1"/>
          </p:cNvSpPr>
          <p:nvPr>
            <p:ph type="dt" sz="half" idx="10"/>
          </p:nvPr>
        </p:nvSpPr>
        <p:spPr/>
        <p:txBody>
          <a:bodyPr/>
          <a:lstStyle>
            <a:lvl1pPr>
              <a:defRPr/>
            </a:lvl1pPr>
          </a:lstStyle>
          <a:p>
            <a:endParaRPr lang="en-US"/>
          </a:p>
        </p:txBody>
      </p:sp>
      <p:sp>
        <p:nvSpPr>
          <p:cNvPr id="8" name="7 Marcador de pie de página"/>
          <p:cNvSpPr>
            <a:spLocks noGrp="1"/>
          </p:cNvSpPr>
          <p:nvPr>
            <p:ph type="ftr" sz="quarter" idx="11"/>
          </p:nvPr>
        </p:nvSpPr>
        <p:spPr/>
        <p:txBody>
          <a:bodyPr/>
          <a:lstStyle>
            <a:lvl1pPr>
              <a:defRPr/>
            </a:lvl1pPr>
          </a:lstStyle>
          <a:p>
            <a:endParaRPr lang="en-US"/>
          </a:p>
        </p:txBody>
      </p:sp>
      <p:sp>
        <p:nvSpPr>
          <p:cNvPr id="9" name="8 Marcador de número de diapositiva"/>
          <p:cNvSpPr>
            <a:spLocks noGrp="1"/>
          </p:cNvSpPr>
          <p:nvPr>
            <p:ph type="sldNum" sz="quarter" idx="12"/>
          </p:nvPr>
        </p:nvSpPr>
        <p:spPr/>
        <p:txBody>
          <a:bodyPr/>
          <a:lstStyle>
            <a:lvl1pPr>
              <a:defRPr/>
            </a:lvl1pPr>
          </a:lstStyle>
          <a:p>
            <a:fld id="{33F175D0-D399-4FB6-83E3-8BF12F1BF584}" type="slidenum">
              <a:rPr lang="en-US"/>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R"/>
          </a:p>
        </p:txBody>
      </p:sp>
      <p:sp>
        <p:nvSpPr>
          <p:cNvPr id="3" name="2 Marcador de fecha"/>
          <p:cNvSpPr>
            <a:spLocks noGrp="1"/>
          </p:cNvSpPr>
          <p:nvPr>
            <p:ph type="dt" sz="half" idx="10"/>
          </p:nvPr>
        </p:nvSpPr>
        <p:spPr/>
        <p:txBody>
          <a:bodyPr/>
          <a:lstStyle>
            <a:lvl1pPr>
              <a:defRPr/>
            </a:lvl1pPr>
          </a:lstStyle>
          <a:p>
            <a:endParaRPr lang="en-US"/>
          </a:p>
        </p:txBody>
      </p:sp>
      <p:sp>
        <p:nvSpPr>
          <p:cNvPr id="4" name="3 Marcador de pie de página"/>
          <p:cNvSpPr>
            <a:spLocks noGrp="1"/>
          </p:cNvSpPr>
          <p:nvPr>
            <p:ph type="ftr" sz="quarter" idx="11"/>
          </p:nvPr>
        </p:nvSpPr>
        <p:spPr/>
        <p:txBody>
          <a:bodyPr/>
          <a:lstStyle>
            <a:lvl1pPr>
              <a:defRPr/>
            </a:lvl1pPr>
          </a:lstStyle>
          <a:p>
            <a:endParaRPr lang="en-US"/>
          </a:p>
        </p:txBody>
      </p:sp>
      <p:sp>
        <p:nvSpPr>
          <p:cNvPr id="5" name="4 Marcador de número de diapositiva"/>
          <p:cNvSpPr>
            <a:spLocks noGrp="1"/>
          </p:cNvSpPr>
          <p:nvPr>
            <p:ph type="sldNum" sz="quarter" idx="12"/>
          </p:nvPr>
        </p:nvSpPr>
        <p:spPr/>
        <p:txBody>
          <a:bodyPr/>
          <a:lstStyle>
            <a:lvl1pPr>
              <a:defRPr/>
            </a:lvl1pPr>
          </a:lstStyle>
          <a:p>
            <a:fld id="{8D625679-84B9-4E31-8CCF-B5094400E2C8}" type="slidenum">
              <a:rPr lang="en-US"/>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n-US"/>
          </a:p>
        </p:txBody>
      </p:sp>
      <p:sp>
        <p:nvSpPr>
          <p:cNvPr id="3" name="2 Marcador de pie de página"/>
          <p:cNvSpPr>
            <a:spLocks noGrp="1"/>
          </p:cNvSpPr>
          <p:nvPr>
            <p:ph type="ftr" sz="quarter" idx="11"/>
          </p:nvPr>
        </p:nvSpPr>
        <p:spPr/>
        <p:txBody>
          <a:bodyPr/>
          <a:lstStyle>
            <a:lvl1pPr>
              <a:defRPr/>
            </a:lvl1pPr>
          </a:lstStyle>
          <a:p>
            <a:endParaRPr lang="en-US"/>
          </a:p>
        </p:txBody>
      </p:sp>
      <p:sp>
        <p:nvSpPr>
          <p:cNvPr id="4" name="3 Marcador de número de diapositiva"/>
          <p:cNvSpPr>
            <a:spLocks noGrp="1"/>
          </p:cNvSpPr>
          <p:nvPr>
            <p:ph type="sldNum" sz="quarter" idx="12"/>
          </p:nvPr>
        </p:nvSpPr>
        <p:spPr/>
        <p:txBody>
          <a:bodyPr/>
          <a:lstStyle>
            <a:lvl1pPr>
              <a:defRPr/>
            </a:lvl1pPr>
          </a:lstStyle>
          <a:p>
            <a:fld id="{0957C4DF-5089-4FA4-B818-A9102E590787}" type="slidenum">
              <a:rPr lang="en-US"/>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p>
        </p:txBody>
      </p:sp>
      <p:sp>
        <p:nvSpPr>
          <p:cNvPr id="6" name="5 Marcador de pie de página"/>
          <p:cNvSpPr>
            <a:spLocks noGrp="1"/>
          </p:cNvSpPr>
          <p:nvPr>
            <p:ph type="ftr" sz="quarter" idx="11"/>
          </p:nvPr>
        </p:nvSpPr>
        <p:spPr/>
        <p:txBody>
          <a:bodyPr/>
          <a:lstStyle>
            <a:lvl1pPr>
              <a:defRPr/>
            </a:lvl1pPr>
          </a:lstStyle>
          <a:p>
            <a:endParaRPr lang="en-US"/>
          </a:p>
        </p:txBody>
      </p:sp>
      <p:sp>
        <p:nvSpPr>
          <p:cNvPr id="7" name="6 Marcador de número de diapositiva"/>
          <p:cNvSpPr>
            <a:spLocks noGrp="1"/>
          </p:cNvSpPr>
          <p:nvPr>
            <p:ph type="sldNum" sz="quarter" idx="12"/>
          </p:nvPr>
        </p:nvSpPr>
        <p:spPr/>
        <p:txBody>
          <a:bodyPr/>
          <a:lstStyle>
            <a:lvl1pPr>
              <a:defRPr/>
            </a:lvl1pPr>
          </a:lstStyle>
          <a:p>
            <a:fld id="{F59D8B64-BC43-4342-9793-0AA6B51D8C55}" type="slidenum">
              <a:rPr lang="en-US"/>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p>
        </p:txBody>
      </p:sp>
      <p:sp>
        <p:nvSpPr>
          <p:cNvPr id="6" name="5 Marcador de pie de página"/>
          <p:cNvSpPr>
            <a:spLocks noGrp="1"/>
          </p:cNvSpPr>
          <p:nvPr>
            <p:ph type="ftr" sz="quarter" idx="11"/>
          </p:nvPr>
        </p:nvSpPr>
        <p:spPr/>
        <p:txBody>
          <a:bodyPr/>
          <a:lstStyle>
            <a:lvl1pPr>
              <a:defRPr/>
            </a:lvl1pPr>
          </a:lstStyle>
          <a:p>
            <a:endParaRPr lang="en-US"/>
          </a:p>
        </p:txBody>
      </p:sp>
      <p:sp>
        <p:nvSpPr>
          <p:cNvPr id="7" name="6 Marcador de número de diapositiva"/>
          <p:cNvSpPr>
            <a:spLocks noGrp="1"/>
          </p:cNvSpPr>
          <p:nvPr>
            <p:ph type="sldNum" sz="quarter" idx="12"/>
          </p:nvPr>
        </p:nvSpPr>
        <p:spPr/>
        <p:txBody>
          <a:bodyPr/>
          <a:lstStyle>
            <a:lvl1pPr>
              <a:defRPr/>
            </a:lvl1pPr>
          </a:lstStyle>
          <a:p>
            <a:fld id="{F5046DFB-92A1-465D-B416-A512FFF039A5}" type="slidenum">
              <a:rPr lang="en-US"/>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5" name="Picture 11"/>
          <p:cNvPicPr>
            <a:picLocks noChangeAspect="1" noChangeArrowheads="1"/>
          </p:cNvPicPr>
          <p:nvPr userDrawn="1"/>
        </p:nvPicPr>
        <p:blipFill>
          <a:blip r:embed="rId17" cstate="print"/>
          <a:srcRect/>
          <a:stretch>
            <a:fillRect/>
          </a:stretch>
        </p:blipFill>
        <p:spPr bwMode="auto">
          <a:xfrm>
            <a:off x="0" y="0"/>
            <a:ext cx="7740650" cy="1341438"/>
          </a:xfrm>
          <a:prstGeom prst="rect">
            <a:avLst/>
          </a:prstGeom>
          <a:noFill/>
        </p:spPr>
      </p:pic>
      <p:sp>
        <p:nvSpPr>
          <p:cNvPr id="1027" name="Rectangle 3"/>
          <p:cNvSpPr>
            <a:spLocks noGrp="1" noChangeArrowheads="1"/>
          </p:cNvSpPr>
          <p:nvPr>
            <p:ph type="body" idx="1"/>
          </p:nvPr>
        </p:nvSpPr>
        <p:spPr bwMode="auto">
          <a:xfrm>
            <a:off x="539750" y="1557338"/>
            <a:ext cx="8280400" cy="4679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D2E7A37F-5CB1-41DF-9E79-7DAA8A8F386D}" type="slidenum">
              <a:rPr lang="en-US"/>
              <a:pPr/>
              <a:t>‹Nº›</a:t>
            </a:fld>
            <a:endParaRPr lang="en-US"/>
          </a:p>
        </p:txBody>
      </p:sp>
      <p:sp>
        <p:nvSpPr>
          <p:cNvPr id="1026" name="Rectangle 2"/>
          <p:cNvSpPr>
            <a:spLocks noGrp="1" noChangeArrowheads="1"/>
          </p:cNvSpPr>
          <p:nvPr>
            <p:ph type="title"/>
          </p:nvPr>
        </p:nvSpPr>
        <p:spPr bwMode="auto">
          <a:xfrm>
            <a:off x="468313" y="115888"/>
            <a:ext cx="712787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1034" name="Picture 10"/>
          <p:cNvPicPr>
            <a:picLocks noChangeAspect="1" noChangeArrowheads="1"/>
          </p:cNvPicPr>
          <p:nvPr userDrawn="1"/>
        </p:nvPicPr>
        <p:blipFill>
          <a:blip r:embed="rId18" cstate="print"/>
          <a:srcRect/>
          <a:stretch>
            <a:fillRect/>
          </a:stretch>
        </p:blipFill>
        <p:spPr bwMode="auto">
          <a:xfrm>
            <a:off x="7740650" y="0"/>
            <a:ext cx="1403350" cy="1341438"/>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rtl="0" fontAlgn="base">
        <a:spcBef>
          <a:spcPct val="0"/>
        </a:spcBef>
        <a:spcAft>
          <a:spcPct val="0"/>
        </a:spcAft>
        <a:defRPr sz="4000">
          <a:solidFill>
            <a:schemeClr val="accent2"/>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4000">
          <a:solidFill>
            <a:schemeClr val="accent2"/>
          </a:solidFill>
          <a:effectLst>
            <a:outerShdw blurRad="38100" dist="38100" dir="2700000" algn="tl">
              <a:srgbClr val="C0C0C0"/>
            </a:outerShdw>
          </a:effectLst>
          <a:latin typeface="Verdana" pitchFamily="34" charset="0"/>
          <a:ea typeface="ＭＳ Ｐゴシック" pitchFamily="1" charset="-128"/>
        </a:defRPr>
      </a:lvl2pPr>
      <a:lvl3pPr algn="l" rtl="0" fontAlgn="base">
        <a:spcBef>
          <a:spcPct val="0"/>
        </a:spcBef>
        <a:spcAft>
          <a:spcPct val="0"/>
        </a:spcAft>
        <a:defRPr sz="4000">
          <a:solidFill>
            <a:schemeClr val="accent2"/>
          </a:solidFill>
          <a:effectLst>
            <a:outerShdw blurRad="38100" dist="38100" dir="2700000" algn="tl">
              <a:srgbClr val="C0C0C0"/>
            </a:outerShdw>
          </a:effectLst>
          <a:latin typeface="Verdana" pitchFamily="34" charset="0"/>
          <a:ea typeface="ＭＳ Ｐゴシック" pitchFamily="1" charset="-128"/>
        </a:defRPr>
      </a:lvl3pPr>
      <a:lvl4pPr algn="l" rtl="0" fontAlgn="base">
        <a:spcBef>
          <a:spcPct val="0"/>
        </a:spcBef>
        <a:spcAft>
          <a:spcPct val="0"/>
        </a:spcAft>
        <a:defRPr sz="4000">
          <a:solidFill>
            <a:schemeClr val="accent2"/>
          </a:solidFill>
          <a:effectLst>
            <a:outerShdw blurRad="38100" dist="38100" dir="2700000" algn="tl">
              <a:srgbClr val="C0C0C0"/>
            </a:outerShdw>
          </a:effectLst>
          <a:latin typeface="Verdana" pitchFamily="34" charset="0"/>
          <a:ea typeface="ＭＳ Ｐゴシック" pitchFamily="1" charset="-128"/>
        </a:defRPr>
      </a:lvl4pPr>
      <a:lvl5pPr algn="l" rtl="0" fontAlgn="base">
        <a:spcBef>
          <a:spcPct val="0"/>
        </a:spcBef>
        <a:spcAft>
          <a:spcPct val="0"/>
        </a:spcAft>
        <a:defRPr sz="4000">
          <a:solidFill>
            <a:schemeClr val="accent2"/>
          </a:solidFill>
          <a:effectLst>
            <a:outerShdw blurRad="38100" dist="38100" dir="2700000" algn="tl">
              <a:srgbClr val="C0C0C0"/>
            </a:outerShdw>
          </a:effectLst>
          <a:latin typeface="Verdana" pitchFamily="34" charset="0"/>
          <a:ea typeface="ＭＳ Ｐゴシック" pitchFamily="1" charset="-128"/>
        </a:defRPr>
      </a:lvl5pPr>
      <a:lvl6pPr marL="457200" algn="l" rtl="0" fontAlgn="base">
        <a:spcBef>
          <a:spcPct val="0"/>
        </a:spcBef>
        <a:spcAft>
          <a:spcPct val="0"/>
        </a:spcAft>
        <a:defRPr sz="4000">
          <a:solidFill>
            <a:schemeClr val="accent2"/>
          </a:solidFill>
          <a:effectLst>
            <a:outerShdw blurRad="38100" dist="38100" dir="2700000" algn="tl">
              <a:srgbClr val="C0C0C0"/>
            </a:outerShdw>
          </a:effectLst>
          <a:latin typeface="Verdana" pitchFamily="34" charset="0"/>
          <a:ea typeface="ＭＳ Ｐゴシック" pitchFamily="1" charset="-128"/>
        </a:defRPr>
      </a:lvl6pPr>
      <a:lvl7pPr marL="914400" algn="l" rtl="0" fontAlgn="base">
        <a:spcBef>
          <a:spcPct val="0"/>
        </a:spcBef>
        <a:spcAft>
          <a:spcPct val="0"/>
        </a:spcAft>
        <a:defRPr sz="4000">
          <a:solidFill>
            <a:schemeClr val="accent2"/>
          </a:solidFill>
          <a:effectLst>
            <a:outerShdw blurRad="38100" dist="38100" dir="2700000" algn="tl">
              <a:srgbClr val="C0C0C0"/>
            </a:outerShdw>
          </a:effectLst>
          <a:latin typeface="Verdana" pitchFamily="34" charset="0"/>
          <a:ea typeface="ＭＳ Ｐゴシック" pitchFamily="1" charset="-128"/>
        </a:defRPr>
      </a:lvl7pPr>
      <a:lvl8pPr marL="1371600" algn="l" rtl="0" fontAlgn="base">
        <a:spcBef>
          <a:spcPct val="0"/>
        </a:spcBef>
        <a:spcAft>
          <a:spcPct val="0"/>
        </a:spcAft>
        <a:defRPr sz="4000">
          <a:solidFill>
            <a:schemeClr val="accent2"/>
          </a:solidFill>
          <a:effectLst>
            <a:outerShdw blurRad="38100" dist="38100" dir="2700000" algn="tl">
              <a:srgbClr val="C0C0C0"/>
            </a:outerShdw>
          </a:effectLst>
          <a:latin typeface="Verdana" pitchFamily="34" charset="0"/>
          <a:ea typeface="ＭＳ Ｐゴシック" pitchFamily="1" charset="-128"/>
        </a:defRPr>
      </a:lvl8pPr>
      <a:lvl9pPr marL="1828800" algn="l" rtl="0" fontAlgn="base">
        <a:spcBef>
          <a:spcPct val="0"/>
        </a:spcBef>
        <a:spcAft>
          <a:spcPct val="0"/>
        </a:spcAft>
        <a:defRPr sz="4000">
          <a:solidFill>
            <a:schemeClr val="accent2"/>
          </a:solidFill>
          <a:effectLst>
            <a:outerShdw blurRad="38100" dist="38100" dir="2700000" algn="tl">
              <a:srgbClr val="C0C0C0"/>
            </a:outerShdw>
          </a:effectLst>
          <a:latin typeface="Verdana" pitchFamily="34" charset="0"/>
          <a:ea typeface="ＭＳ Ｐゴシック" pitchFamily="1" charset="-128"/>
        </a:defRPr>
      </a:lvl9pPr>
    </p:titleStyle>
    <p:bodyStyle>
      <a:lvl1pPr marL="342900" indent="-342900" algn="l" rtl="0" fontAlgn="base">
        <a:spcBef>
          <a:spcPct val="20000"/>
        </a:spcBef>
        <a:spcAft>
          <a:spcPct val="0"/>
        </a:spcAft>
        <a:buClr>
          <a:schemeClr val="accent2"/>
        </a:buClr>
        <a:buChar char="•"/>
        <a:defRPr sz="3200">
          <a:solidFill>
            <a:schemeClr val="tx1"/>
          </a:solidFill>
          <a:latin typeface="+mn-lt"/>
          <a:ea typeface="+mn-ea"/>
          <a:cs typeface="+mn-cs"/>
        </a:defRPr>
      </a:lvl1pPr>
      <a:lvl2pPr marL="742950" indent="-285750" algn="l" rtl="0" fontAlgn="base">
        <a:spcBef>
          <a:spcPct val="20000"/>
        </a:spcBef>
        <a:spcAft>
          <a:spcPct val="0"/>
        </a:spcAft>
        <a:buClr>
          <a:srgbClr val="0099FF"/>
        </a:buClr>
        <a:buFont typeface="Arial" charset="0"/>
        <a:buChar char="–"/>
        <a:defRPr sz="2800">
          <a:solidFill>
            <a:schemeClr val="tx1"/>
          </a:solidFill>
          <a:latin typeface="+mn-lt"/>
          <a:ea typeface="+mn-ea"/>
        </a:defRPr>
      </a:lvl2pPr>
      <a:lvl3pPr marL="1143000" indent="-228600" algn="l" rtl="0" fontAlgn="base">
        <a:spcBef>
          <a:spcPct val="20000"/>
        </a:spcBef>
        <a:spcAft>
          <a:spcPct val="0"/>
        </a:spcAft>
        <a:buClr>
          <a:srgbClr val="0099CC"/>
        </a:buClr>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wmf"/><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oleObject" Target="../embeddings/Gr_fico_de_Microsoft_Office_Excel2.xls"/></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vmlDrawing" Target="../drawings/vmlDrawing3.vml"/><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oleObject" Target="../embeddings/Gr_fico_de_Microsoft_Office_Excel1.xls"/></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5.xml"/><Relationship Id="rId1" Type="http://schemas.openxmlformats.org/officeDocument/2006/relationships/vmlDrawing" Target="../drawings/vmlDrawing4.vml"/><Relationship Id="rId4" Type="http://schemas.openxmlformats.org/officeDocument/2006/relationships/oleObject" Target="../embeddings/Gr_fico_de_Microsoft_Office_Excel3.xls"/></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2.xml"/><Relationship Id="rId1" Type="http://schemas.openxmlformats.org/officeDocument/2006/relationships/vmlDrawing" Target="../drawings/vmlDrawing5.vml"/><Relationship Id="rId4" Type="http://schemas.openxmlformats.org/officeDocument/2006/relationships/oleObject" Target="../embeddings/Gr_fico_de_Microsoft_Office_Excel4.xls"/></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6.wmf"/><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9" name="Rectangle 7"/>
          <p:cNvSpPr>
            <a:spLocks noGrp="1" noChangeArrowheads="1"/>
          </p:cNvSpPr>
          <p:nvPr>
            <p:ph type="ctrTitle"/>
          </p:nvPr>
        </p:nvSpPr>
        <p:spPr>
          <a:xfrm>
            <a:off x="5435600" y="0"/>
            <a:ext cx="3708400" cy="3213100"/>
          </a:xfrm>
          <a:solidFill>
            <a:schemeClr val="bg1"/>
          </a:solidFill>
        </p:spPr>
        <p:txBody>
          <a:bodyPr/>
          <a:lstStyle/>
          <a:p>
            <a:pPr algn="ctr"/>
            <a:r>
              <a:rPr lang="es-ES_tradnl" sz="3600"/>
              <a:t/>
            </a:r>
            <a:br>
              <a:rPr lang="es-ES_tradnl" sz="3600"/>
            </a:br>
            <a:r>
              <a:rPr lang="es-ES_tradnl" sz="5400"/>
              <a:t>Estado de la Educación</a:t>
            </a:r>
          </a:p>
        </p:txBody>
      </p:sp>
      <p:pic>
        <p:nvPicPr>
          <p:cNvPr id="44038" name="Picture 6" descr="Estado-Educ"/>
          <p:cNvPicPr>
            <a:picLocks noChangeAspect="1" noChangeArrowheads="1"/>
          </p:cNvPicPr>
          <p:nvPr/>
        </p:nvPicPr>
        <p:blipFill>
          <a:blip r:embed="rId3" cstate="print"/>
          <a:srcRect/>
          <a:stretch>
            <a:fillRect/>
          </a:stretch>
        </p:blipFill>
        <p:spPr bwMode="auto">
          <a:xfrm>
            <a:off x="0" y="0"/>
            <a:ext cx="5438775" cy="6858000"/>
          </a:xfrm>
          <a:prstGeom prst="rect">
            <a:avLst/>
          </a:prstGeom>
          <a:noFill/>
        </p:spPr>
      </p:pic>
      <p:pic>
        <p:nvPicPr>
          <p:cNvPr id="44043" name="Picture 11"/>
          <p:cNvPicPr>
            <a:picLocks noChangeAspect="1" noChangeArrowheads="1"/>
          </p:cNvPicPr>
          <p:nvPr/>
        </p:nvPicPr>
        <p:blipFill>
          <a:blip r:embed="rId4" cstate="print"/>
          <a:srcRect/>
          <a:stretch>
            <a:fillRect/>
          </a:stretch>
        </p:blipFill>
        <p:spPr bwMode="auto">
          <a:xfrm>
            <a:off x="7451725" y="3860800"/>
            <a:ext cx="1368425" cy="628650"/>
          </a:xfrm>
          <a:prstGeom prst="rect">
            <a:avLst/>
          </a:prstGeom>
          <a:noFill/>
          <a:ln w="9525">
            <a:noFill/>
            <a:miter lim="800000"/>
            <a:headEnd/>
            <a:tailEnd/>
          </a:ln>
          <a:effectLst/>
        </p:spPr>
      </p:pic>
      <p:pic>
        <p:nvPicPr>
          <p:cNvPr id="44045" name="Picture 13"/>
          <p:cNvPicPr>
            <a:picLocks noChangeAspect="1" noChangeArrowheads="1"/>
          </p:cNvPicPr>
          <p:nvPr/>
        </p:nvPicPr>
        <p:blipFill>
          <a:blip r:embed="rId5" cstate="print"/>
          <a:srcRect/>
          <a:stretch>
            <a:fillRect/>
          </a:stretch>
        </p:blipFill>
        <p:spPr bwMode="auto">
          <a:xfrm>
            <a:off x="5580063" y="3500438"/>
            <a:ext cx="1597025" cy="1257300"/>
          </a:xfrm>
          <a:prstGeom prst="rect">
            <a:avLst/>
          </a:prstGeom>
          <a:noFill/>
          <a:ln w="9525">
            <a:noFill/>
            <a:miter lim="800000"/>
            <a:headEnd/>
            <a:tailEnd/>
          </a:ln>
          <a:effectLst/>
        </p:spPr>
      </p:pic>
      <p:pic>
        <p:nvPicPr>
          <p:cNvPr id="44047" name="Picture 15"/>
          <p:cNvPicPr>
            <a:picLocks noChangeAspect="1" noChangeArrowheads="1"/>
          </p:cNvPicPr>
          <p:nvPr/>
        </p:nvPicPr>
        <p:blipFill>
          <a:blip r:embed="rId6" cstate="print"/>
          <a:srcRect/>
          <a:stretch>
            <a:fillRect/>
          </a:stretch>
        </p:blipFill>
        <p:spPr bwMode="auto">
          <a:xfrm>
            <a:off x="5508625" y="5445125"/>
            <a:ext cx="811213" cy="852488"/>
          </a:xfrm>
          <a:prstGeom prst="rect">
            <a:avLst/>
          </a:prstGeom>
          <a:noFill/>
          <a:ln w="9525">
            <a:noFill/>
            <a:miter lim="800000"/>
            <a:headEnd/>
            <a:tailEnd/>
          </a:ln>
          <a:effectLst/>
        </p:spPr>
      </p:pic>
      <p:pic>
        <p:nvPicPr>
          <p:cNvPr id="44049" name="Picture 17"/>
          <p:cNvPicPr>
            <a:picLocks noChangeAspect="1" noChangeArrowheads="1"/>
          </p:cNvPicPr>
          <p:nvPr/>
        </p:nvPicPr>
        <p:blipFill>
          <a:blip r:embed="rId7" cstate="print"/>
          <a:srcRect/>
          <a:stretch>
            <a:fillRect/>
          </a:stretch>
        </p:blipFill>
        <p:spPr bwMode="auto">
          <a:xfrm>
            <a:off x="6372225" y="5461000"/>
            <a:ext cx="869950" cy="846138"/>
          </a:xfrm>
          <a:prstGeom prst="rect">
            <a:avLst/>
          </a:prstGeom>
          <a:noFill/>
          <a:ln w="9525">
            <a:noFill/>
            <a:miter lim="800000"/>
            <a:headEnd/>
            <a:tailEnd/>
          </a:ln>
          <a:effectLst/>
        </p:spPr>
      </p:pic>
      <p:pic>
        <p:nvPicPr>
          <p:cNvPr id="44051" name="Picture 19"/>
          <p:cNvPicPr>
            <a:picLocks noChangeAspect="1" noChangeArrowheads="1"/>
          </p:cNvPicPr>
          <p:nvPr/>
        </p:nvPicPr>
        <p:blipFill>
          <a:blip r:embed="rId8" cstate="print"/>
          <a:srcRect/>
          <a:stretch>
            <a:fillRect/>
          </a:stretch>
        </p:blipFill>
        <p:spPr bwMode="auto">
          <a:xfrm>
            <a:off x="7308850" y="5516563"/>
            <a:ext cx="863600" cy="727075"/>
          </a:xfrm>
          <a:prstGeom prst="rect">
            <a:avLst/>
          </a:prstGeom>
          <a:noFill/>
          <a:ln w="9525">
            <a:noFill/>
            <a:miter lim="800000"/>
            <a:headEnd/>
            <a:tailEnd/>
          </a:ln>
          <a:effectLst/>
        </p:spPr>
      </p:pic>
      <p:pic>
        <p:nvPicPr>
          <p:cNvPr id="44053" name="Picture 21"/>
          <p:cNvPicPr>
            <a:picLocks noChangeAspect="1" noChangeArrowheads="1"/>
          </p:cNvPicPr>
          <p:nvPr/>
        </p:nvPicPr>
        <p:blipFill>
          <a:blip r:embed="rId9" cstate="print"/>
          <a:srcRect/>
          <a:stretch>
            <a:fillRect/>
          </a:stretch>
        </p:blipFill>
        <p:spPr bwMode="auto">
          <a:xfrm>
            <a:off x="8388350" y="5445125"/>
            <a:ext cx="544513" cy="7921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3" name="Rectangle 11"/>
          <p:cNvSpPr>
            <a:spLocks noGrp="1" noChangeArrowheads="1"/>
          </p:cNvSpPr>
          <p:nvPr>
            <p:ph type="title"/>
          </p:nvPr>
        </p:nvSpPr>
        <p:spPr/>
        <p:txBody>
          <a:bodyPr/>
          <a:lstStyle/>
          <a:p>
            <a:r>
              <a:rPr lang="es-ES_tradnl" sz="3600"/>
              <a:t>1. Universalizar la cobertura preescolar y secundaria</a:t>
            </a:r>
          </a:p>
        </p:txBody>
      </p:sp>
      <p:sp>
        <p:nvSpPr>
          <p:cNvPr id="3080" name="Rectangle 8"/>
          <p:cNvSpPr>
            <a:spLocks noChangeArrowheads="1"/>
          </p:cNvSpPr>
          <p:nvPr/>
        </p:nvSpPr>
        <p:spPr bwMode="auto">
          <a:xfrm>
            <a:off x="0" y="2033588"/>
            <a:ext cx="9144000" cy="0"/>
          </a:xfrm>
          <a:prstGeom prst="rect">
            <a:avLst/>
          </a:prstGeom>
          <a:noFill/>
          <a:ln w="9525">
            <a:noFill/>
            <a:miter lim="800000"/>
            <a:headEnd/>
            <a:tailEnd/>
          </a:ln>
          <a:effectLst/>
        </p:spPr>
        <p:txBody>
          <a:bodyPr wrap="none" anchor="ctr">
            <a:spAutoFit/>
          </a:bodyPr>
          <a:lstStyle/>
          <a:p>
            <a:endParaRPr lang="es-CR"/>
          </a:p>
        </p:txBody>
      </p:sp>
      <p:graphicFrame>
        <p:nvGraphicFramePr>
          <p:cNvPr id="3079" name="Object 7"/>
          <p:cNvGraphicFramePr>
            <a:graphicFrameLocks noChangeAspect="1"/>
          </p:cNvGraphicFramePr>
          <p:nvPr/>
        </p:nvGraphicFramePr>
        <p:xfrm>
          <a:off x="831850" y="2060575"/>
          <a:ext cx="7315200" cy="4013200"/>
        </p:xfrm>
        <a:graphic>
          <a:graphicData uri="http://schemas.openxmlformats.org/presentationml/2006/ole">
            <p:oleObj spid="_x0000_s3079" name="Gráfico" r:id="rId4" imgW="5867400" imgH="3219602" progId="Excel.Chart.8">
              <p:embed/>
            </p:oleObj>
          </a:graphicData>
        </a:graphic>
      </p:graphicFrame>
      <p:sp>
        <p:nvSpPr>
          <p:cNvPr id="3081" name="Rectangle 9"/>
          <p:cNvSpPr>
            <a:spLocks noChangeArrowheads="1"/>
          </p:cNvSpPr>
          <p:nvPr/>
        </p:nvSpPr>
        <p:spPr bwMode="auto">
          <a:xfrm>
            <a:off x="900113" y="1684338"/>
            <a:ext cx="7056437" cy="336550"/>
          </a:xfrm>
          <a:prstGeom prst="rect">
            <a:avLst/>
          </a:prstGeom>
          <a:noFill/>
          <a:ln w="9525">
            <a:noFill/>
            <a:miter lim="800000"/>
            <a:headEnd/>
            <a:tailEnd/>
          </a:ln>
          <a:effectLst/>
        </p:spPr>
        <p:txBody>
          <a:bodyPr anchor="ctr">
            <a:spAutoFit/>
          </a:bodyPr>
          <a:lstStyle/>
          <a:p>
            <a:pPr algn="ctr"/>
            <a:r>
              <a:rPr lang="es-MX" sz="1600"/>
              <a:t>Tasas brutas de escolaridad en la educación tradicional</a:t>
            </a:r>
          </a:p>
        </p:txBody>
      </p:sp>
      <p:sp>
        <p:nvSpPr>
          <p:cNvPr id="3082" name="Rectangle 10"/>
          <p:cNvSpPr>
            <a:spLocks noChangeArrowheads="1"/>
          </p:cNvSpPr>
          <p:nvPr/>
        </p:nvSpPr>
        <p:spPr bwMode="auto">
          <a:xfrm>
            <a:off x="827088" y="6165850"/>
            <a:ext cx="7283450" cy="274638"/>
          </a:xfrm>
          <a:prstGeom prst="rect">
            <a:avLst/>
          </a:prstGeom>
          <a:noFill/>
          <a:ln w="9525">
            <a:noFill/>
            <a:miter lim="800000"/>
            <a:headEnd/>
            <a:tailEnd/>
          </a:ln>
          <a:effectLst/>
        </p:spPr>
        <p:txBody>
          <a:bodyPr wrap="none" anchor="ctr">
            <a:spAutoFit/>
          </a:bodyPr>
          <a:lstStyle/>
          <a:p>
            <a:pPr algn="just"/>
            <a:r>
              <a:rPr lang="es-CR" sz="1200"/>
              <a:t>Fuente: Elaboración propia con datos de SIDES del MIDEPLAN y Departamento de Estadística del MEP.</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73" name="Rectangle 61"/>
          <p:cNvSpPr>
            <a:spLocks noGrp="1" noChangeArrowheads="1"/>
          </p:cNvSpPr>
          <p:nvPr>
            <p:ph type="title"/>
          </p:nvPr>
        </p:nvSpPr>
        <p:spPr/>
        <p:txBody>
          <a:bodyPr/>
          <a:lstStyle/>
          <a:p>
            <a:r>
              <a:rPr lang="es-ES_tradnl" sz="3200"/>
              <a:t>2. Retener a las y los estudiantes en el sistema educativo </a:t>
            </a:r>
          </a:p>
        </p:txBody>
      </p:sp>
      <p:sp>
        <p:nvSpPr>
          <p:cNvPr id="6152" name="Rectangle 8"/>
          <p:cNvSpPr>
            <a:spLocks noChangeArrowheads="1"/>
          </p:cNvSpPr>
          <p:nvPr/>
        </p:nvSpPr>
        <p:spPr bwMode="auto">
          <a:xfrm>
            <a:off x="684213" y="1541463"/>
            <a:ext cx="8051800" cy="336550"/>
          </a:xfrm>
          <a:prstGeom prst="rect">
            <a:avLst/>
          </a:prstGeom>
          <a:noFill/>
          <a:ln w="9525">
            <a:noFill/>
            <a:miter lim="800000"/>
            <a:headEnd/>
            <a:tailEnd/>
          </a:ln>
          <a:effectLst/>
        </p:spPr>
        <p:txBody>
          <a:bodyPr wrap="none" anchor="ctr">
            <a:spAutoFit/>
          </a:bodyPr>
          <a:lstStyle/>
          <a:p>
            <a:pPr algn="just"/>
            <a:r>
              <a:rPr lang="es-MX" sz="1600"/>
              <a:t>Deserción intra-anual en la educación primaria y secundaria diurna, según año cursado</a:t>
            </a:r>
          </a:p>
        </p:txBody>
      </p:sp>
      <p:graphicFrame>
        <p:nvGraphicFramePr>
          <p:cNvPr id="64571" name="Group 59"/>
          <p:cNvGraphicFramePr>
            <a:graphicFrameLocks noGrp="1"/>
          </p:cNvGraphicFramePr>
          <p:nvPr>
            <p:ph idx="4294967295"/>
          </p:nvPr>
        </p:nvGraphicFramePr>
        <p:xfrm>
          <a:off x="539750" y="1989138"/>
          <a:ext cx="8066088" cy="4322762"/>
        </p:xfrm>
        <a:graphic>
          <a:graphicData uri="http://schemas.openxmlformats.org/drawingml/2006/table">
            <a:tbl>
              <a:tblPr/>
              <a:tblGrid>
                <a:gridCol w="1220788"/>
                <a:gridCol w="684212"/>
                <a:gridCol w="682625"/>
                <a:gridCol w="684213"/>
                <a:gridCol w="685800"/>
                <a:gridCol w="682625"/>
                <a:gridCol w="684212"/>
                <a:gridCol w="684213"/>
                <a:gridCol w="682625"/>
                <a:gridCol w="687387"/>
                <a:gridCol w="687388"/>
              </a:tblGrid>
              <a:tr h="288925">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accent2"/>
                          </a:solidFill>
                          <a:effectLst/>
                          <a:latin typeface="Tahoma" pitchFamily="34" charset="0"/>
                          <a:ea typeface="ＭＳ Ｐゴシック" pitchFamily="1" charset="-128"/>
                        </a:rPr>
                        <a:t>Año cursado </a:t>
                      </a:r>
                      <a:endParaRPr kumimoji="0" lang="es-ES" sz="1400" b="0" i="0" u="none" strike="noStrike" cap="none" normalizeH="0" baseline="0" smtClean="0">
                        <a:ln>
                          <a:noFill/>
                        </a:ln>
                        <a:solidFill>
                          <a:schemeClr val="accent2"/>
                        </a:solidFill>
                        <a:effectLst/>
                        <a:latin typeface="Tahoma" pitchFamily="34" charset="0"/>
                        <a:ea typeface="ＭＳ Ｐゴシック" pitchFamily="1" charset="-128"/>
                      </a:endParaRPr>
                    </a:p>
                  </a:txBody>
                  <a:tcPr marL="36000" marR="36000" marT="36000" marB="36000" anchor="b" horzOverflow="overflow">
                    <a:lnL w="19050" cap="flat" cmpd="sng" algn="ctr">
                      <a:solidFill>
                        <a:schemeClr val="accent2"/>
                      </a:solidFill>
                      <a:prstDash val="solid"/>
                      <a:round/>
                      <a:headEnd type="none" w="med" len="med"/>
                      <a:tailEnd type="none" w="med" len="med"/>
                    </a:lnL>
                    <a:lnR w="12700" cap="flat" cmpd="sng" algn="ctr">
                      <a:solidFill>
                        <a:srgbClr val="0099CC"/>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accent2"/>
                          </a:solidFill>
                          <a:effectLst/>
                          <a:latin typeface="Tahoma" pitchFamily="34" charset="0"/>
                          <a:ea typeface="ＭＳ Ｐゴシック" pitchFamily="1" charset="-128"/>
                        </a:rPr>
                        <a:t>1995 </a:t>
                      </a:r>
                      <a:endParaRPr kumimoji="0" lang="es-ES" sz="1400" b="0" i="0" u="none" strike="noStrike" cap="none" normalizeH="0" baseline="0" smtClean="0">
                        <a:ln>
                          <a:noFill/>
                        </a:ln>
                        <a:solidFill>
                          <a:schemeClr val="accent2"/>
                        </a:solidFill>
                        <a:effectLst/>
                        <a:latin typeface="Tahoma" pitchFamily="34" charset="0"/>
                        <a:ea typeface="ＭＳ Ｐゴシック" pitchFamily="1" charset="-128"/>
                      </a:endParaRPr>
                    </a:p>
                  </a:txBody>
                  <a:tcPr marL="36000" marR="36000" marT="36000" marB="36000" anchor="b"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accent2"/>
                          </a:solidFill>
                          <a:effectLst/>
                          <a:latin typeface="Tahoma" pitchFamily="34" charset="0"/>
                          <a:ea typeface="ＭＳ Ｐゴシック" pitchFamily="1" charset="-128"/>
                        </a:rPr>
                        <a:t>1996 </a:t>
                      </a:r>
                      <a:endParaRPr kumimoji="0" lang="es-ES" sz="1400" b="0" i="0" u="none" strike="noStrike" cap="none" normalizeH="0" baseline="0" smtClean="0">
                        <a:ln>
                          <a:noFill/>
                        </a:ln>
                        <a:solidFill>
                          <a:schemeClr val="accent2"/>
                        </a:solidFill>
                        <a:effectLst/>
                        <a:latin typeface="Tahoma" pitchFamily="34" charset="0"/>
                        <a:ea typeface="ＭＳ Ｐゴシック" pitchFamily="1" charset="-128"/>
                      </a:endParaRPr>
                    </a:p>
                  </a:txBody>
                  <a:tcPr marL="36000" marR="36000" marT="36000" marB="36000" anchor="b"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accent2"/>
                          </a:solidFill>
                          <a:effectLst/>
                          <a:latin typeface="Tahoma" pitchFamily="34" charset="0"/>
                          <a:ea typeface="ＭＳ Ｐゴシック" pitchFamily="1" charset="-128"/>
                        </a:rPr>
                        <a:t>1997 </a:t>
                      </a:r>
                      <a:endParaRPr kumimoji="0" lang="es-ES" sz="1400" b="0" i="0" u="none" strike="noStrike" cap="none" normalizeH="0" baseline="0" smtClean="0">
                        <a:ln>
                          <a:noFill/>
                        </a:ln>
                        <a:solidFill>
                          <a:schemeClr val="accent2"/>
                        </a:solidFill>
                        <a:effectLst/>
                        <a:latin typeface="Tahoma" pitchFamily="34" charset="0"/>
                        <a:ea typeface="ＭＳ Ｐゴシック" pitchFamily="1" charset="-128"/>
                      </a:endParaRPr>
                    </a:p>
                  </a:txBody>
                  <a:tcPr marL="36000" marR="36000" marT="36000" marB="36000" anchor="b"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accent2"/>
                          </a:solidFill>
                          <a:effectLst/>
                          <a:latin typeface="Tahoma" pitchFamily="34" charset="0"/>
                          <a:ea typeface="ＭＳ Ｐゴシック" pitchFamily="1" charset="-128"/>
                        </a:rPr>
                        <a:t>1998 </a:t>
                      </a:r>
                      <a:endParaRPr kumimoji="0" lang="es-ES" sz="1400" b="0" i="0" u="none" strike="noStrike" cap="none" normalizeH="0" baseline="0" smtClean="0">
                        <a:ln>
                          <a:noFill/>
                        </a:ln>
                        <a:solidFill>
                          <a:schemeClr val="accent2"/>
                        </a:solidFill>
                        <a:effectLst/>
                        <a:latin typeface="Tahoma" pitchFamily="34" charset="0"/>
                        <a:ea typeface="ＭＳ Ｐゴシック" pitchFamily="1" charset="-128"/>
                      </a:endParaRPr>
                    </a:p>
                  </a:txBody>
                  <a:tcPr marL="36000" marR="36000" marT="36000" marB="36000" anchor="b"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accent2"/>
                          </a:solidFill>
                          <a:effectLst/>
                          <a:latin typeface="Tahoma" pitchFamily="34" charset="0"/>
                          <a:ea typeface="ＭＳ Ｐゴシック" pitchFamily="1" charset="-128"/>
                        </a:rPr>
                        <a:t>1999 </a:t>
                      </a:r>
                      <a:endParaRPr kumimoji="0" lang="es-ES" sz="1400" b="0" i="0" u="none" strike="noStrike" cap="none" normalizeH="0" baseline="0" smtClean="0">
                        <a:ln>
                          <a:noFill/>
                        </a:ln>
                        <a:solidFill>
                          <a:schemeClr val="accent2"/>
                        </a:solidFill>
                        <a:effectLst/>
                        <a:latin typeface="Tahoma" pitchFamily="34" charset="0"/>
                        <a:ea typeface="ＭＳ Ｐゴシック" pitchFamily="1" charset="-128"/>
                      </a:endParaRPr>
                    </a:p>
                  </a:txBody>
                  <a:tcPr marL="36000" marR="36000" marT="36000" marB="36000" anchor="b"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accent2"/>
                          </a:solidFill>
                          <a:effectLst/>
                          <a:latin typeface="Tahoma" pitchFamily="34" charset="0"/>
                          <a:ea typeface="ＭＳ Ｐゴシック" pitchFamily="1" charset="-128"/>
                        </a:rPr>
                        <a:t>2000 </a:t>
                      </a:r>
                      <a:endParaRPr kumimoji="0" lang="es-ES" sz="1400" b="0" i="0" u="none" strike="noStrike" cap="none" normalizeH="0" baseline="0" smtClean="0">
                        <a:ln>
                          <a:noFill/>
                        </a:ln>
                        <a:solidFill>
                          <a:schemeClr val="accent2"/>
                        </a:solidFill>
                        <a:effectLst/>
                        <a:latin typeface="Tahoma" pitchFamily="34" charset="0"/>
                        <a:ea typeface="ＭＳ Ｐゴシック" pitchFamily="1" charset="-128"/>
                      </a:endParaRPr>
                    </a:p>
                  </a:txBody>
                  <a:tcPr marL="36000" marR="36000" marT="36000" marB="36000" anchor="b"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accent2"/>
                          </a:solidFill>
                          <a:effectLst/>
                          <a:latin typeface="Tahoma" pitchFamily="34" charset="0"/>
                          <a:ea typeface="ＭＳ Ｐゴシック" pitchFamily="1" charset="-128"/>
                        </a:rPr>
                        <a:t>2001 </a:t>
                      </a:r>
                      <a:endParaRPr kumimoji="0" lang="es-ES" sz="1400" b="0" i="0" u="none" strike="noStrike" cap="none" normalizeH="0" baseline="0" smtClean="0">
                        <a:ln>
                          <a:noFill/>
                        </a:ln>
                        <a:solidFill>
                          <a:schemeClr val="accent2"/>
                        </a:solidFill>
                        <a:effectLst/>
                        <a:latin typeface="Tahoma" pitchFamily="34" charset="0"/>
                        <a:ea typeface="ＭＳ Ｐゴシック" pitchFamily="1" charset="-128"/>
                      </a:endParaRPr>
                    </a:p>
                  </a:txBody>
                  <a:tcPr marL="36000" marR="36000" marT="36000" marB="36000" anchor="b"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accent2"/>
                          </a:solidFill>
                          <a:effectLst/>
                          <a:latin typeface="Tahoma" pitchFamily="34" charset="0"/>
                          <a:ea typeface="ＭＳ Ｐゴシック" pitchFamily="1" charset="-128"/>
                        </a:rPr>
                        <a:t>2002 </a:t>
                      </a:r>
                      <a:endParaRPr kumimoji="0" lang="es-ES" sz="1400" b="0" i="0" u="none" strike="noStrike" cap="none" normalizeH="0" baseline="0" smtClean="0">
                        <a:ln>
                          <a:noFill/>
                        </a:ln>
                        <a:solidFill>
                          <a:schemeClr val="accent2"/>
                        </a:solidFill>
                        <a:effectLst/>
                        <a:latin typeface="Tahoma" pitchFamily="34" charset="0"/>
                        <a:ea typeface="ＭＳ Ｐゴシック" pitchFamily="1" charset="-128"/>
                      </a:endParaRPr>
                    </a:p>
                  </a:txBody>
                  <a:tcPr marL="36000" marR="36000" marT="36000" marB="36000" anchor="b"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accent2"/>
                          </a:solidFill>
                          <a:effectLst/>
                          <a:latin typeface="Tahoma" pitchFamily="34" charset="0"/>
                          <a:ea typeface="ＭＳ Ｐゴシック" pitchFamily="1" charset="-128"/>
                        </a:rPr>
                        <a:t>2003 </a:t>
                      </a:r>
                      <a:endParaRPr kumimoji="0" lang="es-ES" sz="1400" b="0" i="0" u="none" strike="noStrike" cap="none" normalizeH="0" baseline="0" smtClean="0">
                        <a:ln>
                          <a:noFill/>
                        </a:ln>
                        <a:solidFill>
                          <a:schemeClr val="accent2"/>
                        </a:solidFill>
                        <a:effectLst/>
                        <a:latin typeface="Tahoma" pitchFamily="34" charset="0"/>
                        <a:ea typeface="ＭＳ Ｐゴシック" pitchFamily="1" charset="-128"/>
                      </a:endParaRPr>
                    </a:p>
                  </a:txBody>
                  <a:tcPr marL="36000" marR="36000" marT="36000" marB="36000" anchor="b"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accent2"/>
                          </a:solidFill>
                          <a:effectLst/>
                          <a:latin typeface="Tahoma" pitchFamily="34" charset="0"/>
                          <a:ea typeface="ＭＳ Ｐゴシック" pitchFamily="1" charset="-128"/>
                        </a:rPr>
                        <a:t>2004</a:t>
                      </a:r>
                      <a:endParaRPr kumimoji="0" lang="es-ES" sz="1400" b="0" i="0" u="none" strike="noStrike" cap="none" normalizeH="0" baseline="0" smtClean="0">
                        <a:ln>
                          <a:noFill/>
                        </a:ln>
                        <a:solidFill>
                          <a:schemeClr val="accent2"/>
                        </a:solidFill>
                        <a:effectLst/>
                        <a:latin typeface="Tahoma" pitchFamily="34" charset="0"/>
                        <a:ea typeface="ＭＳ Ｐゴシック" pitchFamily="1" charset="-128"/>
                      </a:endParaRPr>
                    </a:p>
                  </a:txBody>
                  <a:tcPr marL="36000" marR="36000" marT="36000" marB="36000" anchor="b" horzOverflow="overflow">
                    <a:lnL w="12700" cap="flat" cmpd="sng" algn="ctr">
                      <a:solidFill>
                        <a:srgbClr val="0099CC"/>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a:noFill/>
                    </a:lnTlToBr>
                    <a:lnBlToTr>
                      <a:noFill/>
                    </a:lnBlToTr>
                    <a:noFill/>
                  </a:tcPr>
                </a:tc>
              </a:tr>
              <a:tr h="287338">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_tradnl" sz="1400" b="1" i="0" u="none" strike="noStrike" cap="none" normalizeH="0" baseline="0" smtClean="0">
                          <a:ln>
                            <a:noFill/>
                          </a:ln>
                          <a:solidFill>
                            <a:srgbClr val="000000"/>
                          </a:solidFill>
                          <a:effectLst/>
                          <a:latin typeface="Tahoma" pitchFamily="34" charset="0"/>
                          <a:ea typeface="ＭＳ Ｐゴシック" pitchFamily="1" charset="-128"/>
                        </a:rPr>
                        <a:t>Primaria</a:t>
                      </a:r>
                      <a:endParaRPr kumimoji="0" lang="es-ES_tradnl" sz="1400" b="1" i="0" u="none" strike="noStrike" cap="none" normalizeH="0" baseline="0" smtClean="0">
                        <a:ln>
                          <a:noFill/>
                        </a:ln>
                        <a:solidFill>
                          <a:schemeClr val="tx1"/>
                        </a:solidFill>
                        <a:effectLst/>
                        <a:latin typeface="Tahoma" pitchFamily="34" charset="0"/>
                        <a:ea typeface="ＭＳ Ｐゴシック" pitchFamily="1" charset="-128"/>
                      </a:endParaRPr>
                    </a:p>
                  </a:txBody>
                  <a:tcPr marL="36000" marR="36000" marT="36000" marB="36000" anchor="b" horzOverflow="overflow">
                    <a:lnL w="19050" cap="flat" cmpd="sng" algn="ctr">
                      <a:solidFill>
                        <a:schemeClr val="accent2"/>
                      </a:solidFill>
                      <a:prstDash val="solid"/>
                      <a:round/>
                      <a:headEnd type="none" w="med" len="med"/>
                      <a:tailEnd type="none" w="med" len="med"/>
                    </a:lnL>
                    <a:lnR w="12700" cap="flat" cmpd="sng" algn="ctr">
                      <a:solidFill>
                        <a:srgbClr val="0099CC"/>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solidFill>
                      <a:srgbClr val="CCECFF"/>
                    </a:solid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5,0</a:t>
                      </a:r>
                    </a:p>
                  </a:txBody>
                  <a:tcPr marL="36000" marR="36000" marT="36000" marB="36000" anchor="b"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solidFill>
                      <a:srgbClr val="CCECFF"/>
                    </a:solid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4,5</a:t>
                      </a:r>
                    </a:p>
                  </a:txBody>
                  <a:tcPr marL="36000" marR="36000" marT="36000" marB="36000" anchor="b"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solidFill>
                      <a:srgbClr val="CCECFF"/>
                    </a:solid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4,5</a:t>
                      </a:r>
                    </a:p>
                  </a:txBody>
                  <a:tcPr marL="36000" marR="36000" marT="36000" marB="36000" anchor="b"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solidFill>
                      <a:srgbClr val="CCECFF"/>
                    </a:solid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4,9</a:t>
                      </a:r>
                    </a:p>
                  </a:txBody>
                  <a:tcPr marL="36000" marR="36000" marT="36000" marB="36000" anchor="b"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solidFill>
                      <a:srgbClr val="CCECFF"/>
                    </a:solid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4,4</a:t>
                      </a:r>
                    </a:p>
                  </a:txBody>
                  <a:tcPr marL="36000" marR="36000" marT="36000" marB="36000" anchor="b"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solidFill>
                      <a:srgbClr val="CCECFF"/>
                    </a:solid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4,1</a:t>
                      </a:r>
                    </a:p>
                  </a:txBody>
                  <a:tcPr marL="36000" marR="36000" marT="36000" marB="36000" anchor="b"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solidFill>
                      <a:srgbClr val="CCECFF"/>
                    </a:solid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4,5</a:t>
                      </a:r>
                    </a:p>
                  </a:txBody>
                  <a:tcPr marL="36000" marR="36000" marT="36000" marB="36000" anchor="b"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solidFill>
                      <a:srgbClr val="CCECFF"/>
                    </a:solid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4,0</a:t>
                      </a:r>
                    </a:p>
                  </a:txBody>
                  <a:tcPr marL="36000" marR="36000" marT="36000" marB="36000" anchor="b"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solidFill>
                      <a:srgbClr val="CCECFF"/>
                    </a:solid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3,9</a:t>
                      </a:r>
                    </a:p>
                  </a:txBody>
                  <a:tcPr marL="36000" marR="36000" marT="36000" marB="36000" anchor="b"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solidFill>
                      <a:srgbClr val="CCECFF"/>
                    </a:solid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3,3</a:t>
                      </a:r>
                    </a:p>
                  </a:txBody>
                  <a:tcPr marL="36000" marR="36000" marT="36000" marB="36000" anchor="b" horzOverflow="overflow">
                    <a:lnL w="12700" cap="flat" cmpd="sng" algn="ctr">
                      <a:solidFill>
                        <a:srgbClr val="0099CC"/>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solidFill>
                      <a:srgbClr val="CCECFF"/>
                    </a:solidFill>
                  </a:tcPr>
                </a:tc>
              </a:tr>
              <a:tr h="28892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_tradnl" sz="1400" b="1" i="0" u="none" strike="noStrike" cap="none" normalizeH="0" baseline="0" smtClean="0">
                          <a:ln>
                            <a:noFill/>
                          </a:ln>
                          <a:solidFill>
                            <a:srgbClr val="000000"/>
                          </a:solidFill>
                          <a:effectLst/>
                          <a:latin typeface="Tahoma" pitchFamily="34" charset="0"/>
                          <a:ea typeface="ＭＳ Ｐゴシック" pitchFamily="1" charset="-128"/>
                        </a:rPr>
                        <a:t>1º</a:t>
                      </a:r>
                      <a:endParaRPr kumimoji="0" lang="es-ES_tradnl" sz="1400" b="0" i="0" u="none" strike="noStrike" cap="none" normalizeH="0" baseline="0" smtClean="0">
                        <a:ln>
                          <a:noFill/>
                        </a:ln>
                        <a:solidFill>
                          <a:schemeClr val="tx1"/>
                        </a:solidFill>
                        <a:effectLst/>
                        <a:latin typeface="Tahoma" pitchFamily="34" charset="0"/>
                        <a:ea typeface="ＭＳ Ｐゴシック" pitchFamily="1" charset="-128"/>
                      </a:endParaRPr>
                    </a:p>
                  </a:txBody>
                  <a:tcPr marL="36000" marR="36000" marT="36000" marB="36000" anchor="b" horzOverflow="overflow">
                    <a:lnL w="19050" cap="flat" cmpd="sng" algn="ctr">
                      <a:solidFill>
                        <a:schemeClr val="accent2"/>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tx1"/>
                          </a:solidFill>
                          <a:effectLst/>
                          <a:latin typeface="Tahoma" pitchFamily="34" charset="0"/>
                          <a:ea typeface="ＭＳ Ｐゴシック" pitchFamily="1" charset="-128"/>
                        </a:rPr>
                        <a:t>7,2</a:t>
                      </a:r>
                      <a:endParaRPr kumimoji="0" lang="es-ES" sz="1400" b="0" i="0" u="none" strike="noStrike" cap="none" normalizeH="0" baseline="0" smtClean="0">
                        <a:ln>
                          <a:noFill/>
                        </a:ln>
                        <a:solidFill>
                          <a:schemeClr val="tx1"/>
                        </a:solidFill>
                        <a:effectLst/>
                        <a:latin typeface="Tahoma" pitchFamily="34" charset="0"/>
                        <a:ea typeface="ＭＳ Ｐゴシック" pitchFamily="1" charset="-128"/>
                      </a:endParaRPr>
                    </a:p>
                  </a:txBody>
                  <a:tcPr marL="36000" marR="36000" marT="36000" marB="36000" anchor="b"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tx1"/>
                          </a:solidFill>
                          <a:effectLst/>
                          <a:latin typeface="Tahoma" pitchFamily="34" charset="0"/>
                          <a:ea typeface="ＭＳ Ｐゴシック" pitchFamily="1" charset="-128"/>
                        </a:rPr>
                        <a:t>6,4</a:t>
                      </a:r>
                      <a:endParaRPr kumimoji="0" lang="es-ES" sz="1400" b="0" i="0" u="none" strike="noStrike" cap="none" normalizeH="0" baseline="0" smtClean="0">
                        <a:ln>
                          <a:noFill/>
                        </a:ln>
                        <a:solidFill>
                          <a:schemeClr val="tx1"/>
                        </a:solidFill>
                        <a:effectLst/>
                        <a:latin typeface="Tahoma" pitchFamily="34" charset="0"/>
                        <a:ea typeface="ＭＳ Ｐゴシック" pitchFamily="1" charset="-128"/>
                      </a:endParaRPr>
                    </a:p>
                  </a:txBody>
                  <a:tcPr marL="36000" marR="36000" marT="36000" marB="36000" anchor="b"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tx1"/>
                          </a:solidFill>
                          <a:effectLst/>
                          <a:latin typeface="Tahoma" pitchFamily="34" charset="0"/>
                          <a:ea typeface="ＭＳ Ｐゴシック" pitchFamily="1" charset="-128"/>
                        </a:rPr>
                        <a:t>6,5</a:t>
                      </a:r>
                      <a:endParaRPr kumimoji="0" lang="es-ES" sz="1400" b="0" i="0" u="none" strike="noStrike" cap="none" normalizeH="0" baseline="0" smtClean="0">
                        <a:ln>
                          <a:noFill/>
                        </a:ln>
                        <a:solidFill>
                          <a:schemeClr val="tx1"/>
                        </a:solidFill>
                        <a:effectLst/>
                        <a:latin typeface="Tahoma" pitchFamily="34" charset="0"/>
                        <a:ea typeface="ＭＳ Ｐゴシック" pitchFamily="1" charset="-128"/>
                      </a:endParaRPr>
                    </a:p>
                  </a:txBody>
                  <a:tcPr marL="36000" marR="36000" marT="36000" marB="36000" anchor="b"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tx1"/>
                          </a:solidFill>
                          <a:effectLst/>
                          <a:latin typeface="Tahoma" pitchFamily="34" charset="0"/>
                          <a:ea typeface="ＭＳ Ｐゴシック" pitchFamily="1" charset="-128"/>
                        </a:rPr>
                        <a:t>6,8</a:t>
                      </a:r>
                      <a:endParaRPr kumimoji="0" lang="es-ES" sz="1400" b="0" i="0" u="none" strike="noStrike" cap="none" normalizeH="0" baseline="0" smtClean="0">
                        <a:ln>
                          <a:noFill/>
                        </a:ln>
                        <a:solidFill>
                          <a:schemeClr val="tx1"/>
                        </a:solidFill>
                        <a:effectLst/>
                        <a:latin typeface="Tahoma" pitchFamily="34" charset="0"/>
                        <a:ea typeface="ＭＳ Ｐゴシック" pitchFamily="1" charset="-128"/>
                      </a:endParaRPr>
                    </a:p>
                  </a:txBody>
                  <a:tcPr marL="36000" marR="36000" marT="36000" marB="36000" anchor="b"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tx1"/>
                          </a:solidFill>
                          <a:effectLst/>
                          <a:latin typeface="Tahoma" pitchFamily="34" charset="0"/>
                          <a:ea typeface="ＭＳ Ｐゴシック" pitchFamily="1" charset="-128"/>
                        </a:rPr>
                        <a:t>6,6</a:t>
                      </a:r>
                      <a:endParaRPr kumimoji="0" lang="es-ES" sz="1400" b="0" i="0" u="none" strike="noStrike" cap="none" normalizeH="0" baseline="0" smtClean="0">
                        <a:ln>
                          <a:noFill/>
                        </a:ln>
                        <a:solidFill>
                          <a:schemeClr val="tx1"/>
                        </a:solidFill>
                        <a:effectLst/>
                        <a:latin typeface="Tahoma" pitchFamily="34" charset="0"/>
                        <a:ea typeface="ＭＳ Ｐゴシック" pitchFamily="1" charset="-128"/>
                      </a:endParaRPr>
                    </a:p>
                  </a:txBody>
                  <a:tcPr marL="36000" marR="36000" marT="36000" marB="36000" anchor="b"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tx1"/>
                          </a:solidFill>
                          <a:effectLst/>
                          <a:latin typeface="Tahoma" pitchFamily="34" charset="0"/>
                          <a:ea typeface="ＭＳ Ｐゴシック" pitchFamily="1" charset="-128"/>
                        </a:rPr>
                        <a:t>5,9</a:t>
                      </a:r>
                      <a:endParaRPr kumimoji="0" lang="es-ES" sz="1400" b="0" i="0" u="none" strike="noStrike" cap="none" normalizeH="0" baseline="0" smtClean="0">
                        <a:ln>
                          <a:noFill/>
                        </a:ln>
                        <a:solidFill>
                          <a:schemeClr val="tx1"/>
                        </a:solidFill>
                        <a:effectLst/>
                        <a:latin typeface="Tahoma" pitchFamily="34" charset="0"/>
                        <a:ea typeface="ＭＳ Ｐゴシック" pitchFamily="1" charset="-128"/>
                      </a:endParaRPr>
                    </a:p>
                  </a:txBody>
                  <a:tcPr marL="36000" marR="36000" marT="36000" marB="36000" anchor="b"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tx1"/>
                          </a:solidFill>
                          <a:effectLst/>
                          <a:latin typeface="Tahoma" pitchFamily="34" charset="0"/>
                          <a:ea typeface="ＭＳ Ｐゴシック" pitchFamily="1" charset="-128"/>
                        </a:rPr>
                        <a:t>6,1</a:t>
                      </a:r>
                      <a:endParaRPr kumimoji="0" lang="es-ES" sz="1400" b="0" i="0" u="none" strike="noStrike" cap="none" normalizeH="0" baseline="0" smtClean="0">
                        <a:ln>
                          <a:noFill/>
                        </a:ln>
                        <a:solidFill>
                          <a:schemeClr val="tx1"/>
                        </a:solidFill>
                        <a:effectLst/>
                        <a:latin typeface="Tahoma" pitchFamily="34" charset="0"/>
                        <a:ea typeface="ＭＳ Ｐゴシック" pitchFamily="1" charset="-128"/>
                      </a:endParaRPr>
                    </a:p>
                  </a:txBody>
                  <a:tcPr marL="36000" marR="36000" marT="36000" marB="36000" anchor="b"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tx1"/>
                          </a:solidFill>
                          <a:effectLst/>
                          <a:latin typeface="Tahoma" pitchFamily="34" charset="0"/>
                          <a:ea typeface="ＭＳ Ｐゴシック" pitchFamily="1" charset="-128"/>
                        </a:rPr>
                        <a:t>5,3</a:t>
                      </a:r>
                      <a:endParaRPr kumimoji="0" lang="es-ES" sz="1400" b="0" i="0" u="none" strike="noStrike" cap="none" normalizeH="0" baseline="0" smtClean="0">
                        <a:ln>
                          <a:noFill/>
                        </a:ln>
                        <a:solidFill>
                          <a:schemeClr val="tx1"/>
                        </a:solidFill>
                        <a:effectLst/>
                        <a:latin typeface="Tahoma" pitchFamily="34" charset="0"/>
                        <a:ea typeface="ＭＳ Ｐゴシック" pitchFamily="1" charset="-128"/>
                      </a:endParaRPr>
                    </a:p>
                  </a:txBody>
                  <a:tcPr marL="36000" marR="36000" marT="36000" marB="36000" anchor="b"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tx1"/>
                          </a:solidFill>
                          <a:effectLst/>
                          <a:latin typeface="Tahoma" pitchFamily="34" charset="0"/>
                          <a:ea typeface="ＭＳ Ｐゴシック" pitchFamily="1" charset="-128"/>
                        </a:rPr>
                        <a:t>5,1</a:t>
                      </a:r>
                      <a:endParaRPr kumimoji="0" lang="es-ES" sz="1400" b="0" i="0" u="none" strike="noStrike" cap="none" normalizeH="0" baseline="0" smtClean="0">
                        <a:ln>
                          <a:noFill/>
                        </a:ln>
                        <a:solidFill>
                          <a:schemeClr val="tx1"/>
                        </a:solidFill>
                        <a:effectLst/>
                        <a:latin typeface="Tahoma" pitchFamily="34" charset="0"/>
                        <a:ea typeface="ＭＳ Ｐゴシック" pitchFamily="1" charset="-128"/>
                      </a:endParaRPr>
                    </a:p>
                  </a:txBody>
                  <a:tcPr marL="36000" marR="36000" marT="36000" marB="36000" anchor="b"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tx1"/>
                          </a:solidFill>
                          <a:effectLst/>
                          <a:latin typeface="Tahoma" pitchFamily="34" charset="0"/>
                          <a:ea typeface="ＭＳ Ｐゴシック" pitchFamily="1" charset="-128"/>
                        </a:rPr>
                        <a:t>4,1</a:t>
                      </a:r>
                      <a:endParaRPr kumimoji="0" lang="es-ES" sz="1400" b="0" i="0" u="none" strike="noStrike" cap="none" normalizeH="0" baseline="0" smtClean="0">
                        <a:ln>
                          <a:noFill/>
                        </a:ln>
                        <a:solidFill>
                          <a:schemeClr val="tx1"/>
                        </a:solidFill>
                        <a:effectLst/>
                        <a:latin typeface="Tahoma" pitchFamily="34" charset="0"/>
                        <a:ea typeface="ＭＳ Ｐゴシック" pitchFamily="1" charset="-128"/>
                      </a:endParaRPr>
                    </a:p>
                  </a:txBody>
                  <a:tcPr marL="36000" marR="36000" marT="36000" marB="36000" anchor="b" horzOverflow="overflow">
                    <a:lnL w="12700" cap="flat" cmpd="sng" algn="ctr">
                      <a:solidFill>
                        <a:srgbClr val="0099CC"/>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r>
              <a:tr h="287338">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_tradnl" sz="1400" b="0" i="0" u="none" strike="noStrike" cap="none" normalizeH="0" baseline="0" smtClean="0">
                          <a:ln>
                            <a:noFill/>
                          </a:ln>
                          <a:solidFill>
                            <a:srgbClr val="000000"/>
                          </a:solidFill>
                          <a:effectLst/>
                          <a:latin typeface="Tahoma" pitchFamily="34" charset="0"/>
                          <a:ea typeface="ＭＳ Ｐゴシック" pitchFamily="1" charset="-128"/>
                        </a:rPr>
                        <a:t>2º</a:t>
                      </a:r>
                      <a:endParaRPr kumimoji="0" lang="es-ES_tradnl" sz="1400" b="0" i="0" u="none" strike="noStrike" cap="none" normalizeH="0" baseline="0" smtClean="0">
                        <a:ln>
                          <a:noFill/>
                        </a:ln>
                        <a:solidFill>
                          <a:schemeClr val="tx1"/>
                        </a:solidFill>
                        <a:effectLst/>
                        <a:latin typeface="Tahoma" pitchFamily="34" charset="0"/>
                        <a:ea typeface="ＭＳ Ｐゴシック" pitchFamily="1" charset="-128"/>
                      </a:endParaRPr>
                    </a:p>
                  </a:txBody>
                  <a:tcPr marL="36000" marR="36000" marT="36000" marB="36000" anchor="b" horzOverflow="overflow">
                    <a:lnL w="19050" cap="flat" cmpd="sng" algn="ctr">
                      <a:solidFill>
                        <a:schemeClr val="accent2"/>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5,0</a:t>
                      </a:r>
                    </a:p>
                  </a:txBody>
                  <a:tcPr marL="36000" marR="36000" marT="36000" marB="36000" anchor="b"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4,5</a:t>
                      </a:r>
                    </a:p>
                  </a:txBody>
                  <a:tcPr marL="36000" marR="36000" marT="36000" marB="36000" anchor="b"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4,7</a:t>
                      </a:r>
                    </a:p>
                  </a:txBody>
                  <a:tcPr marL="36000" marR="36000" marT="36000" marB="36000" anchor="b"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5,0</a:t>
                      </a:r>
                    </a:p>
                  </a:txBody>
                  <a:tcPr marL="36000" marR="36000" marT="36000" marB="36000" anchor="b"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4,6</a:t>
                      </a:r>
                    </a:p>
                  </a:txBody>
                  <a:tcPr marL="36000" marR="36000" marT="36000" marB="36000" anchor="b"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4,2</a:t>
                      </a:r>
                    </a:p>
                  </a:txBody>
                  <a:tcPr marL="36000" marR="36000" marT="36000" marB="36000" anchor="b"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4,5</a:t>
                      </a:r>
                    </a:p>
                  </a:txBody>
                  <a:tcPr marL="36000" marR="36000" marT="36000" marB="36000" anchor="b"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3,8</a:t>
                      </a:r>
                    </a:p>
                  </a:txBody>
                  <a:tcPr marL="36000" marR="36000" marT="36000" marB="36000" anchor="b"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3,8</a:t>
                      </a:r>
                    </a:p>
                  </a:txBody>
                  <a:tcPr marL="36000" marR="36000" marT="36000" marB="36000" anchor="b"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3,5</a:t>
                      </a:r>
                    </a:p>
                  </a:txBody>
                  <a:tcPr marL="36000" marR="36000" marT="36000" marB="36000" anchor="b" horzOverflow="overflow">
                    <a:lnL w="12700" cap="flat" cmpd="sng" algn="ctr">
                      <a:solidFill>
                        <a:srgbClr val="0099CC"/>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r>
              <a:tr h="28892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_tradnl" sz="1400" b="0" i="0" u="none" strike="noStrike" cap="none" normalizeH="0" baseline="0" smtClean="0">
                          <a:ln>
                            <a:noFill/>
                          </a:ln>
                          <a:solidFill>
                            <a:srgbClr val="000000"/>
                          </a:solidFill>
                          <a:effectLst/>
                          <a:latin typeface="Tahoma" pitchFamily="34" charset="0"/>
                          <a:ea typeface="ＭＳ Ｐゴシック" pitchFamily="1" charset="-128"/>
                        </a:rPr>
                        <a:t>3º</a:t>
                      </a:r>
                      <a:endParaRPr kumimoji="0" lang="es-ES_tradnl" sz="1400" b="0" i="0" u="none" strike="noStrike" cap="none" normalizeH="0" baseline="0" smtClean="0">
                        <a:ln>
                          <a:noFill/>
                        </a:ln>
                        <a:solidFill>
                          <a:schemeClr val="tx1"/>
                        </a:solidFill>
                        <a:effectLst/>
                        <a:latin typeface="Tahoma" pitchFamily="34" charset="0"/>
                        <a:ea typeface="ＭＳ Ｐゴシック" pitchFamily="1" charset="-128"/>
                      </a:endParaRPr>
                    </a:p>
                  </a:txBody>
                  <a:tcPr marL="36000" marR="36000" marT="36000" marB="36000" anchor="b" horzOverflow="overflow">
                    <a:lnL w="19050" cap="flat" cmpd="sng" algn="ctr">
                      <a:solidFill>
                        <a:schemeClr val="accent2"/>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4,5</a:t>
                      </a:r>
                    </a:p>
                  </a:txBody>
                  <a:tcPr marL="36000" marR="36000" marT="36000" marB="36000" anchor="b"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4,0</a:t>
                      </a:r>
                    </a:p>
                  </a:txBody>
                  <a:tcPr marL="36000" marR="36000" marT="36000" marB="36000" anchor="b"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3,9</a:t>
                      </a:r>
                    </a:p>
                  </a:txBody>
                  <a:tcPr marL="36000" marR="36000" marT="36000" marB="36000" anchor="b"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4,1</a:t>
                      </a:r>
                    </a:p>
                  </a:txBody>
                  <a:tcPr marL="36000" marR="36000" marT="36000" marB="36000" anchor="b"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3,8</a:t>
                      </a:r>
                    </a:p>
                  </a:txBody>
                  <a:tcPr marL="36000" marR="36000" marT="36000" marB="36000" anchor="b"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3,5</a:t>
                      </a:r>
                    </a:p>
                  </a:txBody>
                  <a:tcPr marL="36000" marR="36000" marT="36000" marB="36000" anchor="b"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4,2</a:t>
                      </a:r>
                    </a:p>
                  </a:txBody>
                  <a:tcPr marL="36000" marR="36000" marT="36000" marB="36000" anchor="b"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3,4</a:t>
                      </a:r>
                    </a:p>
                  </a:txBody>
                  <a:tcPr marL="36000" marR="36000" marT="36000" marB="36000" anchor="b"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3,9</a:t>
                      </a:r>
                    </a:p>
                  </a:txBody>
                  <a:tcPr marL="36000" marR="36000" marT="36000" marB="36000" anchor="b"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3,1</a:t>
                      </a:r>
                    </a:p>
                  </a:txBody>
                  <a:tcPr marL="36000" marR="36000" marT="36000" marB="36000" anchor="b" horzOverflow="overflow">
                    <a:lnL w="12700" cap="flat" cmpd="sng" algn="ctr">
                      <a:solidFill>
                        <a:srgbClr val="0099CC"/>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r>
              <a:tr h="287338">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_tradnl" sz="1400" b="0" i="0" u="none" strike="noStrike" cap="none" normalizeH="0" baseline="0" smtClean="0">
                          <a:ln>
                            <a:noFill/>
                          </a:ln>
                          <a:solidFill>
                            <a:srgbClr val="000000"/>
                          </a:solidFill>
                          <a:effectLst/>
                          <a:latin typeface="Tahoma" pitchFamily="34" charset="0"/>
                          <a:ea typeface="ＭＳ Ｐゴシック" pitchFamily="1" charset="-128"/>
                        </a:rPr>
                        <a:t>4º</a:t>
                      </a:r>
                      <a:endParaRPr kumimoji="0" lang="es-ES_tradnl" sz="1400" b="0" i="0" u="none" strike="noStrike" cap="none" normalizeH="0" baseline="0" smtClean="0">
                        <a:ln>
                          <a:noFill/>
                        </a:ln>
                        <a:solidFill>
                          <a:schemeClr val="tx1"/>
                        </a:solidFill>
                        <a:effectLst/>
                        <a:latin typeface="Tahoma" pitchFamily="34" charset="0"/>
                        <a:ea typeface="ＭＳ Ｐゴシック" pitchFamily="1" charset="-128"/>
                      </a:endParaRPr>
                    </a:p>
                  </a:txBody>
                  <a:tcPr marL="36000" marR="36000" marT="36000" marB="36000" anchor="b" horzOverflow="overflow">
                    <a:lnL w="19050" cap="flat" cmpd="sng" algn="ctr">
                      <a:solidFill>
                        <a:schemeClr val="accent2"/>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4,6</a:t>
                      </a:r>
                    </a:p>
                  </a:txBody>
                  <a:tcPr marL="36000" marR="36000" marT="36000" marB="36000" anchor="b"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4,2</a:t>
                      </a:r>
                    </a:p>
                  </a:txBody>
                  <a:tcPr marL="36000" marR="36000" marT="36000" marB="36000" anchor="b"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4,3</a:t>
                      </a:r>
                    </a:p>
                  </a:txBody>
                  <a:tcPr marL="36000" marR="36000" marT="36000" marB="36000" anchor="b"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5,0</a:t>
                      </a:r>
                    </a:p>
                  </a:txBody>
                  <a:tcPr marL="36000" marR="36000" marT="36000" marB="36000" anchor="b"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3,9</a:t>
                      </a:r>
                    </a:p>
                  </a:txBody>
                  <a:tcPr marL="36000" marR="36000" marT="36000" marB="36000" anchor="b"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4,0</a:t>
                      </a:r>
                    </a:p>
                  </a:txBody>
                  <a:tcPr marL="36000" marR="36000" marT="36000" marB="36000" anchor="b"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4,3</a:t>
                      </a:r>
                    </a:p>
                  </a:txBody>
                  <a:tcPr marL="36000" marR="36000" marT="36000" marB="36000" anchor="b"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3,8</a:t>
                      </a:r>
                    </a:p>
                  </a:txBody>
                  <a:tcPr marL="36000" marR="36000" marT="36000" marB="36000" anchor="b"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3,6</a:t>
                      </a:r>
                    </a:p>
                  </a:txBody>
                  <a:tcPr marL="36000" marR="36000" marT="36000" marB="36000" anchor="b"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3,4</a:t>
                      </a:r>
                    </a:p>
                  </a:txBody>
                  <a:tcPr marL="36000" marR="36000" marT="36000" marB="36000" anchor="b" horzOverflow="overflow">
                    <a:lnL w="12700" cap="flat" cmpd="sng" algn="ctr">
                      <a:solidFill>
                        <a:srgbClr val="0099CC"/>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r>
              <a:tr h="28892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_tradnl" sz="1400" b="0" i="0" u="none" strike="noStrike" cap="none" normalizeH="0" baseline="0" smtClean="0">
                          <a:ln>
                            <a:noFill/>
                          </a:ln>
                          <a:solidFill>
                            <a:srgbClr val="000000"/>
                          </a:solidFill>
                          <a:effectLst/>
                          <a:latin typeface="Tahoma" pitchFamily="34" charset="0"/>
                          <a:ea typeface="ＭＳ Ｐゴシック" pitchFamily="1" charset="-128"/>
                        </a:rPr>
                        <a:t>5º</a:t>
                      </a:r>
                      <a:endParaRPr kumimoji="0" lang="es-ES_tradnl" sz="1400" b="0" i="0" u="none" strike="noStrike" cap="none" normalizeH="0" baseline="0" smtClean="0">
                        <a:ln>
                          <a:noFill/>
                        </a:ln>
                        <a:solidFill>
                          <a:schemeClr val="tx1"/>
                        </a:solidFill>
                        <a:effectLst/>
                        <a:latin typeface="Tahoma" pitchFamily="34" charset="0"/>
                        <a:ea typeface="ＭＳ Ｐゴシック" pitchFamily="1" charset="-128"/>
                      </a:endParaRPr>
                    </a:p>
                  </a:txBody>
                  <a:tcPr marL="36000" marR="36000" marT="36000" marB="36000" anchor="b" horzOverflow="overflow">
                    <a:lnL w="19050" cap="flat" cmpd="sng" algn="ctr">
                      <a:solidFill>
                        <a:schemeClr val="accent2"/>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4,1</a:t>
                      </a:r>
                    </a:p>
                  </a:txBody>
                  <a:tcPr marL="36000" marR="36000" marT="36000" marB="36000" anchor="b"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4,0</a:t>
                      </a:r>
                    </a:p>
                  </a:txBody>
                  <a:tcPr marL="36000" marR="36000" marT="36000" marB="36000" anchor="b"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3,9</a:t>
                      </a:r>
                    </a:p>
                  </a:txBody>
                  <a:tcPr marL="36000" marR="36000" marT="36000" marB="36000" anchor="b"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4,3</a:t>
                      </a:r>
                    </a:p>
                  </a:txBody>
                  <a:tcPr marL="36000" marR="36000" marT="36000" marB="36000" anchor="b"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4,0</a:t>
                      </a:r>
                    </a:p>
                  </a:txBody>
                  <a:tcPr marL="36000" marR="36000" marT="36000" marB="36000" anchor="b"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3,6</a:t>
                      </a:r>
                    </a:p>
                  </a:txBody>
                  <a:tcPr marL="36000" marR="36000" marT="36000" marB="36000" anchor="b"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4,4</a:t>
                      </a:r>
                    </a:p>
                  </a:txBody>
                  <a:tcPr marL="36000" marR="36000" marT="36000" marB="36000" anchor="b"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3,7</a:t>
                      </a:r>
                    </a:p>
                  </a:txBody>
                  <a:tcPr marL="36000" marR="36000" marT="36000" marB="36000" anchor="b"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3,6</a:t>
                      </a:r>
                    </a:p>
                  </a:txBody>
                  <a:tcPr marL="36000" marR="36000" marT="36000" marB="36000" anchor="b"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3,1</a:t>
                      </a:r>
                    </a:p>
                  </a:txBody>
                  <a:tcPr marL="36000" marR="36000" marT="36000" marB="36000" anchor="b" horzOverflow="overflow">
                    <a:lnL w="12700" cap="flat" cmpd="sng" algn="ctr">
                      <a:solidFill>
                        <a:srgbClr val="0099CC"/>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r>
              <a:tr h="287338">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_tradnl" sz="1400" b="0" i="0" u="none" strike="noStrike" cap="none" normalizeH="0" baseline="0" smtClean="0">
                          <a:ln>
                            <a:noFill/>
                          </a:ln>
                          <a:solidFill>
                            <a:srgbClr val="000000"/>
                          </a:solidFill>
                          <a:effectLst/>
                          <a:latin typeface="Tahoma" pitchFamily="34" charset="0"/>
                          <a:ea typeface="ＭＳ Ｐゴシック" pitchFamily="1" charset="-128"/>
                        </a:rPr>
                        <a:t>6º</a:t>
                      </a:r>
                      <a:endParaRPr kumimoji="0" lang="es-ES_tradnl" sz="1400" b="0" i="0" u="none" strike="noStrike" cap="none" normalizeH="0" baseline="0" smtClean="0">
                        <a:ln>
                          <a:noFill/>
                        </a:ln>
                        <a:solidFill>
                          <a:schemeClr val="tx1"/>
                        </a:solidFill>
                        <a:effectLst/>
                        <a:latin typeface="Tahoma" pitchFamily="34" charset="0"/>
                        <a:ea typeface="ＭＳ Ｐゴシック" pitchFamily="1" charset="-128"/>
                      </a:endParaRPr>
                    </a:p>
                  </a:txBody>
                  <a:tcPr marL="36000" marR="36000" marT="36000" marB="36000" anchor="b" horzOverflow="overflow">
                    <a:lnL w="19050" cap="flat" cmpd="sng" algn="ctr">
                      <a:solidFill>
                        <a:schemeClr val="accent2"/>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3,6</a:t>
                      </a:r>
                    </a:p>
                  </a:txBody>
                  <a:tcPr marL="36000" marR="36000" marT="36000" marB="36000" anchor="b"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2,9</a:t>
                      </a:r>
                    </a:p>
                  </a:txBody>
                  <a:tcPr marL="36000" marR="36000" marT="36000" marB="36000" anchor="b"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3,0</a:t>
                      </a:r>
                    </a:p>
                  </a:txBody>
                  <a:tcPr marL="36000" marR="36000" marT="36000" marB="36000" anchor="b"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3,3</a:t>
                      </a:r>
                    </a:p>
                  </a:txBody>
                  <a:tcPr marL="36000" marR="36000" marT="36000" marB="36000" anchor="b"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2,9</a:t>
                      </a:r>
                    </a:p>
                  </a:txBody>
                  <a:tcPr marL="36000" marR="36000" marT="36000" marB="36000" anchor="b"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3,3</a:t>
                      </a:r>
                    </a:p>
                  </a:txBody>
                  <a:tcPr marL="36000" marR="36000" marT="36000" marB="36000" anchor="b"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3,2</a:t>
                      </a:r>
                    </a:p>
                  </a:txBody>
                  <a:tcPr marL="36000" marR="36000" marT="36000" marB="36000" anchor="b"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3,5</a:t>
                      </a:r>
                    </a:p>
                  </a:txBody>
                  <a:tcPr marL="36000" marR="36000" marT="36000" marB="36000" anchor="b"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3,4</a:t>
                      </a:r>
                    </a:p>
                  </a:txBody>
                  <a:tcPr marL="36000" marR="36000" marT="36000" marB="36000" anchor="b"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2,8</a:t>
                      </a:r>
                    </a:p>
                  </a:txBody>
                  <a:tcPr marL="36000" marR="36000" marT="36000" marB="36000" anchor="b" horzOverflow="overflow">
                    <a:lnL w="12700" cap="flat" cmpd="sng" algn="ctr">
                      <a:solidFill>
                        <a:srgbClr val="0099CC"/>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r>
              <a:tr h="28892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_tradnl" sz="1400" b="1" i="0" u="none" strike="noStrike" cap="none" normalizeH="0" baseline="0" smtClean="0">
                          <a:ln>
                            <a:noFill/>
                          </a:ln>
                          <a:solidFill>
                            <a:srgbClr val="000000"/>
                          </a:solidFill>
                          <a:effectLst/>
                          <a:latin typeface="Tahoma" pitchFamily="34" charset="0"/>
                          <a:ea typeface="ＭＳ Ｐゴシック" pitchFamily="1" charset="-128"/>
                        </a:rPr>
                        <a:t>Secundaria</a:t>
                      </a:r>
                      <a:endParaRPr kumimoji="0" lang="es-ES_tradnl" sz="1400" b="1" i="0" u="none" strike="noStrike" cap="none" normalizeH="0" baseline="0" smtClean="0">
                        <a:ln>
                          <a:noFill/>
                        </a:ln>
                        <a:solidFill>
                          <a:schemeClr val="tx1"/>
                        </a:solidFill>
                        <a:effectLst/>
                        <a:latin typeface="Tahoma" pitchFamily="34" charset="0"/>
                        <a:ea typeface="ＭＳ Ｐゴシック" pitchFamily="1" charset="-128"/>
                      </a:endParaRPr>
                    </a:p>
                  </a:txBody>
                  <a:tcPr marL="36000" marR="36000" marT="36000" marB="36000" anchor="b" horzOverflow="overflow">
                    <a:lnL w="19050" cap="flat" cmpd="sng" algn="ctr">
                      <a:solidFill>
                        <a:schemeClr val="accent2"/>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solidFill>
                      <a:srgbClr val="CCECFF"/>
                    </a:solid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12,7</a:t>
                      </a:r>
                    </a:p>
                  </a:txBody>
                  <a:tcPr marL="36000" marR="36000" marT="36000" marB="36000" anchor="b"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solidFill>
                      <a:srgbClr val="CCECFF"/>
                    </a:solid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11,0</a:t>
                      </a:r>
                    </a:p>
                  </a:txBody>
                  <a:tcPr marL="36000" marR="36000" marT="36000" marB="36000" anchor="b"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solidFill>
                      <a:srgbClr val="CCECFF"/>
                    </a:solid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10,8</a:t>
                      </a:r>
                    </a:p>
                  </a:txBody>
                  <a:tcPr marL="36000" marR="36000" marT="36000" marB="36000" anchor="b"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solidFill>
                      <a:srgbClr val="CCECFF"/>
                    </a:solid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10,9</a:t>
                      </a:r>
                    </a:p>
                  </a:txBody>
                  <a:tcPr marL="36000" marR="36000" marT="36000" marB="36000" anchor="b"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solidFill>
                      <a:srgbClr val="CCECFF"/>
                    </a:solid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9,2</a:t>
                      </a:r>
                    </a:p>
                  </a:txBody>
                  <a:tcPr marL="36000" marR="36000" marT="36000" marB="36000" anchor="b"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solidFill>
                      <a:srgbClr val="CCECFF"/>
                    </a:solid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10,2</a:t>
                      </a:r>
                    </a:p>
                  </a:txBody>
                  <a:tcPr marL="36000" marR="36000" marT="36000" marB="36000" anchor="b"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solidFill>
                      <a:srgbClr val="CCECFF"/>
                    </a:solid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11,3</a:t>
                      </a:r>
                    </a:p>
                  </a:txBody>
                  <a:tcPr marL="36000" marR="36000" marT="36000" marB="36000" anchor="b"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solidFill>
                      <a:srgbClr val="CCECFF"/>
                    </a:solid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10,8</a:t>
                      </a:r>
                    </a:p>
                  </a:txBody>
                  <a:tcPr marL="36000" marR="36000" marT="36000" marB="36000" anchor="b"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solidFill>
                      <a:srgbClr val="CCECFF"/>
                    </a:solid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9,4</a:t>
                      </a:r>
                    </a:p>
                  </a:txBody>
                  <a:tcPr marL="36000" marR="36000" marT="36000" marB="36000" anchor="b"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solidFill>
                      <a:srgbClr val="CCECFF"/>
                    </a:solid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10,3</a:t>
                      </a:r>
                    </a:p>
                  </a:txBody>
                  <a:tcPr marL="36000" marR="36000" marT="36000" marB="36000" anchor="b" horzOverflow="overflow">
                    <a:lnL w="12700" cap="flat" cmpd="sng" algn="ctr">
                      <a:solidFill>
                        <a:srgbClr val="0099CC"/>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solidFill>
                      <a:srgbClr val="CCECFF"/>
                    </a:solidFill>
                  </a:tcPr>
                </a:tc>
              </a:tr>
              <a:tr h="287338">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_tradnl" sz="1400" b="1" i="0" u="none" strike="noStrike" cap="none" normalizeH="0" baseline="0" smtClean="0">
                          <a:ln>
                            <a:noFill/>
                          </a:ln>
                          <a:solidFill>
                            <a:srgbClr val="000000"/>
                          </a:solidFill>
                          <a:effectLst/>
                          <a:latin typeface="Tahoma" pitchFamily="34" charset="0"/>
                          <a:ea typeface="ＭＳ Ｐゴシック" pitchFamily="1" charset="-128"/>
                        </a:rPr>
                        <a:t>7º</a:t>
                      </a:r>
                      <a:endParaRPr kumimoji="0" lang="es-ES_tradnl" sz="1400" b="0" i="0" u="none" strike="noStrike" cap="none" normalizeH="0" baseline="0" smtClean="0">
                        <a:ln>
                          <a:noFill/>
                        </a:ln>
                        <a:solidFill>
                          <a:schemeClr val="tx1"/>
                        </a:solidFill>
                        <a:effectLst/>
                        <a:latin typeface="Tahoma" pitchFamily="34" charset="0"/>
                        <a:ea typeface="ＭＳ Ｐゴシック" pitchFamily="1" charset="-128"/>
                      </a:endParaRPr>
                    </a:p>
                  </a:txBody>
                  <a:tcPr marL="36000" marR="36000" marT="36000" marB="36000" anchor="b" horzOverflow="overflow">
                    <a:lnL w="19050" cap="flat" cmpd="sng" algn="ctr">
                      <a:solidFill>
                        <a:schemeClr val="accent2"/>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tx1"/>
                          </a:solidFill>
                          <a:effectLst/>
                          <a:latin typeface="Tahoma" pitchFamily="34" charset="0"/>
                          <a:ea typeface="ＭＳ Ｐゴシック" pitchFamily="1" charset="-128"/>
                        </a:rPr>
                        <a:t>21,8</a:t>
                      </a:r>
                      <a:endParaRPr kumimoji="0" lang="es-ES" sz="1400" b="0" i="0" u="none" strike="noStrike" cap="none" normalizeH="0" baseline="0" smtClean="0">
                        <a:ln>
                          <a:noFill/>
                        </a:ln>
                        <a:solidFill>
                          <a:schemeClr val="tx1"/>
                        </a:solidFill>
                        <a:effectLst/>
                        <a:latin typeface="Tahoma" pitchFamily="34" charset="0"/>
                        <a:ea typeface="ＭＳ Ｐゴシック" pitchFamily="1" charset="-128"/>
                      </a:endParaRPr>
                    </a:p>
                  </a:txBody>
                  <a:tcPr marL="36000" marR="36000" marT="36000" marB="36000" anchor="b"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tx1"/>
                          </a:solidFill>
                          <a:effectLst/>
                          <a:latin typeface="Tahoma" pitchFamily="34" charset="0"/>
                          <a:ea typeface="ＭＳ Ｐゴシック" pitchFamily="1" charset="-128"/>
                        </a:rPr>
                        <a:t>20,3</a:t>
                      </a:r>
                      <a:endParaRPr kumimoji="0" lang="es-ES" sz="1400" b="0" i="0" u="none" strike="noStrike" cap="none" normalizeH="0" baseline="0" smtClean="0">
                        <a:ln>
                          <a:noFill/>
                        </a:ln>
                        <a:solidFill>
                          <a:schemeClr val="tx1"/>
                        </a:solidFill>
                        <a:effectLst/>
                        <a:latin typeface="Tahoma" pitchFamily="34" charset="0"/>
                        <a:ea typeface="ＭＳ Ｐゴシック" pitchFamily="1" charset="-128"/>
                      </a:endParaRPr>
                    </a:p>
                  </a:txBody>
                  <a:tcPr marL="36000" marR="36000" marT="36000" marB="36000" anchor="b"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tx1"/>
                          </a:solidFill>
                          <a:effectLst/>
                          <a:latin typeface="Tahoma" pitchFamily="34" charset="0"/>
                          <a:ea typeface="ＭＳ Ｐゴシック" pitchFamily="1" charset="-128"/>
                        </a:rPr>
                        <a:t>19,9</a:t>
                      </a:r>
                      <a:endParaRPr kumimoji="0" lang="es-ES" sz="1400" b="0" i="0" u="none" strike="noStrike" cap="none" normalizeH="0" baseline="0" smtClean="0">
                        <a:ln>
                          <a:noFill/>
                        </a:ln>
                        <a:solidFill>
                          <a:schemeClr val="tx1"/>
                        </a:solidFill>
                        <a:effectLst/>
                        <a:latin typeface="Tahoma" pitchFamily="34" charset="0"/>
                        <a:ea typeface="ＭＳ Ｐゴシック" pitchFamily="1" charset="-128"/>
                      </a:endParaRPr>
                    </a:p>
                  </a:txBody>
                  <a:tcPr marL="36000" marR="36000" marT="36000" marB="36000" anchor="b"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tx1"/>
                          </a:solidFill>
                          <a:effectLst/>
                          <a:latin typeface="Tahoma" pitchFamily="34" charset="0"/>
                          <a:ea typeface="ＭＳ Ｐゴシック" pitchFamily="1" charset="-128"/>
                        </a:rPr>
                        <a:t>19,8</a:t>
                      </a:r>
                      <a:endParaRPr kumimoji="0" lang="es-ES" sz="1400" b="0" i="0" u="none" strike="noStrike" cap="none" normalizeH="0" baseline="0" smtClean="0">
                        <a:ln>
                          <a:noFill/>
                        </a:ln>
                        <a:solidFill>
                          <a:schemeClr val="tx1"/>
                        </a:solidFill>
                        <a:effectLst/>
                        <a:latin typeface="Tahoma" pitchFamily="34" charset="0"/>
                        <a:ea typeface="ＭＳ Ｐゴシック" pitchFamily="1" charset="-128"/>
                      </a:endParaRPr>
                    </a:p>
                  </a:txBody>
                  <a:tcPr marL="36000" marR="36000" marT="36000" marB="36000" anchor="b"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tx1"/>
                          </a:solidFill>
                          <a:effectLst/>
                          <a:latin typeface="Tahoma" pitchFamily="34" charset="0"/>
                          <a:ea typeface="ＭＳ Ｐゴシック" pitchFamily="1" charset="-128"/>
                        </a:rPr>
                        <a:t>17,1</a:t>
                      </a:r>
                      <a:endParaRPr kumimoji="0" lang="es-ES" sz="1400" b="0" i="0" u="none" strike="noStrike" cap="none" normalizeH="0" baseline="0" smtClean="0">
                        <a:ln>
                          <a:noFill/>
                        </a:ln>
                        <a:solidFill>
                          <a:schemeClr val="tx1"/>
                        </a:solidFill>
                        <a:effectLst/>
                        <a:latin typeface="Tahoma" pitchFamily="34" charset="0"/>
                        <a:ea typeface="ＭＳ Ｐゴシック" pitchFamily="1" charset="-128"/>
                      </a:endParaRPr>
                    </a:p>
                  </a:txBody>
                  <a:tcPr marL="36000" marR="36000" marT="36000" marB="36000" anchor="b"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tx1"/>
                          </a:solidFill>
                          <a:effectLst/>
                          <a:latin typeface="Tahoma" pitchFamily="34" charset="0"/>
                          <a:ea typeface="ＭＳ Ｐゴシック" pitchFamily="1" charset="-128"/>
                        </a:rPr>
                        <a:t>18,6</a:t>
                      </a:r>
                      <a:endParaRPr kumimoji="0" lang="es-ES" sz="1400" b="0" i="0" u="none" strike="noStrike" cap="none" normalizeH="0" baseline="0" smtClean="0">
                        <a:ln>
                          <a:noFill/>
                        </a:ln>
                        <a:solidFill>
                          <a:schemeClr val="tx1"/>
                        </a:solidFill>
                        <a:effectLst/>
                        <a:latin typeface="Tahoma" pitchFamily="34" charset="0"/>
                        <a:ea typeface="ＭＳ Ｐゴシック" pitchFamily="1" charset="-128"/>
                      </a:endParaRPr>
                    </a:p>
                  </a:txBody>
                  <a:tcPr marL="36000" marR="36000" marT="36000" marB="36000" anchor="b"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tx1"/>
                          </a:solidFill>
                          <a:effectLst/>
                          <a:latin typeface="Tahoma" pitchFamily="34" charset="0"/>
                          <a:ea typeface="ＭＳ Ｐゴシック" pitchFamily="1" charset="-128"/>
                        </a:rPr>
                        <a:t>19,5</a:t>
                      </a:r>
                      <a:endParaRPr kumimoji="0" lang="es-ES" sz="1400" b="0" i="0" u="none" strike="noStrike" cap="none" normalizeH="0" baseline="0" smtClean="0">
                        <a:ln>
                          <a:noFill/>
                        </a:ln>
                        <a:solidFill>
                          <a:schemeClr val="tx1"/>
                        </a:solidFill>
                        <a:effectLst/>
                        <a:latin typeface="Tahoma" pitchFamily="34" charset="0"/>
                        <a:ea typeface="ＭＳ Ｐゴシック" pitchFamily="1" charset="-128"/>
                      </a:endParaRPr>
                    </a:p>
                  </a:txBody>
                  <a:tcPr marL="36000" marR="36000" marT="36000" marB="36000" anchor="b"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tx1"/>
                          </a:solidFill>
                          <a:effectLst/>
                          <a:latin typeface="Tahoma" pitchFamily="34" charset="0"/>
                          <a:ea typeface="ＭＳ Ｐゴシック" pitchFamily="1" charset="-128"/>
                        </a:rPr>
                        <a:t>19,1</a:t>
                      </a:r>
                      <a:endParaRPr kumimoji="0" lang="es-ES" sz="1400" b="0" i="0" u="none" strike="noStrike" cap="none" normalizeH="0" baseline="0" smtClean="0">
                        <a:ln>
                          <a:noFill/>
                        </a:ln>
                        <a:solidFill>
                          <a:schemeClr val="tx1"/>
                        </a:solidFill>
                        <a:effectLst/>
                        <a:latin typeface="Tahoma" pitchFamily="34" charset="0"/>
                        <a:ea typeface="ＭＳ Ｐゴシック" pitchFamily="1" charset="-128"/>
                      </a:endParaRPr>
                    </a:p>
                  </a:txBody>
                  <a:tcPr marL="36000" marR="36000" marT="36000" marB="36000" anchor="b"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tx1"/>
                          </a:solidFill>
                          <a:effectLst/>
                          <a:latin typeface="Tahoma" pitchFamily="34" charset="0"/>
                          <a:ea typeface="ＭＳ Ｐゴシック" pitchFamily="1" charset="-128"/>
                        </a:rPr>
                        <a:t>16,6</a:t>
                      </a:r>
                      <a:endParaRPr kumimoji="0" lang="es-ES" sz="1400" b="0" i="0" u="none" strike="noStrike" cap="none" normalizeH="0" baseline="0" smtClean="0">
                        <a:ln>
                          <a:noFill/>
                        </a:ln>
                        <a:solidFill>
                          <a:schemeClr val="tx1"/>
                        </a:solidFill>
                        <a:effectLst/>
                        <a:latin typeface="Tahoma" pitchFamily="34" charset="0"/>
                        <a:ea typeface="ＭＳ Ｐゴシック" pitchFamily="1" charset="-128"/>
                      </a:endParaRPr>
                    </a:p>
                  </a:txBody>
                  <a:tcPr marL="36000" marR="36000" marT="36000" marB="36000" anchor="b"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tx1"/>
                          </a:solidFill>
                          <a:effectLst/>
                          <a:latin typeface="Tahoma" pitchFamily="34" charset="0"/>
                          <a:ea typeface="ＭＳ Ｐゴシック" pitchFamily="1" charset="-128"/>
                        </a:rPr>
                        <a:t>18,3</a:t>
                      </a:r>
                      <a:endParaRPr kumimoji="0" lang="es-ES" sz="1400" b="0" i="0" u="none" strike="noStrike" cap="none" normalizeH="0" baseline="0" smtClean="0">
                        <a:ln>
                          <a:noFill/>
                        </a:ln>
                        <a:solidFill>
                          <a:schemeClr val="tx1"/>
                        </a:solidFill>
                        <a:effectLst/>
                        <a:latin typeface="Tahoma" pitchFamily="34" charset="0"/>
                        <a:ea typeface="ＭＳ Ｐゴシック" pitchFamily="1" charset="-128"/>
                      </a:endParaRPr>
                    </a:p>
                  </a:txBody>
                  <a:tcPr marL="36000" marR="36000" marT="36000" marB="36000" anchor="b" horzOverflow="overflow">
                    <a:lnL w="12700" cap="flat" cmpd="sng" algn="ctr">
                      <a:solidFill>
                        <a:srgbClr val="0099CC"/>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r>
              <a:tr h="28892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_tradnl" sz="1400" b="0" i="0" u="none" strike="noStrike" cap="none" normalizeH="0" baseline="0" smtClean="0">
                          <a:ln>
                            <a:noFill/>
                          </a:ln>
                          <a:solidFill>
                            <a:srgbClr val="000000"/>
                          </a:solidFill>
                          <a:effectLst/>
                          <a:latin typeface="Tahoma" pitchFamily="34" charset="0"/>
                          <a:ea typeface="ＭＳ Ｐゴシック" pitchFamily="1" charset="-128"/>
                        </a:rPr>
                        <a:t>8°</a:t>
                      </a:r>
                      <a:endParaRPr kumimoji="0" lang="es-ES_tradnl" sz="1400" b="0" i="0" u="none" strike="noStrike" cap="none" normalizeH="0" baseline="0" smtClean="0">
                        <a:ln>
                          <a:noFill/>
                        </a:ln>
                        <a:solidFill>
                          <a:schemeClr val="tx1"/>
                        </a:solidFill>
                        <a:effectLst/>
                        <a:latin typeface="Tahoma" pitchFamily="34" charset="0"/>
                        <a:ea typeface="ＭＳ Ｐゴシック" pitchFamily="1" charset="-128"/>
                      </a:endParaRPr>
                    </a:p>
                  </a:txBody>
                  <a:tcPr marL="36000" marR="36000" marT="36000" marB="36000" anchor="b" horzOverflow="overflow">
                    <a:lnL w="19050" cap="flat" cmpd="sng" algn="ctr">
                      <a:solidFill>
                        <a:schemeClr val="accent2"/>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8,8</a:t>
                      </a:r>
                    </a:p>
                  </a:txBody>
                  <a:tcPr marL="36000" marR="36000" marT="36000" marB="36000" anchor="b"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6,8</a:t>
                      </a:r>
                    </a:p>
                  </a:txBody>
                  <a:tcPr marL="36000" marR="36000" marT="36000" marB="36000" anchor="b"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7,5</a:t>
                      </a:r>
                    </a:p>
                  </a:txBody>
                  <a:tcPr marL="36000" marR="36000" marT="36000" marB="36000" anchor="b"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7,4</a:t>
                      </a:r>
                    </a:p>
                  </a:txBody>
                  <a:tcPr marL="36000" marR="36000" marT="36000" marB="36000" anchor="b"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6,0</a:t>
                      </a:r>
                    </a:p>
                  </a:txBody>
                  <a:tcPr marL="36000" marR="36000" marT="36000" marB="36000" anchor="b"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7,9</a:t>
                      </a:r>
                    </a:p>
                  </a:txBody>
                  <a:tcPr marL="36000" marR="36000" marT="36000" marB="36000" anchor="b"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9,1</a:t>
                      </a:r>
                    </a:p>
                  </a:txBody>
                  <a:tcPr marL="36000" marR="36000" marT="36000" marB="36000" anchor="b"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7,8</a:t>
                      </a:r>
                    </a:p>
                  </a:txBody>
                  <a:tcPr marL="36000" marR="36000" marT="36000" marB="36000" anchor="b"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6,8</a:t>
                      </a:r>
                    </a:p>
                  </a:txBody>
                  <a:tcPr marL="36000" marR="36000" marT="36000" marB="36000" anchor="b"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8,5</a:t>
                      </a:r>
                    </a:p>
                  </a:txBody>
                  <a:tcPr marL="36000" marR="36000" marT="36000" marB="36000" anchor="b" horzOverflow="overflow">
                    <a:lnL w="12700" cap="flat" cmpd="sng" algn="ctr">
                      <a:solidFill>
                        <a:srgbClr val="0099CC"/>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r>
              <a:tr h="287338">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_tradnl" sz="1400" b="0" i="0" u="none" strike="noStrike" cap="none" normalizeH="0" baseline="0" smtClean="0">
                          <a:ln>
                            <a:noFill/>
                          </a:ln>
                          <a:solidFill>
                            <a:srgbClr val="000000"/>
                          </a:solidFill>
                          <a:effectLst/>
                          <a:latin typeface="Tahoma" pitchFamily="34" charset="0"/>
                          <a:ea typeface="ＭＳ Ｐゴシック" pitchFamily="1" charset="-128"/>
                        </a:rPr>
                        <a:t>9°</a:t>
                      </a:r>
                      <a:endParaRPr kumimoji="0" lang="es-ES_tradnl" sz="1400" b="0" i="0" u="none" strike="noStrike" cap="none" normalizeH="0" baseline="0" smtClean="0">
                        <a:ln>
                          <a:noFill/>
                        </a:ln>
                        <a:solidFill>
                          <a:schemeClr val="tx1"/>
                        </a:solidFill>
                        <a:effectLst/>
                        <a:latin typeface="Tahoma" pitchFamily="34" charset="0"/>
                        <a:ea typeface="ＭＳ Ｐゴシック" pitchFamily="1" charset="-128"/>
                      </a:endParaRPr>
                    </a:p>
                  </a:txBody>
                  <a:tcPr marL="36000" marR="36000" marT="36000" marB="36000" anchor="b" horzOverflow="overflow">
                    <a:lnL w="19050" cap="flat" cmpd="sng" algn="ctr">
                      <a:solidFill>
                        <a:schemeClr val="accent2"/>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5,7</a:t>
                      </a:r>
                    </a:p>
                  </a:txBody>
                  <a:tcPr marL="36000" marR="36000" marT="36000" marB="36000" anchor="b"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5,2</a:t>
                      </a:r>
                    </a:p>
                  </a:txBody>
                  <a:tcPr marL="36000" marR="36000" marT="36000" marB="36000" anchor="b"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5,2</a:t>
                      </a:r>
                    </a:p>
                  </a:txBody>
                  <a:tcPr marL="36000" marR="36000" marT="36000" marB="36000" anchor="b"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4,8</a:t>
                      </a:r>
                    </a:p>
                  </a:txBody>
                  <a:tcPr marL="36000" marR="36000" marT="36000" marB="36000" anchor="b"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4,0</a:t>
                      </a:r>
                    </a:p>
                  </a:txBody>
                  <a:tcPr marL="36000" marR="36000" marT="36000" marB="36000" anchor="b"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4,4</a:t>
                      </a:r>
                    </a:p>
                  </a:txBody>
                  <a:tcPr marL="36000" marR="36000" marT="36000" marB="36000" anchor="b"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4,7</a:t>
                      </a:r>
                    </a:p>
                  </a:txBody>
                  <a:tcPr marL="36000" marR="36000" marT="36000" marB="36000" anchor="b"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4,7</a:t>
                      </a:r>
                    </a:p>
                  </a:txBody>
                  <a:tcPr marL="36000" marR="36000" marT="36000" marB="36000" anchor="b"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4,1</a:t>
                      </a:r>
                    </a:p>
                  </a:txBody>
                  <a:tcPr marL="36000" marR="36000" marT="36000" marB="36000" anchor="b"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4,0</a:t>
                      </a:r>
                    </a:p>
                  </a:txBody>
                  <a:tcPr marL="36000" marR="36000" marT="36000" marB="36000" anchor="b" horzOverflow="overflow">
                    <a:lnL w="12700" cap="flat" cmpd="sng" algn="ctr">
                      <a:solidFill>
                        <a:srgbClr val="0099CC"/>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r>
              <a:tr h="28892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_tradnl" sz="1400" b="1" i="0" u="none" strike="noStrike" cap="none" normalizeH="0" baseline="0" smtClean="0">
                          <a:ln>
                            <a:noFill/>
                          </a:ln>
                          <a:solidFill>
                            <a:srgbClr val="000000"/>
                          </a:solidFill>
                          <a:effectLst/>
                          <a:latin typeface="Tahoma" pitchFamily="34" charset="0"/>
                          <a:ea typeface="ＭＳ Ｐゴシック" pitchFamily="1" charset="-128"/>
                        </a:rPr>
                        <a:t>10°</a:t>
                      </a:r>
                      <a:endParaRPr kumimoji="0" lang="es-ES_tradnl" sz="1400" b="0" i="0" u="none" strike="noStrike" cap="none" normalizeH="0" baseline="0" smtClean="0">
                        <a:ln>
                          <a:noFill/>
                        </a:ln>
                        <a:solidFill>
                          <a:schemeClr val="tx1"/>
                        </a:solidFill>
                        <a:effectLst/>
                        <a:latin typeface="Tahoma" pitchFamily="34" charset="0"/>
                        <a:ea typeface="ＭＳ Ｐゴシック" pitchFamily="1" charset="-128"/>
                      </a:endParaRPr>
                    </a:p>
                  </a:txBody>
                  <a:tcPr marL="36000" marR="36000" marT="36000" marB="36000" anchor="b" horzOverflow="overflow">
                    <a:lnL w="19050" cap="flat" cmpd="sng" algn="ctr">
                      <a:solidFill>
                        <a:schemeClr val="accent2"/>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tx1"/>
                          </a:solidFill>
                          <a:effectLst/>
                          <a:latin typeface="Tahoma" pitchFamily="34" charset="0"/>
                          <a:ea typeface="ＭＳ Ｐゴシック" pitchFamily="1" charset="-128"/>
                        </a:rPr>
                        <a:t>11,6</a:t>
                      </a:r>
                      <a:endParaRPr kumimoji="0" lang="es-ES" sz="1400" b="0" i="0" u="none" strike="noStrike" cap="none" normalizeH="0" baseline="0" smtClean="0">
                        <a:ln>
                          <a:noFill/>
                        </a:ln>
                        <a:solidFill>
                          <a:schemeClr val="tx1"/>
                        </a:solidFill>
                        <a:effectLst/>
                        <a:latin typeface="Tahoma" pitchFamily="34" charset="0"/>
                        <a:ea typeface="ＭＳ Ｐゴシック" pitchFamily="1" charset="-128"/>
                      </a:endParaRPr>
                    </a:p>
                  </a:txBody>
                  <a:tcPr marL="36000" marR="36000" marT="36000" marB="36000" anchor="b"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tx1"/>
                          </a:solidFill>
                          <a:effectLst/>
                          <a:latin typeface="Tahoma" pitchFamily="34" charset="0"/>
                          <a:ea typeface="ＭＳ Ｐゴシック" pitchFamily="1" charset="-128"/>
                        </a:rPr>
                        <a:t>8,8</a:t>
                      </a:r>
                      <a:endParaRPr kumimoji="0" lang="es-ES" sz="1400" b="0" i="0" u="none" strike="noStrike" cap="none" normalizeH="0" baseline="0" smtClean="0">
                        <a:ln>
                          <a:noFill/>
                        </a:ln>
                        <a:solidFill>
                          <a:schemeClr val="tx1"/>
                        </a:solidFill>
                        <a:effectLst/>
                        <a:latin typeface="Tahoma" pitchFamily="34" charset="0"/>
                        <a:ea typeface="ＭＳ Ｐゴシック" pitchFamily="1" charset="-128"/>
                      </a:endParaRPr>
                    </a:p>
                  </a:txBody>
                  <a:tcPr marL="36000" marR="36000" marT="36000" marB="36000" anchor="b"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tx1"/>
                          </a:solidFill>
                          <a:effectLst/>
                          <a:latin typeface="Tahoma" pitchFamily="34" charset="0"/>
                          <a:ea typeface="ＭＳ Ｐゴシック" pitchFamily="1" charset="-128"/>
                        </a:rPr>
                        <a:t>7,0</a:t>
                      </a:r>
                      <a:endParaRPr kumimoji="0" lang="es-ES" sz="1400" b="0" i="0" u="none" strike="noStrike" cap="none" normalizeH="0" baseline="0" smtClean="0">
                        <a:ln>
                          <a:noFill/>
                        </a:ln>
                        <a:solidFill>
                          <a:schemeClr val="tx1"/>
                        </a:solidFill>
                        <a:effectLst/>
                        <a:latin typeface="Tahoma" pitchFamily="34" charset="0"/>
                        <a:ea typeface="ＭＳ Ｐゴシック" pitchFamily="1" charset="-128"/>
                      </a:endParaRPr>
                    </a:p>
                  </a:txBody>
                  <a:tcPr marL="36000" marR="36000" marT="36000" marB="36000" anchor="b"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tx1"/>
                          </a:solidFill>
                          <a:effectLst/>
                          <a:latin typeface="Tahoma" pitchFamily="34" charset="0"/>
                          <a:ea typeface="ＭＳ Ｐゴシック" pitchFamily="1" charset="-128"/>
                        </a:rPr>
                        <a:t>8,0</a:t>
                      </a:r>
                      <a:endParaRPr kumimoji="0" lang="es-ES" sz="1400" b="0" i="0" u="none" strike="noStrike" cap="none" normalizeH="0" baseline="0" smtClean="0">
                        <a:ln>
                          <a:noFill/>
                        </a:ln>
                        <a:solidFill>
                          <a:schemeClr val="tx1"/>
                        </a:solidFill>
                        <a:effectLst/>
                        <a:latin typeface="Tahoma" pitchFamily="34" charset="0"/>
                        <a:ea typeface="ＭＳ Ｐゴシック" pitchFamily="1" charset="-128"/>
                      </a:endParaRPr>
                    </a:p>
                  </a:txBody>
                  <a:tcPr marL="36000" marR="36000" marT="36000" marB="36000" anchor="b"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tx1"/>
                          </a:solidFill>
                          <a:effectLst/>
                          <a:latin typeface="Tahoma" pitchFamily="34" charset="0"/>
                          <a:ea typeface="ＭＳ Ｐゴシック" pitchFamily="1" charset="-128"/>
                        </a:rPr>
                        <a:t>6,9</a:t>
                      </a:r>
                      <a:endParaRPr kumimoji="0" lang="es-ES" sz="1400" b="0" i="0" u="none" strike="noStrike" cap="none" normalizeH="0" baseline="0" smtClean="0">
                        <a:ln>
                          <a:noFill/>
                        </a:ln>
                        <a:solidFill>
                          <a:schemeClr val="tx1"/>
                        </a:solidFill>
                        <a:effectLst/>
                        <a:latin typeface="Tahoma" pitchFamily="34" charset="0"/>
                        <a:ea typeface="ＭＳ Ｐゴシック" pitchFamily="1" charset="-128"/>
                      </a:endParaRPr>
                    </a:p>
                  </a:txBody>
                  <a:tcPr marL="36000" marR="36000" marT="36000" marB="36000" anchor="b"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tx1"/>
                          </a:solidFill>
                          <a:effectLst/>
                          <a:latin typeface="Tahoma" pitchFamily="34" charset="0"/>
                          <a:ea typeface="ＭＳ Ｐゴシック" pitchFamily="1" charset="-128"/>
                        </a:rPr>
                        <a:t>8,0</a:t>
                      </a:r>
                      <a:endParaRPr kumimoji="0" lang="es-ES" sz="1400" b="0" i="0" u="none" strike="noStrike" cap="none" normalizeH="0" baseline="0" smtClean="0">
                        <a:ln>
                          <a:noFill/>
                        </a:ln>
                        <a:solidFill>
                          <a:schemeClr val="tx1"/>
                        </a:solidFill>
                        <a:effectLst/>
                        <a:latin typeface="Tahoma" pitchFamily="34" charset="0"/>
                        <a:ea typeface="ＭＳ Ｐゴシック" pitchFamily="1" charset="-128"/>
                      </a:endParaRPr>
                    </a:p>
                  </a:txBody>
                  <a:tcPr marL="36000" marR="36000" marT="36000" marB="36000" anchor="b"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tx1"/>
                          </a:solidFill>
                          <a:effectLst/>
                          <a:latin typeface="Tahoma" pitchFamily="34" charset="0"/>
                          <a:ea typeface="ＭＳ Ｐゴシック" pitchFamily="1" charset="-128"/>
                        </a:rPr>
                        <a:t>10,4</a:t>
                      </a:r>
                      <a:endParaRPr kumimoji="0" lang="es-ES" sz="1400" b="0" i="0" u="none" strike="noStrike" cap="none" normalizeH="0" baseline="0" smtClean="0">
                        <a:ln>
                          <a:noFill/>
                        </a:ln>
                        <a:solidFill>
                          <a:schemeClr val="tx1"/>
                        </a:solidFill>
                        <a:effectLst/>
                        <a:latin typeface="Tahoma" pitchFamily="34" charset="0"/>
                        <a:ea typeface="ＭＳ Ｐゴシック" pitchFamily="1" charset="-128"/>
                      </a:endParaRPr>
                    </a:p>
                  </a:txBody>
                  <a:tcPr marL="36000" marR="36000" marT="36000" marB="36000" anchor="b"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tx1"/>
                          </a:solidFill>
                          <a:effectLst/>
                          <a:latin typeface="Tahoma" pitchFamily="34" charset="0"/>
                          <a:ea typeface="ＭＳ Ｐゴシック" pitchFamily="1" charset="-128"/>
                        </a:rPr>
                        <a:t>9,7</a:t>
                      </a:r>
                      <a:endParaRPr kumimoji="0" lang="es-ES" sz="1400" b="0" i="0" u="none" strike="noStrike" cap="none" normalizeH="0" baseline="0" smtClean="0">
                        <a:ln>
                          <a:noFill/>
                        </a:ln>
                        <a:solidFill>
                          <a:schemeClr val="tx1"/>
                        </a:solidFill>
                        <a:effectLst/>
                        <a:latin typeface="Tahoma" pitchFamily="34" charset="0"/>
                        <a:ea typeface="ＭＳ Ｐゴシック" pitchFamily="1" charset="-128"/>
                      </a:endParaRPr>
                    </a:p>
                  </a:txBody>
                  <a:tcPr marL="36000" marR="36000" marT="36000" marB="36000" anchor="b"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tx1"/>
                          </a:solidFill>
                          <a:effectLst/>
                          <a:latin typeface="Tahoma" pitchFamily="34" charset="0"/>
                          <a:ea typeface="ＭＳ Ｐゴシック" pitchFamily="1" charset="-128"/>
                        </a:rPr>
                        <a:t>8,7</a:t>
                      </a:r>
                      <a:endParaRPr kumimoji="0" lang="es-ES" sz="1400" b="0" i="0" u="none" strike="noStrike" cap="none" normalizeH="0" baseline="0" smtClean="0">
                        <a:ln>
                          <a:noFill/>
                        </a:ln>
                        <a:solidFill>
                          <a:schemeClr val="tx1"/>
                        </a:solidFill>
                        <a:effectLst/>
                        <a:latin typeface="Tahoma" pitchFamily="34" charset="0"/>
                        <a:ea typeface="ＭＳ Ｐゴシック" pitchFamily="1" charset="-128"/>
                      </a:endParaRPr>
                    </a:p>
                  </a:txBody>
                  <a:tcPr marL="36000" marR="36000" marT="36000" marB="36000" anchor="b"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tx1"/>
                          </a:solidFill>
                          <a:effectLst/>
                          <a:latin typeface="Tahoma" pitchFamily="34" charset="0"/>
                          <a:ea typeface="ＭＳ Ｐゴシック" pitchFamily="1" charset="-128"/>
                        </a:rPr>
                        <a:t>9,4</a:t>
                      </a:r>
                      <a:endParaRPr kumimoji="0" lang="es-ES" sz="1400" b="0" i="0" u="none" strike="noStrike" cap="none" normalizeH="0" baseline="0" smtClean="0">
                        <a:ln>
                          <a:noFill/>
                        </a:ln>
                        <a:solidFill>
                          <a:schemeClr val="tx1"/>
                        </a:solidFill>
                        <a:effectLst/>
                        <a:latin typeface="Tahoma" pitchFamily="34" charset="0"/>
                        <a:ea typeface="ＭＳ Ｐゴシック" pitchFamily="1" charset="-128"/>
                      </a:endParaRPr>
                    </a:p>
                  </a:txBody>
                  <a:tcPr marL="36000" marR="36000" marT="36000" marB="36000" anchor="b" horzOverflow="overflow">
                    <a:lnL w="12700" cap="flat" cmpd="sng" algn="ctr">
                      <a:solidFill>
                        <a:srgbClr val="0099CC"/>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r>
              <a:tr h="287338">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_tradnl" sz="1400" b="0" i="0" u="none" strike="noStrike" cap="none" normalizeH="0" baseline="0" smtClean="0">
                          <a:ln>
                            <a:noFill/>
                          </a:ln>
                          <a:solidFill>
                            <a:srgbClr val="000000"/>
                          </a:solidFill>
                          <a:effectLst/>
                          <a:latin typeface="Tahoma" pitchFamily="34" charset="0"/>
                          <a:ea typeface="ＭＳ Ｐゴシック" pitchFamily="1" charset="-128"/>
                        </a:rPr>
                        <a:t>11°</a:t>
                      </a:r>
                      <a:endParaRPr kumimoji="0" lang="es-ES_tradnl" sz="1400" b="0" i="0" u="none" strike="noStrike" cap="none" normalizeH="0" baseline="0" smtClean="0">
                        <a:ln>
                          <a:noFill/>
                        </a:ln>
                        <a:solidFill>
                          <a:schemeClr val="tx1"/>
                        </a:solidFill>
                        <a:effectLst/>
                        <a:latin typeface="Tahoma" pitchFamily="34" charset="0"/>
                        <a:ea typeface="ＭＳ Ｐゴシック" pitchFamily="1" charset="-128"/>
                      </a:endParaRPr>
                    </a:p>
                  </a:txBody>
                  <a:tcPr marL="36000" marR="36000" marT="36000" marB="36000" anchor="b" horzOverflow="overflow">
                    <a:lnL w="19050" cap="flat" cmpd="sng" algn="ctr">
                      <a:solidFill>
                        <a:schemeClr val="accent2"/>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4,9</a:t>
                      </a:r>
                    </a:p>
                  </a:txBody>
                  <a:tcPr marL="36000" marR="36000" marT="36000" marB="36000" anchor="b"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3,0</a:t>
                      </a:r>
                    </a:p>
                  </a:txBody>
                  <a:tcPr marL="36000" marR="36000" marT="36000" marB="36000" anchor="b"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3,1</a:t>
                      </a:r>
                    </a:p>
                  </a:txBody>
                  <a:tcPr marL="36000" marR="36000" marT="36000" marB="36000" anchor="b"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2,5</a:t>
                      </a:r>
                    </a:p>
                  </a:txBody>
                  <a:tcPr marL="36000" marR="36000" marT="36000" marB="36000" anchor="b"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6,9</a:t>
                      </a:r>
                    </a:p>
                  </a:txBody>
                  <a:tcPr marL="36000" marR="36000" marT="36000" marB="36000" anchor="b"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2,7</a:t>
                      </a:r>
                    </a:p>
                  </a:txBody>
                  <a:tcPr marL="36000" marR="36000" marT="36000" marB="36000" anchor="b"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3,1</a:t>
                      </a:r>
                    </a:p>
                  </a:txBody>
                  <a:tcPr marL="36000" marR="36000" marT="36000" marB="36000" anchor="b"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2,6</a:t>
                      </a:r>
                    </a:p>
                  </a:txBody>
                  <a:tcPr marL="36000" marR="36000" marT="36000" marB="36000" anchor="b"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3,0</a:t>
                      </a:r>
                    </a:p>
                  </a:txBody>
                  <a:tcPr marL="36000" marR="36000" marT="36000" marB="36000" anchor="b"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2,9</a:t>
                      </a:r>
                    </a:p>
                  </a:txBody>
                  <a:tcPr marL="36000" marR="36000" marT="36000" marB="36000" anchor="b" horzOverflow="overflow">
                    <a:lnL w="12700" cap="flat" cmpd="sng" algn="ctr">
                      <a:solidFill>
                        <a:srgbClr val="0099CC"/>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r>
              <a:tr h="28892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ES_tradnl" sz="1400" b="0" i="0" u="none" strike="noStrike" cap="none" normalizeH="0" baseline="0" smtClean="0">
                          <a:ln>
                            <a:noFill/>
                          </a:ln>
                          <a:solidFill>
                            <a:srgbClr val="000000"/>
                          </a:solidFill>
                          <a:effectLst/>
                          <a:latin typeface="Tahoma" pitchFamily="34" charset="0"/>
                          <a:ea typeface="ＭＳ Ｐゴシック" pitchFamily="1" charset="-128"/>
                        </a:rPr>
                        <a:t>12°</a:t>
                      </a:r>
                      <a:endParaRPr kumimoji="0" lang="es-ES_tradnl" sz="1400" b="0" i="0" u="none" strike="noStrike" cap="none" normalizeH="0" baseline="0" smtClean="0">
                        <a:ln>
                          <a:noFill/>
                        </a:ln>
                        <a:solidFill>
                          <a:schemeClr val="tx1"/>
                        </a:solidFill>
                        <a:effectLst/>
                        <a:latin typeface="Tahoma" pitchFamily="34" charset="0"/>
                        <a:ea typeface="ＭＳ Ｐゴシック" pitchFamily="1" charset="-128"/>
                      </a:endParaRPr>
                    </a:p>
                  </a:txBody>
                  <a:tcPr marL="36000" marR="36000" marT="36000" marB="36000" anchor="b" horzOverflow="overflow">
                    <a:lnL w="19050" cap="flat" cmpd="sng" algn="ctr">
                      <a:solidFill>
                        <a:schemeClr val="accent2"/>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1,4</a:t>
                      </a:r>
                    </a:p>
                  </a:txBody>
                  <a:tcPr marL="36000" marR="36000" marT="36000" marB="36000" anchor="b"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2,4</a:t>
                      </a:r>
                    </a:p>
                  </a:txBody>
                  <a:tcPr marL="36000" marR="36000" marT="36000" marB="36000" anchor="b"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1,3</a:t>
                      </a:r>
                    </a:p>
                  </a:txBody>
                  <a:tcPr marL="36000" marR="36000" marT="36000" marB="36000" anchor="b"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3,9</a:t>
                      </a:r>
                    </a:p>
                  </a:txBody>
                  <a:tcPr marL="36000" marR="36000" marT="36000" marB="36000" anchor="b"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2,3</a:t>
                      </a:r>
                    </a:p>
                  </a:txBody>
                  <a:tcPr marL="36000" marR="36000" marT="36000" marB="36000" anchor="b"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4,3</a:t>
                      </a:r>
                    </a:p>
                  </a:txBody>
                  <a:tcPr marL="36000" marR="36000" marT="36000" marB="36000" anchor="b"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3,8</a:t>
                      </a:r>
                    </a:p>
                  </a:txBody>
                  <a:tcPr marL="36000" marR="36000" marT="36000" marB="36000" anchor="b"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3,9</a:t>
                      </a:r>
                    </a:p>
                  </a:txBody>
                  <a:tcPr marL="36000" marR="36000" marT="36000" marB="36000" anchor="b"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5,3</a:t>
                      </a:r>
                    </a:p>
                  </a:txBody>
                  <a:tcPr marL="36000" marR="36000" marT="36000" marB="36000" anchor="b"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4,6</a:t>
                      </a:r>
                    </a:p>
                  </a:txBody>
                  <a:tcPr marL="36000" marR="36000" marT="36000" marB="36000" anchor="b" horzOverflow="overflow">
                    <a:lnL w="12700" cap="flat" cmpd="sng" algn="ctr">
                      <a:solidFill>
                        <a:srgbClr val="0099CC"/>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2700" cap="flat" cmpd="sng" algn="ctr">
                      <a:solidFill>
                        <a:srgbClr val="0099CC"/>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a:noFill/>
                    </a:lnTlToBr>
                    <a:lnBlToTr>
                      <a:noFill/>
                    </a:lnBlToTr>
                    <a:noFill/>
                  </a:tcPr>
                </a:tc>
              </a:tr>
            </a:tbl>
          </a:graphicData>
        </a:graphic>
      </p:graphicFrame>
      <p:sp>
        <p:nvSpPr>
          <p:cNvPr id="64572" name="Rectangle 60"/>
          <p:cNvSpPr>
            <a:spLocks noChangeArrowheads="1"/>
          </p:cNvSpPr>
          <p:nvPr/>
        </p:nvSpPr>
        <p:spPr bwMode="auto">
          <a:xfrm>
            <a:off x="684213" y="6394450"/>
            <a:ext cx="1582737" cy="274638"/>
          </a:xfrm>
          <a:prstGeom prst="rect">
            <a:avLst/>
          </a:prstGeom>
          <a:noFill/>
          <a:ln w="9525">
            <a:noFill/>
            <a:miter lim="800000"/>
            <a:headEnd/>
            <a:tailEnd/>
          </a:ln>
          <a:effectLst/>
        </p:spPr>
        <p:txBody>
          <a:bodyPr wrap="none" anchor="ctr">
            <a:spAutoFit/>
          </a:bodyPr>
          <a:lstStyle/>
          <a:p>
            <a:pPr algn="just"/>
            <a:r>
              <a:rPr lang="es-MX" sz="1200"/>
              <a:t>Fuente: MEP, 2005.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 name="Rectangle 20"/>
          <p:cNvSpPr>
            <a:spLocks noGrp="1" noChangeArrowheads="1"/>
          </p:cNvSpPr>
          <p:nvPr>
            <p:ph type="title"/>
          </p:nvPr>
        </p:nvSpPr>
        <p:spPr/>
        <p:txBody>
          <a:bodyPr/>
          <a:lstStyle/>
          <a:p>
            <a:r>
              <a:rPr lang="es-ES_tradnl" sz="3600"/>
              <a:t>3. Reducir la reprobación y mejorar la eficiencia </a:t>
            </a:r>
          </a:p>
        </p:txBody>
      </p:sp>
      <p:sp>
        <p:nvSpPr>
          <p:cNvPr id="5141" name="Rectangle 21"/>
          <p:cNvSpPr>
            <a:spLocks noGrp="1" noChangeArrowheads="1"/>
          </p:cNvSpPr>
          <p:nvPr>
            <p:ph type="body" sz="half" idx="1"/>
          </p:nvPr>
        </p:nvSpPr>
        <p:spPr>
          <a:xfrm>
            <a:off x="250825" y="1557338"/>
            <a:ext cx="3313113" cy="4895850"/>
          </a:xfrm>
        </p:spPr>
        <p:txBody>
          <a:bodyPr/>
          <a:lstStyle/>
          <a:p>
            <a:pPr>
              <a:lnSpc>
                <a:spcPct val="90000"/>
              </a:lnSpc>
            </a:pPr>
            <a:r>
              <a:rPr lang="es-ES_tradnl" sz="2800"/>
              <a:t>El tiempo promedio para graduarse de primaria es de 7,4 años, mientras para secundaria es de 9,4 años.</a:t>
            </a:r>
          </a:p>
          <a:p>
            <a:pPr>
              <a:lnSpc>
                <a:spcPct val="90000"/>
              </a:lnSpc>
            </a:pPr>
            <a:endParaRPr lang="es-ES_tradnl" sz="1200"/>
          </a:p>
          <a:p>
            <a:pPr>
              <a:lnSpc>
                <a:spcPct val="90000"/>
              </a:lnSpc>
            </a:pPr>
            <a:r>
              <a:rPr lang="es-ES_tradnl" sz="2800"/>
              <a:t>La reprobación en secundaria asciende al 20%.</a:t>
            </a:r>
          </a:p>
        </p:txBody>
      </p:sp>
      <p:sp>
        <p:nvSpPr>
          <p:cNvPr id="5134" name="Rectangle 14"/>
          <p:cNvSpPr>
            <a:spLocks noChangeArrowheads="1"/>
          </p:cNvSpPr>
          <p:nvPr/>
        </p:nvSpPr>
        <p:spPr bwMode="auto">
          <a:xfrm>
            <a:off x="0" y="1919288"/>
            <a:ext cx="9144000" cy="0"/>
          </a:xfrm>
          <a:prstGeom prst="rect">
            <a:avLst/>
          </a:prstGeom>
          <a:noFill/>
          <a:ln w="9525">
            <a:noFill/>
            <a:miter lim="800000"/>
            <a:headEnd/>
            <a:tailEnd/>
          </a:ln>
          <a:effectLst/>
        </p:spPr>
        <p:txBody>
          <a:bodyPr wrap="none" anchor="ctr">
            <a:spAutoFit/>
          </a:bodyPr>
          <a:lstStyle/>
          <a:p>
            <a:endParaRPr lang="es-CR"/>
          </a:p>
        </p:txBody>
      </p:sp>
      <p:graphicFrame>
        <p:nvGraphicFramePr>
          <p:cNvPr id="5133" name="Object 13"/>
          <p:cNvGraphicFramePr>
            <a:graphicFrameLocks noChangeAspect="1"/>
          </p:cNvGraphicFramePr>
          <p:nvPr/>
        </p:nvGraphicFramePr>
        <p:xfrm>
          <a:off x="3779838" y="2335213"/>
          <a:ext cx="5170487" cy="3311525"/>
        </p:xfrm>
        <a:graphic>
          <a:graphicData uri="http://schemas.openxmlformats.org/presentationml/2006/ole">
            <p:oleObj spid="_x0000_s5133" name="Gráfico" r:id="rId4" imgW="5305349" imgH="3400349" progId="MSGraph.Chart.8">
              <p:embed/>
            </p:oleObj>
          </a:graphicData>
        </a:graphic>
      </p:graphicFrame>
      <p:sp>
        <p:nvSpPr>
          <p:cNvPr id="5135" name="Rectangle 15"/>
          <p:cNvSpPr>
            <a:spLocks noChangeArrowheads="1"/>
          </p:cNvSpPr>
          <p:nvPr/>
        </p:nvSpPr>
        <p:spPr bwMode="auto">
          <a:xfrm>
            <a:off x="4067175" y="1668463"/>
            <a:ext cx="4608513" cy="581025"/>
          </a:xfrm>
          <a:prstGeom prst="rect">
            <a:avLst/>
          </a:prstGeom>
          <a:noFill/>
          <a:ln w="9525">
            <a:noFill/>
            <a:miter lim="800000"/>
            <a:headEnd/>
            <a:tailEnd/>
          </a:ln>
          <a:effectLst/>
        </p:spPr>
        <p:txBody>
          <a:bodyPr anchor="ctr">
            <a:spAutoFit/>
          </a:bodyPr>
          <a:lstStyle/>
          <a:p>
            <a:pPr algn="ctr"/>
            <a:r>
              <a:rPr lang="es-CR" sz="1600"/>
              <a:t>Reprobados en la educación secundaria diurna </a:t>
            </a:r>
          </a:p>
          <a:p>
            <a:pPr algn="ctr"/>
            <a:r>
              <a:rPr lang="es-CR" sz="1600"/>
              <a:t>total y de sétimo año</a:t>
            </a:r>
          </a:p>
        </p:txBody>
      </p:sp>
      <p:sp>
        <p:nvSpPr>
          <p:cNvPr id="5136" name="Rectangle 16"/>
          <p:cNvSpPr>
            <a:spLocks noChangeArrowheads="1"/>
          </p:cNvSpPr>
          <p:nvPr/>
        </p:nvSpPr>
        <p:spPr bwMode="auto">
          <a:xfrm>
            <a:off x="3924300" y="5734050"/>
            <a:ext cx="1539875" cy="274638"/>
          </a:xfrm>
          <a:prstGeom prst="rect">
            <a:avLst/>
          </a:prstGeom>
          <a:noFill/>
          <a:ln w="9525">
            <a:noFill/>
            <a:miter lim="800000"/>
            <a:headEnd/>
            <a:tailEnd/>
          </a:ln>
          <a:effectLst/>
        </p:spPr>
        <p:txBody>
          <a:bodyPr wrap="none" anchor="ctr">
            <a:spAutoFit/>
          </a:bodyPr>
          <a:lstStyle/>
          <a:p>
            <a:pPr algn="just"/>
            <a:r>
              <a:rPr lang="es-MX" sz="1200"/>
              <a:t>Fuente: MEP, 2005.</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83" name="Rectangle 11"/>
          <p:cNvSpPr>
            <a:spLocks noGrp="1" noChangeArrowheads="1"/>
          </p:cNvSpPr>
          <p:nvPr>
            <p:ph type="title"/>
          </p:nvPr>
        </p:nvSpPr>
        <p:spPr>
          <a:xfrm>
            <a:off x="468313" y="115888"/>
            <a:ext cx="6470650" cy="1143000"/>
          </a:xfrm>
        </p:spPr>
        <p:txBody>
          <a:bodyPr/>
          <a:lstStyle/>
          <a:p>
            <a:r>
              <a:rPr lang="es-ES_tradnl" sz="3600"/>
              <a:t>4. Mejorar la calidad del sistema educativo</a:t>
            </a:r>
          </a:p>
        </p:txBody>
      </p:sp>
      <p:sp>
        <p:nvSpPr>
          <p:cNvPr id="54285" name="Rectangle 13"/>
          <p:cNvSpPr>
            <a:spLocks noGrp="1" noChangeArrowheads="1"/>
          </p:cNvSpPr>
          <p:nvPr>
            <p:ph type="body" sz="half" idx="2"/>
          </p:nvPr>
        </p:nvSpPr>
        <p:spPr>
          <a:xfrm>
            <a:off x="5651500" y="1555750"/>
            <a:ext cx="3384550" cy="4968875"/>
          </a:xfrm>
        </p:spPr>
        <p:txBody>
          <a:bodyPr/>
          <a:lstStyle/>
          <a:p>
            <a:r>
              <a:rPr lang="es-ES_tradnl" sz="2000"/>
              <a:t>Poca información sobre calidad educativa.</a:t>
            </a:r>
          </a:p>
          <a:p>
            <a:endParaRPr lang="es-ES_tradnl" sz="900"/>
          </a:p>
          <a:p>
            <a:r>
              <a:rPr lang="es-ES_tradnl" sz="2000"/>
              <a:t>No se participa en pruebas estandarizadas internacionales.</a:t>
            </a:r>
          </a:p>
          <a:p>
            <a:endParaRPr lang="es-ES_tradnl" sz="900"/>
          </a:p>
          <a:p>
            <a:r>
              <a:rPr lang="es-ES_tradnl" sz="2000"/>
              <a:t>Diversas fuentes indican reducido interés por parte del estudiantado por educación formal.</a:t>
            </a:r>
          </a:p>
          <a:p>
            <a:endParaRPr lang="es-ES_tradnl" sz="900"/>
          </a:p>
          <a:p>
            <a:r>
              <a:rPr lang="es-ES_tradnl" sz="2000"/>
              <a:t>Pruebas nacionales indican especial debilidad en Matemáticas.</a:t>
            </a:r>
          </a:p>
        </p:txBody>
      </p:sp>
      <p:sp>
        <p:nvSpPr>
          <p:cNvPr id="54286" name="Rectangle 14"/>
          <p:cNvSpPr>
            <a:spLocks noChangeArrowheads="1"/>
          </p:cNvSpPr>
          <p:nvPr/>
        </p:nvSpPr>
        <p:spPr bwMode="auto">
          <a:xfrm>
            <a:off x="179388" y="1989138"/>
            <a:ext cx="5257800" cy="581025"/>
          </a:xfrm>
          <a:prstGeom prst="rect">
            <a:avLst/>
          </a:prstGeom>
          <a:noFill/>
          <a:ln w="9525">
            <a:noFill/>
            <a:miter lim="800000"/>
            <a:headEnd/>
            <a:tailEnd/>
          </a:ln>
          <a:effectLst/>
        </p:spPr>
        <p:txBody>
          <a:bodyPr anchor="ctr">
            <a:spAutoFit/>
          </a:bodyPr>
          <a:lstStyle/>
          <a:p>
            <a:pPr algn="ctr"/>
            <a:r>
              <a:rPr lang="es-MX" sz="1600"/>
              <a:t>Estudiantes de tercer ciclo formal con nota de examen igual o mayor que 65,0, por año, según materia</a:t>
            </a:r>
          </a:p>
        </p:txBody>
      </p:sp>
      <p:graphicFrame>
        <p:nvGraphicFramePr>
          <p:cNvPr id="55001" name="Group 729"/>
          <p:cNvGraphicFramePr>
            <a:graphicFrameLocks noGrp="1"/>
          </p:cNvGraphicFramePr>
          <p:nvPr>
            <p:ph sz="half" idx="1"/>
          </p:nvPr>
        </p:nvGraphicFramePr>
        <p:xfrm>
          <a:off x="107950" y="2852738"/>
          <a:ext cx="5472113" cy="2881312"/>
        </p:xfrm>
        <a:graphic>
          <a:graphicData uri="http://schemas.openxmlformats.org/drawingml/2006/table">
            <a:tbl>
              <a:tblPr/>
              <a:tblGrid>
                <a:gridCol w="1439863"/>
                <a:gridCol w="576262"/>
                <a:gridCol w="576263"/>
                <a:gridCol w="576262"/>
                <a:gridCol w="574675"/>
                <a:gridCol w="576263"/>
                <a:gridCol w="576262"/>
                <a:gridCol w="576263"/>
              </a:tblGrid>
              <a:tr h="36036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accent2"/>
                          </a:solidFill>
                          <a:effectLst/>
                          <a:latin typeface="Tahoma" pitchFamily="34" charset="0"/>
                          <a:ea typeface="ＭＳ Ｐゴシック" pitchFamily="1" charset="-128"/>
                        </a:rPr>
                        <a:t>Materia </a:t>
                      </a:r>
                      <a:endParaRPr kumimoji="0" lang="es-ES" sz="1400" b="0" i="0" u="none" strike="noStrike" cap="none" normalizeH="0" baseline="0" smtClean="0">
                        <a:ln>
                          <a:noFill/>
                        </a:ln>
                        <a:solidFill>
                          <a:schemeClr val="accent2"/>
                        </a:solidFill>
                        <a:effectLst/>
                        <a:latin typeface="Tahoma" pitchFamily="34" charset="0"/>
                        <a:ea typeface="ＭＳ Ｐゴシック" pitchFamily="1" charset="-128"/>
                      </a:endParaRPr>
                    </a:p>
                  </a:txBody>
                  <a:tcPr marL="36000" marR="36000" marT="18000" marB="18000" anchor="ctr" horzOverflow="overflow">
                    <a:lnL w="19050" cap="flat" cmpd="sng" algn="ctr">
                      <a:solidFill>
                        <a:schemeClr val="accent2"/>
                      </a:solidFill>
                      <a:prstDash val="solid"/>
                      <a:round/>
                      <a:headEnd type="none" w="med" len="med"/>
                      <a:tailEnd type="none" w="med" len="med"/>
                    </a:lnL>
                    <a:lnR w="12700" cap="flat" cmpd="sng" algn="ctr">
                      <a:solidFill>
                        <a:srgbClr val="0099CC"/>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MX" sz="1400" b="1" i="0" u="none" strike="noStrike" cap="none" normalizeH="0" baseline="0" smtClean="0">
                          <a:ln>
                            <a:noFill/>
                          </a:ln>
                          <a:solidFill>
                            <a:schemeClr val="accent2"/>
                          </a:solidFill>
                          <a:effectLst/>
                          <a:latin typeface="Tahoma" pitchFamily="34" charset="0"/>
                          <a:ea typeface="ＭＳ Ｐゴシック" pitchFamily="1" charset="-128"/>
                        </a:rPr>
                        <a:t>1996</a:t>
                      </a:r>
                      <a:endParaRPr kumimoji="0" lang="es-MX" sz="1400" b="0" i="0" u="none" strike="noStrike" cap="none" normalizeH="0" baseline="0" smtClean="0">
                        <a:ln>
                          <a:noFill/>
                        </a:ln>
                        <a:solidFill>
                          <a:schemeClr val="accent2"/>
                        </a:solidFill>
                        <a:effectLst/>
                        <a:latin typeface="Tahoma" pitchFamily="34" charset="0"/>
                        <a:ea typeface="ＭＳ Ｐゴシック" pitchFamily="1" charset="-128"/>
                      </a:endParaRPr>
                    </a:p>
                  </a:txBody>
                  <a:tcPr marL="36000" marR="36000" marT="18000" marB="18000" anchor="ctr"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MX" sz="1400" b="1" i="0" u="none" strike="noStrike" cap="none" normalizeH="0" baseline="0" smtClean="0">
                          <a:ln>
                            <a:noFill/>
                          </a:ln>
                          <a:solidFill>
                            <a:schemeClr val="accent2"/>
                          </a:solidFill>
                          <a:effectLst/>
                          <a:latin typeface="Tahoma" pitchFamily="34" charset="0"/>
                          <a:ea typeface="ＭＳ Ｐゴシック" pitchFamily="1" charset="-128"/>
                        </a:rPr>
                        <a:t>1998</a:t>
                      </a:r>
                      <a:endParaRPr kumimoji="0" lang="es-MX" sz="1400" b="0" i="0" u="none" strike="noStrike" cap="none" normalizeH="0" baseline="0" smtClean="0">
                        <a:ln>
                          <a:noFill/>
                        </a:ln>
                        <a:solidFill>
                          <a:schemeClr val="accent2"/>
                        </a:solidFill>
                        <a:effectLst/>
                        <a:latin typeface="Tahoma" pitchFamily="34" charset="0"/>
                        <a:ea typeface="ＭＳ Ｐゴシック" pitchFamily="1" charset="-128"/>
                      </a:endParaRPr>
                    </a:p>
                  </a:txBody>
                  <a:tcPr marL="36000" marR="36000" marT="18000" marB="18000" anchor="ctr"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MX" sz="1400" b="1" i="0" u="none" strike="noStrike" cap="none" normalizeH="0" baseline="0" smtClean="0">
                          <a:ln>
                            <a:noFill/>
                          </a:ln>
                          <a:solidFill>
                            <a:schemeClr val="accent2"/>
                          </a:solidFill>
                          <a:effectLst/>
                          <a:latin typeface="Tahoma" pitchFamily="34" charset="0"/>
                          <a:ea typeface="ＭＳ Ｐゴシック" pitchFamily="1" charset="-128"/>
                        </a:rPr>
                        <a:t>2000</a:t>
                      </a:r>
                      <a:endParaRPr kumimoji="0" lang="es-MX" sz="1400" b="0" i="0" u="none" strike="noStrike" cap="none" normalizeH="0" baseline="0" smtClean="0">
                        <a:ln>
                          <a:noFill/>
                        </a:ln>
                        <a:solidFill>
                          <a:schemeClr val="accent2"/>
                        </a:solidFill>
                        <a:effectLst/>
                        <a:latin typeface="Tahoma" pitchFamily="34" charset="0"/>
                        <a:ea typeface="ＭＳ Ｐゴシック" pitchFamily="1" charset="-128"/>
                      </a:endParaRPr>
                    </a:p>
                  </a:txBody>
                  <a:tcPr marL="36000" marR="36000" marT="18000" marB="18000" anchor="ctr"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MX" sz="1400" b="1" i="0" u="none" strike="noStrike" cap="none" normalizeH="0" baseline="0" smtClean="0">
                          <a:ln>
                            <a:noFill/>
                          </a:ln>
                          <a:solidFill>
                            <a:schemeClr val="accent2"/>
                          </a:solidFill>
                          <a:effectLst/>
                          <a:latin typeface="Tahoma" pitchFamily="34" charset="0"/>
                          <a:ea typeface="ＭＳ Ｐゴシック" pitchFamily="1" charset="-128"/>
                        </a:rPr>
                        <a:t>2001</a:t>
                      </a:r>
                      <a:endParaRPr kumimoji="0" lang="es-MX" sz="1400" b="0" i="0" u="none" strike="noStrike" cap="none" normalizeH="0" baseline="0" smtClean="0">
                        <a:ln>
                          <a:noFill/>
                        </a:ln>
                        <a:solidFill>
                          <a:schemeClr val="accent2"/>
                        </a:solidFill>
                        <a:effectLst/>
                        <a:latin typeface="Tahoma" pitchFamily="34" charset="0"/>
                        <a:ea typeface="ＭＳ Ｐゴシック" pitchFamily="1" charset="-128"/>
                      </a:endParaRPr>
                    </a:p>
                  </a:txBody>
                  <a:tcPr marL="36000" marR="36000" marT="18000" marB="18000" anchor="ctr"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MX" sz="1400" b="1" i="0" u="none" strike="noStrike" cap="none" normalizeH="0" baseline="0" smtClean="0">
                          <a:ln>
                            <a:noFill/>
                          </a:ln>
                          <a:solidFill>
                            <a:schemeClr val="accent2"/>
                          </a:solidFill>
                          <a:effectLst/>
                          <a:latin typeface="Tahoma" pitchFamily="34" charset="0"/>
                          <a:ea typeface="ＭＳ Ｐゴシック" pitchFamily="1" charset="-128"/>
                        </a:rPr>
                        <a:t>2002</a:t>
                      </a:r>
                      <a:endParaRPr kumimoji="0" lang="es-MX" sz="1400" b="0" i="0" u="none" strike="noStrike" cap="none" normalizeH="0" baseline="0" smtClean="0">
                        <a:ln>
                          <a:noFill/>
                        </a:ln>
                        <a:solidFill>
                          <a:schemeClr val="accent2"/>
                        </a:solidFill>
                        <a:effectLst/>
                        <a:latin typeface="Tahoma" pitchFamily="34" charset="0"/>
                        <a:ea typeface="ＭＳ Ｐゴシック" pitchFamily="1" charset="-128"/>
                      </a:endParaRPr>
                    </a:p>
                  </a:txBody>
                  <a:tcPr marL="36000" marR="36000" marT="18000" marB="18000" anchor="ctr"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MX" sz="1400" b="1" i="0" u="none" strike="noStrike" cap="none" normalizeH="0" baseline="0" smtClean="0">
                          <a:ln>
                            <a:noFill/>
                          </a:ln>
                          <a:solidFill>
                            <a:schemeClr val="accent2"/>
                          </a:solidFill>
                          <a:effectLst/>
                          <a:latin typeface="Tahoma" pitchFamily="34" charset="0"/>
                          <a:ea typeface="ＭＳ Ｐゴシック" pitchFamily="1" charset="-128"/>
                        </a:rPr>
                        <a:t>2003</a:t>
                      </a:r>
                      <a:endParaRPr kumimoji="0" lang="es-MX" sz="1400" b="0" i="0" u="none" strike="noStrike" cap="none" normalizeH="0" baseline="0" smtClean="0">
                        <a:ln>
                          <a:noFill/>
                        </a:ln>
                        <a:solidFill>
                          <a:schemeClr val="accent2"/>
                        </a:solidFill>
                        <a:effectLst/>
                        <a:latin typeface="Tahoma" pitchFamily="34" charset="0"/>
                        <a:ea typeface="ＭＳ Ｐゴシック" pitchFamily="1" charset="-128"/>
                      </a:endParaRPr>
                    </a:p>
                  </a:txBody>
                  <a:tcPr marL="36000" marR="36000" marT="18000" marB="18000" anchor="ctr"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MX" sz="1400" b="1" i="0" u="none" strike="noStrike" cap="none" normalizeH="0" baseline="0" smtClean="0">
                          <a:ln>
                            <a:noFill/>
                          </a:ln>
                          <a:solidFill>
                            <a:schemeClr val="accent2"/>
                          </a:solidFill>
                          <a:effectLst/>
                          <a:latin typeface="Tahoma" pitchFamily="34" charset="0"/>
                          <a:ea typeface="ＭＳ Ｐゴシック" pitchFamily="1" charset="-128"/>
                        </a:rPr>
                        <a:t>2004</a:t>
                      </a:r>
                      <a:endParaRPr kumimoji="0" lang="es-MX" sz="1400" b="0" i="0" u="none" strike="noStrike" cap="none" normalizeH="0" baseline="0" smtClean="0">
                        <a:ln>
                          <a:noFill/>
                        </a:ln>
                        <a:solidFill>
                          <a:schemeClr val="accent2"/>
                        </a:solidFill>
                        <a:effectLst/>
                        <a:latin typeface="Tahoma" pitchFamily="34" charset="0"/>
                        <a:ea typeface="ＭＳ Ｐゴシック" pitchFamily="1" charset="-128"/>
                      </a:endParaRPr>
                    </a:p>
                  </a:txBody>
                  <a:tcPr marL="36000" marR="36000" marT="18000" marB="18000" anchor="ctr" horzOverflow="overflow">
                    <a:lnL w="12700" cap="flat" cmpd="sng" algn="ctr">
                      <a:solidFill>
                        <a:srgbClr val="0099CC"/>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a:noFill/>
                    </a:lnTlToBr>
                    <a:lnBlToTr>
                      <a:noFill/>
                    </a:lnBlToTr>
                    <a:noFill/>
                  </a:tcPr>
                </a:tc>
              </a:tr>
              <a:tr h="36036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1400" b="0" i="0" u="none" strike="noStrike" cap="none" normalizeH="0" baseline="0" smtClean="0">
                          <a:ln>
                            <a:noFill/>
                          </a:ln>
                          <a:solidFill>
                            <a:srgbClr val="000000"/>
                          </a:solidFill>
                          <a:effectLst/>
                          <a:latin typeface="Tahoma" pitchFamily="34" charset="0"/>
                          <a:ea typeface="ＭＳ Ｐゴシック" pitchFamily="1" charset="-128"/>
                        </a:rPr>
                        <a:t>Español</a:t>
                      </a:r>
                      <a:endParaRPr kumimoji="0" lang="es-ES_tradnl" sz="1400" b="0" i="0" u="none" strike="noStrike" cap="none" normalizeH="0" baseline="0" smtClean="0">
                        <a:ln>
                          <a:noFill/>
                        </a:ln>
                        <a:solidFill>
                          <a:schemeClr val="tx1"/>
                        </a:solidFill>
                        <a:effectLst/>
                        <a:latin typeface="Tahoma" pitchFamily="34" charset="0"/>
                        <a:ea typeface="ＭＳ Ｐゴシック" pitchFamily="1" charset="-128"/>
                      </a:endParaRPr>
                    </a:p>
                  </a:txBody>
                  <a:tcPr marL="36000" marR="36000" marT="18000" marB="18000" anchor="ctr" horzOverflow="overflow">
                    <a:lnL w="19050" cap="flat" cmpd="sng" algn="ctr">
                      <a:solidFill>
                        <a:schemeClr val="accent2"/>
                      </a:solidFill>
                      <a:prstDash val="solid"/>
                      <a:round/>
                      <a:headEnd type="none" w="med" len="med"/>
                      <a:tailEnd type="none" w="med" len="med"/>
                    </a:lnL>
                    <a:lnR w="12700" cap="flat" cmpd="sng" algn="ctr">
                      <a:solidFill>
                        <a:srgbClr val="0099CC"/>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93,5</a:t>
                      </a:r>
                    </a:p>
                  </a:txBody>
                  <a:tcPr marL="36000" marR="36000" marT="18000" marB="18000" anchor="ctr"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81,7</a:t>
                      </a:r>
                    </a:p>
                  </a:txBody>
                  <a:tcPr marL="36000" marR="36000" marT="18000" marB="18000" anchor="ctr"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79,5</a:t>
                      </a:r>
                    </a:p>
                  </a:txBody>
                  <a:tcPr marL="36000" marR="36000" marT="18000" marB="18000" anchor="ctr"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67,5</a:t>
                      </a:r>
                    </a:p>
                  </a:txBody>
                  <a:tcPr marL="36000" marR="36000" marT="18000" marB="18000" anchor="ctr"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77,9</a:t>
                      </a:r>
                    </a:p>
                  </a:txBody>
                  <a:tcPr marL="36000" marR="36000" marT="18000" marB="18000" anchor="ctr"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73,9</a:t>
                      </a:r>
                    </a:p>
                  </a:txBody>
                  <a:tcPr marL="36000" marR="36000" marT="18000" marB="18000" anchor="ctr"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65,9</a:t>
                      </a:r>
                    </a:p>
                  </a:txBody>
                  <a:tcPr marL="36000" marR="36000" marT="18000" marB="18000" anchor="ctr" horzOverflow="overflow">
                    <a:lnL w="12700" cap="flat" cmpd="sng" algn="ctr">
                      <a:solidFill>
                        <a:srgbClr val="0099CC"/>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r>
              <a:tr h="36036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1400" b="0" i="0" u="none" strike="noStrike" cap="none" normalizeH="0" baseline="0" smtClean="0">
                          <a:ln>
                            <a:noFill/>
                          </a:ln>
                          <a:solidFill>
                            <a:srgbClr val="000000"/>
                          </a:solidFill>
                          <a:effectLst/>
                          <a:latin typeface="Tahoma" pitchFamily="34" charset="0"/>
                          <a:ea typeface="ＭＳ Ｐゴシック" pitchFamily="1" charset="-128"/>
                        </a:rPr>
                        <a:t>Estudios Sociales</a:t>
                      </a:r>
                      <a:endParaRPr kumimoji="0" lang="es-ES_tradnl" sz="1400" b="0" i="0" u="none" strike="noStrike" cap="none" normalizeH="0" baseline="0" smtClean="0">
                        <a:ln>
                          <a:noFill/>
                        </a:ln>
                        <a:solidFill>
                          <a:schemeClr val="tx1"/>
                        </a:solidFill>
                        <a:effectLst/>
                        <a:latin typeface="Tahoma" pitchFamily="34" charset="0"/>
                        <a:ea typeface="ＭＳ Ｐゴシック" pitchFamily="1" charset="-128"/>
                      </a:endParaRPr>
                    </a:p>
                  </a:txBody>
                  <a:tcPr marL="36000" marR="36000" marT="18000" marB="18000" anchor="ctr" horzOverflow="overflow">
                    <a:lnL w="19050" cap="flat" cmpd="sng" algn="ctr">
                      <a:solidFill>
                        <a:schemeClr val="accent2"/>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37,7</a:t>
                      </a:r>
                    </a:p>
                  </a:txBody>
                  <a:tcPr marL="36000" marR="36000" marT="18000" marB="18000" anchor="ctr"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38,1</a:t>
                      </a:r>
                    </a:p>
                  </a:txBody>
                  <a:tcPr marL="36000" marR="36000" marT="18000" marB="18000" anchor="ctr"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63,2</a:t>
                      </a:r>
                    </a:p>
                  </a:txBody>
                  <a:tcPr marL="36000" marR="36000" marT="18000" marB="18000" anchor="ctr"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72,5</a:t>
                      </a:r>
                    </a:p>
                  </a:txBody>
                  <a:tcPr marL="36000" marR="36000" marT="18000" marB="18000" anchor="ctr"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75,6</a:t>
                      </a:r>
                    </a:p>
                  </a:txBody>
                  <a:tcPr marL="36000" marR="36000" marT="18000" marB="18000" anchor="ctr"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77,9</a:t>
                      </a:r>
                    </a:p>
                  </a:txBody>
                  <a:tcPr marL="36000" marR="36000" marT="18000" marB="18000" anchor="ctr"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71,0</a:t>
                      </a:r>
                    </a:p>
                  </a:txBody>
                  <a:tcPr marL="36000" marR="36000" marT="18000" marB="18000" anchor="ctr" horzOverflow="overflow">
                    <a:lnL w="12700" cap="flat" cmpd="sng" algn="ctr">
                      <a:solidFill>
                        <a:srgbClr val="0099CC"/>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r>
              <a:tr h="36036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1400" b="0" i="0" u="none" strike="noStrike" cap="none" normalizeH="0" baseline="0" smtClean="0">
                          <a:ln>
                            <a:noFill/>
                          </a:ln>
                          <a:solidFill>
                            <a:srgbClr val="000000"/>
                          </a:solidFill>
                          <a:effectLst/>
                          <a:latin typeface="Tahoma" pitchFamily="34" charset="0"/>
                          <a:ea typeface="ＭＳ Ｐゴシック" pitchFamily="1" charset="-128"/>
                        </a:rPr>
                        <a:t>Matemáticas</a:t>
                      </a:r>
                      <a:endParaRPr kumimoji="0" lang="es-ES_tradnl" sz="1400" b="0" i="0" u="none" strike="noStrike" cap="none" normalizeH="0" baseline="0" smtClean="0">
                        <a:ln>
                          <a:noFill/>
                        </a:ln>
                        <a:solidFill>
                          <a:schemeClr val="tx1"/>
                        </a:solidFill>
                        <a:effectLst/>
                        <a:latin typeface="Tahoma" pitchFamily="34" charset="0"/>
                        <a:ea typeface="ＭＳ Ｐゴシック" pitchFamily="1" charset="-128"/>
                      </a:endParaRPr>
                    </a:p>
                  </a:txBody>
                  <a:tcPr marL="36000" marR="36000" marT="18000" marB="18000" anchor="ctr" horzOverflow="overflow">
                    <a:lnL w="19050" cap="flat" cmpd="sng" algn="ctr">
                      <a:solidFill>
                        <a:schemeClr val="accent2"/>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9,2</a:t>
                      </a:r>
                    </a:p>
                  </a:txBody>
                  <a:tcPr marL="36000" marR="36000" marT="18000" marB="18000" anchor="ctr"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22,1</a:t>
                      </a:r>
                    </a:p>
                  </a:txBody>
                  <a:tcPr marL="36000" marR="36000" marT="18000" marB="18000" anchor="ctr"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17,0</a:t>
                      </a:r>
                    </a:p>
                  </a:txBody>
                  <a:tcPr marL="36000" marR="36000" marT="18000" marB="18000" anchor="ctr"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26,9</a:t>
                      </a:r>
                    </a:p>
                  </a:txBody>
                  <a:tcPr marL="36000" marR="36000" marT="18000" marB="18000" anchor="ctr"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31,3</a:t>
                      </a:r>
                    </a:p>
                  </a:txBody>
                  <a:tcPr marL="36000" marR="36000" marT="18000" marB="18000" anchor="ctr"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28,9</a:t>
                      </a:r>
                    </a:p>
                  </a:txBody>
                  <a:tcPr marL="36000" marR="36000" marT="18000" marB="18000" anchor="ctr"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20,5</a:t>
                      </a:r>
                    </a:p>
                  </a:txBody>
                  <a:tcPr marL="36000" marR="36000" marT="18000" marB="18000" anchor="ctr" horzOverflow="overflow">
                    <a:lnL w="12700" cap="flat" cmpd="sng" algn="ctr">
                      <a:solidFill>
                        <a:srgbClr val="0099CC"/>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r>
              <a:tr h="3587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1400" b="0" i="0" u="none" strike="noStrike" cap="none" normalizeH="0" baseline="0" smtClean="0">
                          <a:ln>
                            <a:noFill/>
                          </a:ln>
                          <a:solidFill>
                            <a:srgbClr val="000000"/>
                          </a:solidFill>
                          <a:effectLst/>
                          <a:latin typeface="Tahoma" pitchFamily="34" charset="0"/>
                          <a:ea typeface="ＭＳ Ｐゴシック" pitchFamily="1" charset="-128"/>
                        </a:rPr>
                        <a:t>Ciencias</a:t>
                      </a:r>
                      <a:endParaRPr kumimoji="0" lang="es-ES_tradnl" sz="1400" b="0" i="0" u="none" strike="noStrike" cap="none" normalizeH="0" baseline="0" smtClean="0">
                        <a:ln>
                          <a:noFill/>
                        </a:ln>
                        <a:solidFill>
                          <a:schemeClr val="tx1"/>
                        </a:solidFill>
                        <a:effectLst/>
                        <a:latin typeface="Tahoma" pitchFamily="34" charset="0"/>
                        <a:ea typeface="ＭＳ Ｐゴシック" pitchFamily="1" charset="-128"/>
                      </a:endParaRPr>
                    </a:p>
                  </a:txBody>
                  <a:tcPr marL="36000" marR="36000" marT="18000" marB="18000" anchor="ctr" horzOverflow="overflow">
                    <a:lnL w="19050" cap="flat" cmpd="sng" algn="ctr">
                      <a:solidFill>
                        <a:schemeClr val="accent2"/>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54,3</a:t>
                      </a:r>
                    </a:p>
                  </a:txBody>
                  <a:tcPr marL="36000" marR="36000" marT="18000" marB="18000" anchor="ctr"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33,2</a:t>
                      </a:r>
                    </a:p>
                  </a:txBody>
                  <a:tcPr marL="36000" marR="36000" marT="18000" marB="18000" anchor="ctr"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58,6</a:t>
                      </a:r>
                    </a:p>
                  </a:txBody>
                  <a:tcPr marL="36000" marR="36000" marT="18000" marB="18000" anchor="ctr"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47,1</a:t>
                      </a:r>
                    </a:p>
                  </a:txBody>
                  <a:tcPr marL="36000" marR="36000" marT="18000" marB="18000" anchor="ctr"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63,8</a:t>
                      </a:r>
                    </a:p>
                  </a:txBody>
                  <a:tcPr marL="36000" marR="36000" marT="18000" marB="18000" anchor="ctr"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66,8</a:t>
                      </a:r>
                    </a:p>
                  </a:txBody>
                  <a:tcPr marL="36000" marR="36000" marT="18000" marB="18000" anchor="ctr"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72,8</a:t>
                      </a:r>
                    </a:p>
                  </a:txBody>
                  <a:tcPr marL="36000" marR="36000" marT="18000" marB="18000" anchor="ctr" horzOverflow="overflow">
                    <a:lnL w="12700" cap="flat" cmpd="sng" algn="ctr">
                      <a:solidFill>
                        <a:srgbClr val="0099CC"/>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r>
              <a:tr h="36036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1400" b="0" i="0" u="none" strike="noStrike" cap="none" normalizeH="0" baseline="0" smtClean="0">
                          <a:ln>
                            <a:noFill/>
                          </a:ln>
                          <a:solidFill>
                            <a:srgbClr val="000000"/>
                          </a:solidFill>
                          <a:effectLst/>
                          <a:latin typeface="Tahoma" pitchFamily="34" charset="0"/>
                          <a:ea typeface="ＭＳ Ｐゴシック" pitchFamily="1" charset="-128"/>
                        </a:rPr>
                        <a:t>Educación Cívica</a:t>
                      </a:r>
                      <a:endParaRPr kumimoji="0" lang="es-ES_tradnl" sz="1400" b="0" i="0" u="none" strike="noStrike" cap="none" normalizeH="0" baseline="0" smtClean="0">
                        <a:ln>
                          <a:noFill/>
                        </a:ln>
                        <a:solidFill>
                          <a:schemeClr val="tx1"/>
                        </a:solidFill>
                        <a:effectLst/>
                        <a:latin typeface="Tahoma" pitchFamily="34" charset="0"/>
                        <a:ea typeface="ＭＳ Ｐゴシック" pitchFamily="1" charset="-128"/>
                      </a:endParaRPr>
                    </a:p>
                  </a:txBody>
                  <a:tcPr marL="36000" marR="36000" marT="18000" marB="18000" anchor="ctr" horzOverflow="overflow">
                    <a:lnL w="19050" cap="flat" cmpd="sng" algn="ctr">
                      <a:solidFill>
                        <a:schemeClr val="accent2"/>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endParaRPr kumimoji="0" lang="es-ES" sz="1400" b="0" i="0" u="none" strike="noStrike" cap="none" normalizeH="0" baseline="0" smtClean="0">
                        <a:ln>
                          <a:noFill/>
                        </a:ln>
                        <a:solidFill>
                          <a:schemeClr val="tx1"/>
                        </a:solidFill>
                        <a:effectLst/>
                        <a:latin typeface="Tahoma" pitchFamily="34" charset="0"/>
                        <a:ea typeface="ＭＳ Ｐゴシック" pitchFamily="1" charset="-128"/>
                      </a:endParaRPr>
                    </a:p>
                  </a:txBody>
                  <a:tcPr marL="36000" marR="36000" marT="18000" marB="18000" anchor="ctr"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endParaRPr kumimoji="0" lang="es-ES" sz="1400" b="0" i="0" u="none" strike="noStrike" cap="none" normalizeH="0" baseline="0" smtClean="0">
                        <a:ln>
                          <a:noFill/>
                        </a:ln>
                        <a:solidFill>
                          <a:schemeClr val="tx1"/>
                        </a:solidFill>
                        <a:effectLst/>
                        <a:latin typeface="Tahoma" pitchFamily="34" charset="0"/>
                        <a:ea typeface="ＭＳ Ｐゴシック" pitchFamily="1" charset="-128"/>
                      </a:endParaRPr>
                    </a:p>
                  </a:txBody>
                  <a:tcPr marL="36000" marR="36000" marT="18000" marB="18000" anchor="ctr"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endParaRPr kumimoji="0" lang="es-ES" sz="1400" b="0" i="0" u="none" strike="noStrike" cap="none" normalizeH="0" baseline="0" smtClean="0">
                        <a:ln>
                          <a:noFill/>
                        </a:ln>
                        <a:solidFill>
                          <a:schemeClr val="tx1"/>
                        </a:solidFill>
                        <a:effectLst/>
                        <a:latin typeface="Tahoma" pitchFamily="34" charset="0"/>
                        <a:ea typeface="ＭＳ Ｐゴシック" pitchFamily="1" charset="-128"/>
                      </a:endParaRPr>
                    </a:p>
                  </a:txBody>
                  <a:tcPr marL="36000" marR="36000" marT="18000" marB="18000" anchor="ctr"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endParaRPr kumimoji="0" lang="es-ES" sz="1400" b="0" i="0" u="none" strike="noStrike" cap="none" normalizeH="0" baseline="0" smtClean="0">
                        <a:ln>
                          <a:noFill/>
                        </a:ln>
                        <a:solidFill>
                          <a:schemeClr val="tx1"/>
                        </a:solidFill>
                        <a:effectLst/>
                        <a:latin typeface="Tahoma" pitchFamily="34" charset="0"/>
                        <a:ea typeface="ＭＳ Ｐゴシック" pitchFamily="1" charset="-128"/>
                      </a:endParaRPr>
                    </a:p>
                  </a:txBody>
                  <a:tcPr marL="36000" marR="36000" marT="18000" marB="18000" anchor="ctr"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64,6</a:t>
                      </a:r>
                    </a:p>
                  </a:txBody>
                  <a:tcPr marL="36000" marR="36000" marT="18000" marB="18000" anchor="ctr"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66,3</a:t>
                      </a:r>
                    </a:p>
                  </a:txBody>
                  <a:tcPr marL="36000" marR="36000" marT="18000" marB="18000" anchor="ctr"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55,3</a:t>
                      </a:r>
                    </a:p>
                  </a:txBody>
                  <a:tcPr marL="36000" marR="36000" marT="18000" marB="18000" anchor="ctr" horzOverflow="overflow">
                    <a:lnL w="12700" cap="flat" cmpd="sng" algn="ctr">
                      <a:solidFill>
                        <a:srgbClr val="0099CC"/>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r>
              <a:tr h="36036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1400" b="0" i="0" u="none" strike="noStrike" cap="none" normalizeH="0" baseline="0" smtClean="0">
                          <a:ln>
                            <a:noFill/>
                          </a:ln>
                          <a:solidFill>
                            <a:srgbClr val="000000"/>
                          </a:solidFill>
                          <a:effectLst/>
                          <a:latin typeface="Tahoma" pitchFamily="34" charset="0"/>
                          <a:ea typeface="ＭＳ Ｐゴシック" pitchFamily="1" charset="-128"/>
                        </a:rPr>
                        <a:t>Francés</a:t>
                      </a:r>
                      <a:endParaRPr kumimoji="0" lang="es-ES_tradnl" sz="1400" b="0" i="0" u="none" strike="noStrike" cap="none" normalizeH="0" baseline="0" smtClean="0">
                        <a:ln>
                          <a:noFill/>
                        </a:ln>
                        <a:solidFill>
                          <a:schemeClr val="tx1"/>
                        </a:solidFill>
                        <a:effectLst/>
                        <a:latin typeface="Tahoma" pitchFamily="34" charset="0"/>
                        <a:ea typeface="ＭＳ Ｐゴシック" pitchFamily="1" charset="-128"/>
                      </a:endParaRPr>
                    </a:p>
                  </a:txBody>
                  <a:tcPr marL="36000" marR="36000" marT="18000" marB="18000" anchor="ctr" horzOverflow="overflow">
                    <a:lnL w="19050" cap="flat" cmpd="sng" algn="ctr">
                      <a:solidFill>
                        <a:schemeClr val="accent2"/>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87,6</a:t>
                      </a:r>
                    </a:p>
                  </a:txBody>
                  <a:tcPr marL="36000" marR="36000" marT="18000" marB="18000" anchor="ctr"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88,7</a:t>
                      </a:r>
                    </a:p>
                  </a:txBody>
                  <a:tcPr marL="36000" marR="36000" marT="18000" marB="18000" anchor="ctr"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90,0</a:t>
                      </a:r>
                    </a:p>
                  </a:txBody>
                  <a:tcPr marL="36000" marR="36000" marT="18000" marB="18000" anchor="ctr"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89,3</a:t>
                      </a:r>
                    </a:p>
                  </a:txBody>
                  <a:tcPr marL="36000" marR="36000" marT="18000" marB="18000" anchor="ctr"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92,4</a:t>
                      </a:r>
                    </a:p>
                  </a:txBody>
                  <a:tcPr marL="36000" marR="36000" marT="18000" marB="18000" anchor="ctr"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81,8</a:t>
                      </a:r>
                    </a:p>
                  </a:txBody>
                  <a:tcPr marL="36000" marR="36000" marT="18000" marB="18000" anchor="ctr"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68,2</a:t>
                      </a:r>
                    </a:p>
                  </a:txBody>
                  <a:tcPr marL="36000" marR="36000" marT="18000" marB="18000" anchor="ctr" horzOverflow="overflow">
                    <a:lnL w="12700" cap="flat" cmpd="sng" algn="ctr">
                      <a:solidFill>
                        <a:srgbClr val="0099CC"/>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r>
              <a:tr h="36036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1400" b="0" i="0" u="none" strike="noStrike" cap="none" normalizeH="0" baseline="0" smtClean="0">
                          <a:ln>
                            <a:noFill/>
                          </a:ln>
                          <a:solidFill>
                            <a:srgbClr val="000000"/>
                          </a:solidFill>
                          <a:effectLst/>
                          <a:latin typeface="Tahoma" pitchFamily="34" charset="0"/>
                          <a:ea typeface="ＭＳ Ｐゴシック" pitchFamily="1" charset="-128"/>
                        </a:rPr>
                        <a:t>Inglés</a:t>
                      </a:r>
                      <a:endParaRPr kumimoji="0" lang="es-ES_tradnl" sz="1400" b="0" i="0" u="none" strike="noStrike" cap="none" normalizeH="0" baseline="0" smtClean="0">
                        <a:ln>
                          <a:noFill/>
                        </a:ln>
                        <a:solidFill>
                          <a:schemeClr val="tx1"/>
                        </a:solidFill>
                        <a:effectLst/>
                        <a:latin typeface="Tahoma" pitchFamily="34" charset="0"/>
                        <a:ea typeface="ＭＳ Ｐゴシック" pitchFamily="1" charset="-128"/>
                      </a:endParaRPr>
                    </a:p>
                  </a:txBody>
                  <a:tcPr marL="36000" marR="36000" marT="18000" marB="18000" anchor="ctr" horzOverflow="overflow">
                    <a:lnL w="19050" cap="flat" cmpd="sng" algn="ctr">
                      <a:solidFill>
                        <a:schemeClr val="accent2"/>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74,7</a:t>
                      </a:r>
                    </a:p>
                  </a:txBody>
                  <a:tcPr marL="36000" marR="36000" marT="18000" marB="18000" anchor="ctr"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68,7</a:t>
                      </a:r>
                    </a:p>
                  </a:txBody>
                  <a:tcPr marL="36000" marR="36000" marT="18000" marB="18000" anchor="ctr"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75,7</a:t>
                      </a:r>
                    </a:p>
                  </a:txBody>
                  <a:tcPr marL="36000" marR="36000" marT="18000" marB="18000" anchor="ctr"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64,1</a:t>
                      </a:r>
                    </a:p>
                  </a:txBody>
                  <a:tcPr marL="36000" marR="36000" marT="18000" marB="18000" anchor="ctr"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62,0</a:t>
                      </a:r>
                    </a:p>
                  </a:txBody>
                  <a:tcPr marL="36000" marR="36000" marT="18000" marB="18000" anchor="ctr"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58,6</a:t>
                      </a:r>
                    </a:p>
                  </a:txBody>
                  <a:tcPr marL="36000" marR="36000" marT="18000" marB="18000" anchor="ctr"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Tahoma" pitchFamily="34" charset="0"/>
                          <a:ea typeface="ＭＳ Ｐゴシック" pitchFamily="1" charset="-128"/>
                        </a:rPr>
                        <a:t>74,3</a:t>
                      </a:r>
                    </a:p>
                  </a:txBody>
                  <a:tcPr marL="36000" marR="36000" marT="18000" marB="18000" anchor="ctr" horzOverflow="overflow">
                    <a:lnL w="12700" cap="flat" cmpd="sng" algn="ctr">
                      <a:solidFill>
                        <a:srgbClr val="0099CC"/>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2700" cap="flat" cmpd="sng" algn="ctr">
                      <a:solidFill>
                        <a:srgbClr val="0099CC"/>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a:noFill/>
                    </a:lnTlToBr>
                    <a:lnBlToTr>
                      <a:noFill/>
                    </a:lnBlToTr>
                    <a:noFill/>
                  </a:tcPr>
                </a:tc>
              </a:tr>
            </a:tbl>
          </a:graphicData>
        </a:graphic>
      </p:graphicFrame>
      <p:sp>
        <p:nvSpPr>
          <p:cNvPr id="55002" name="Rectangle 730"/>
          <p:cNvSpPr>
            <a:spLocks noChangeArrowheads="1"/>
          </p:cNvSpPr>
          <p:nvPr/>
        </p:nvSpPr>
        <p:spPr bwMode="auto">
          <a:xfrm>
            <a:off x="179388" y="5818188"/>
            <a:ext cx="1624012" cy="274637"/>
          </a:xfrm>
          <a:prstGeom prst="rect">
            <a:avLst/>
          </a:prstGeom>
          <a:noFill/>
          <a:ln w="9525">
            <a:noFill/>
            <a:miter lim="800000"/>
            <a:headEnd/>
            <a:tailEnd/>
          </a:ln>
          <a:effectLst/>
        </p:spPr>
        <p:txBody>
          <a:bodyPr wrap="none" anchor="ctr">
            <a:spAutoFit/>
          </a:bodyPr>
          <a:lstStyle/>
          <a:p>
            <a:pPr algn="just">
              <a:tabLst>
                <a:tab pos="5791200" algn="l"/>
              </a:tabLst>
            </a:pPr>
            <a:r>
              <a:rPr lang="es-CR" sz="1200"/>
              <a:t>Fuente: MEP, 2005.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Grp="1" noChangeArrowheads="1"/>
          </p:cNvSpPr>
          <p:nvPr>
            <p:ph type="title"/>
          </p:nvPr>
        </p:nvSpPr>
        <p:spPr/>
        <p:txBody>
          <a:bodyPr/>
          <a:lstStyle/>
          <a:p>
            <a:r>
              <a:rPr lang="es-ES_tradnl" sz="3600"/>
              <a:t>5. Disminuir brechas socio-espaciales </a:t>
            </a:r>
          </a:p>
        </p:txBody>
      </p:sp>
      <p:pic>
        <p:nvPicPr>
          <p:cNvPr id="8200" name="Picture 8"/>
          <p:cNvPicPr>
            <a:picLocks noChangeAspect="1" noChangeArrowheads="1"/>
          </p:cNvPicPr>
          <p:nvPr>
            <p:ph idx="1"/>
          </p:nvPr>
        </p:nvPicPr>
        <p:blipFill>
          <a:blip r:embed="rId3" cstate="print"/>
          <a:srcRect/>
          <a:stretch>
            <a:fillRect/>
          </a:stretch>
        </p:blipFill>
        <p:spPr>
          <a:xfrm>
            <a:off x="34925" y="1479550"/>
            <a:ext cx="8820150" cy="5405438"/>
          </a:xfrm>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5"/>
          <p:cNvSpPr>
            <a:spLocks noGrp="1" noChangeArrowheads="1"/>
          </p:cNvSpPr>
          <p:nvPr>
            <p:ph type="title"/>
          </p:nvPr>
        </p:nvSpPr>
        <p:spPr/>
        <p:txBody>
          <a:bodyPr/>
          <a:lstStyle/>
          <a:p>
            <a:r>
              <a:rPr lang="es-ES_tradnl" sz="3600"/>
              <a:t>6. Ampliar la inversión en educación </a:t>
            </a:r>
          </a:p>
        </p:txBody>
      </p:sp>
      <p:pic>
        <p:nvPicPr>
          <p:cNvPr id="7177" name="Picture 9"/>
          <p:cNvPicPr>
            <a:picLocks noChangeAspect="1" noChangeArrowheads="1"/>
          </p:cNvPicPr>
          <p:nvPr>
            <p:ph idx="1"/>
          </p:nvPr>
        </p:nvPicPr>
        <p:blipFill>
          <a:blip r:embed="rId3" cstate="print"/>
          <a:srcRect/>
          <a:stretch>
            <a:fillRect/>
          </a:stretch>
        </p:blipFill>
        <p:spPr>
          <a:xfrm>
            <a:off x="107950" y="1411288"/>
            <a:ext cx="8893175" cy="5449887"/>
          </a:xfrm>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Rectangle 6"/>
          <p:cNvSpPr>
            <a:spLocks noGrp="1" noChangeArrowheads="1"/>
          </p:cNvSpPr>
          <p:nvPr>
            <p:ph type="title"/>
          </p:nvPr>
        </p:nvSpPr>
        <p:spPr>
          <a:xfrm>
            <a:off x="250825" y="115888"/>
            <a:ext cx="7772400" cy="1143000"/>
          </a:xfrm>
        </p:spPr>
        <p:txBody>
          <a:bodyPr/>
          <a:lstStyle/>
          <a:p>
            <a:r>
              <a:rPr lang="es-ES_tradnl" sz="3200"/>
              <a:t>7. Mejorar las precarias condiciones de trabajo de las y los docentes </a:t>
            </a:r>
          </a:p>
        </p:txBody>
      </p:sp>
      <p:sp>
        <p:nvSpPr>
          <p:cNvPr id="9223" name="Rectangle 7"/>
          <p:cNvSpPr>
            <a:spLocks noGrp="1" noChangeArrowheads="1"/>
          </p:cNvSpPr>
          <p:nvPr>
            <p:ph type="body" idx="1"/>
          </p:nvPr>
        </p:nvSpPr>
        <p:spPr>
          <a:xfrm>
            <a:off x="323850" y="1484313"/>
            <a:ext cx="8424863" cy="5111750"/>
          </a:xfrm>
        </p:spPr>
        <p:txBody>
          <a:bodyPr/>
          <a:lstStyle/>
          <a:p>
            <a:r>
              <a:rPr lang="es-ES_tradnl" sz="2400"/>
              <a:t>La inestabilidad laboral afecta a una parte significativa de las y los educadores: en el año 2001, el 42,5% de quienes impartían lecciones en toda la secundaria costarricense eran interinos.</a:t>
            </a:r>
          </a:p>
          <a:p>
            <a:endParaRPr lang="es-ES_tradnl" sz="1200"/>
          </a:p>
          <a:p>
            <a:r>
              <a:rPr lang="es-ES_tradnl" sz="2400"/>
              <a:t>El personal docente tiene pocas posibilidades de actualización, capacitación y evaluación.</a:t>
            </a:r>
          </a:p>
          <a:p>
            <a:endParaRPr lang="es-ES_tradnl" sz="1200"/>
          </a:p>
          <a:p>
            <a:r>
              <a:rPr lang="es-ES_tradnl" sz="2400"/>
              <a:t>Perciben ingresos menores a los de profesionales de otras áreas con un mismo grado académico.</a:t>
            </a:r>
          </a:p>
          <a:p>
            <a:endParaRPr lang="es-ES_tradnl" sz="1200"/>
          </a:p>
          <a:p>
            <a:r>
              <a:rPr lang="es-ES_tradnl" sz="2400"/>
              <a:t>Algunos atienden un alto número de estudiantes por sección (promedio de 32 alumnos en secundaria pública </a:t>
            </a:r>
            <a:r>
              <a:rPr lang="es-ES_tradnl" sz="2400" i="1"/>
              <a:t>vs.</a:t>
            </a:r>
            <a:r>
              <a:rPr lang="es-ES_tradnl" sz="2400"/>
              <a:t> 21 en la privada).</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Rectangle 6"/>
          <p:cNvSpPr>
            <a:spLocks noGrp="1" noChangeArrowheads="1"/>
          </p:cNvSpPr>
          <p:nvPr>
            <p:ph type="title"/>
          </p:nvPr>
        </p:nvSpPr>
        <p:spPr/>
        <p:txBody>
          <a:bodyPr/>
          <a:lstStyle/>
          <a:p>
            <a:r>
              <a:rPr lang="es-ES_tradnl" sz="3600"/>
              <a:t>8. Fortalecer el sistema de monitoreo y evaluación </a:t>
            </a:r>
          </a:p>
        </p:txBody>
      </p:sp>
      <p:sp>
        <p:nvSpPr>
          <p:cNvPr id="12295" name="Rectangle 7"/>
          <p:cNvSpPr>
            <a:spLocks noGrp="1" noChangeArrowheads="1"/>
          </p:cNvSpPr>
          <p:nvPr>
            <p:ph type="body" idx="1"/>
          </p:nvPr>
        </p:nvSpPr>
        <p:spPr>
          <a:xfrm>
            <a:off x="468313" y="1555750"/>
            <a:ext cx="8280400" cy="5113338"/>
          </a:xfrm>
        </p:spPr>
        <p:txBody>
          <a:bodyPr/>
          <a:lstStyle/>
          <a:p>
            <a:r>
              <a:rPr lang="es-ES_tradnl" sz="2000"/>
              <a:t>Costa Rica cuenta con un sistema de indicadores para el monitoreo de la educación, a los cuales les  dan seguimiento anual. Se requiere expandirlo y mejorarlo para generar más y mejor información sobre distintos aspectos, entre ellos los insumos educativos y su contribución al aprendizaje. </a:t>
            </a:r>
          </a:p>
          <a:p>
            <a:endParaRPr lang="es-ES_tradnl" sz="900"/>
          </a:p>
          <a:p>
            <a:r>
              <a:rPr lang="es-ES_tradnl" sz="2000"/>
              <a:t>A nivel de escuelas y colegios, no se cuenta con  expedientes académicos por alumno, que facilitarían una mejor y más oportuna atención.</a:t>
            </a:r>
          </a:p>
          <a:p>
            <a:endParaRPr lang="es-ES_tradnl" sz="900"/>
          </a:p>
          <a:p>
            <a:r>
              <a:rPr lang="es-ES_tradnl" sz="2000"/>
              <a:t>Se carece de una valoración sistemática de la efectividad de las acciones, y de su utilización para aprender y corregir a tiempo los errores.</a:t>
            </a:r>
          </a:p>
          <a:p>
            <a:endParaRPr lang="es-ES_tradnl" sz="900"/>
          </a:p>
          <a:p>
            <a:r>
              <a:rPr lang="es-ES_tradnl" sz="2000"/>
              <a:t>Se </a:t>
            </a:r>
            <a:r>
              <a:rPr lang="es-ES_tradnl" sz="2000">
                <a:solidFill>
                  <a:srgbClr val="000000"/>
                </a:solidFill>
              </a:rPr>
              <a:t>evidencia la importancia de contar con evaluaciones externas, tales como estudios realizados por la CGR, para identificar aspectos que deben ser mejorados.</a:t>
            </a:r>
            <a:endParaRPr lang="es-ES_tradnl" sz="20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Rectangle 6"/>
          <p:cNvSpPr>
            <a:spLocks noGrp="1" noChangeArrowheads="1"/>
          </p:cNvSpPr>
          <p:nvPr>
            <p:ph type="title"/>
          </p:nvPr>
        </p:nvSpPr>
        <p:spPr>
          <a:xfrm>
            <a:off x="400050" y="115888"/>
            <a:ext cx="7772400" cy="1143000"/>
          </a:xfrm>
        </p:spPr>
        <p:txBody>
          <a:bodyPr/>
          <a:lstStyle/>
          <a:p>
            <a:r>
              <a:rPr lang="es-ES_tradnl" sz="3600"/>
              <a:t>9. Fortalecer la investigación educativa </a:t>
            </a:r>
          </a:p>
        </p:txBody>
      </p:sp>
      <p:sp>
        <p:nvSpPr>
          <p:cNvPr id="13319" name="Rectangle 7"/>
          <p:cNvSpPr>
            <a:spLocks noGrp="1" noChangeArrowheads="1"/>
          </p:cNvSpPr>
          <p:nvPr>
            <p:ph type="body" idx="1"/>
          </p:nvPr>
        </p:nvSpPr>
        <p:spPr>
          <a:xfrm>
            <a:off x="468313" y="1557338"/>
            <a:ext cx="8424862" cy="5040312"/>
          </a:xfrm>
        </p:spPr>
        <p:txBody>
          <a:bodyPr/>
          <a:lstStyle/>
          <a:p>
            <a:pPr>
              <a:lnSpc>
                <a:spcPct val="90000"/>
              </a:lnSpc>
            </a:pPr>
            <a:r>
              <a:rPr lang="es-ES_tradnl" sz="2400"/>
              <a:t>Existen pocos estudios para orientar mejoras de la calidad en áreas como la pedagogía y los procesos de aprendizaje en el aula, así como la efectividad de los insumos educativos.</a:t>
            </a:r>
          </a:p>
          <a:p>
            <a:pPr>
              <a:lnSpc>
                <a:spcPct val="90000"/>
              </a:lnSpc>
            </a:pPr>
            <a:endParaRPr lang="es-ES_tradnl" sz="1000"/>
          </a:p>
          <a:p>
            <a:pPr>
              <a:lnSpc>
                <a:spcPct val="90000"/>
              </a:lnSpc>
            </a:pPr>
            <a:r>
              <a:rPr lang="es-ES_tradnl" sz="2400"/>
              <a:t>Escasa investigación sobre las políticas y programas del sector en los ámbitos de la descentralización, la repetición y el paso automático, los sistemas de incentivos a los docentes y las formas de reducir la extraedad, para mencionar algunos.</a:t>
            </a:r>
          </a:p>
          <a:p>
            <a:pPr>
              <a:lnSpc>
                <a:spcPct val="90000"/>
              </a:lnSpc>
            </a:pPr>
            <a:endParaRPr lang="es-ES_tradnl" sz="1000"/>
          </a:p>
          <a:p>
            <a:pPr>
              <a:lnSpc>
                <a:spcPct val="90000"/>
              </a:lnSpc>
            </a:pPr>
            <a:r>
              <a:rPr lang="es-ES_tradnl" sz="2400"/>
              <a:t>El país se beneficiaría de un acercamiento entre la academia y el Ministerio de Educación, para impulsar estudios piloto que permitan identificar, evaluar e incentivar las buenas prácticas educativas.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Rectangle 6"/>
          <p:cNvSpPr>
            <a:spLocks noGrp="1" noChangeArrowheads="1"/>
          </p:cNvSpPr>
          <p:nvPr>
            <p:ph type="title"/>
          </p:nvPr>
        </p:nvSpPr>
        <p:spPr>
          <a:xfrm>
            <a:off x="468313" y="115888"/>
            <a:ext cx="6604000" cy="1143000"/>
          </a:xfrm>
        </p:spPr>
        <p:txBody>
          <a:bodyPr/>
          <a:lstStyle/>
          <a:p>
            <a:r>
              <a:rPr lang="es-ES_tradnl" sz="3600"/>
              <a:t>10. Mejorar la rectoría del sector</a:t>
            </a:r>
          </a:p>
        </p:txBody>
      </p:sp>
      <p:sp>
        <p:nvSpPr>
          <p:cNvPr id="10247" name="Rectangle 7"/>
          <p:cNvSpPr>
            <a:spLocks noGrp="1" noChangeArrowheads="1"/>
          </p:cNvSpPr>
          <p:nvPr>
            <p:ph type="body" idx="1"/>
          </p:nvPr>
        </p:nvSpPr>
        <p:spPr>
          <a:xfrm>
            <a:off x="539750" y="1700213"/>
            <a:ext cx="7920038" cy="4824412"/>
          </a:xfrm>
        </p:spPr>
        <p:txBody>
          <a:bodyPr/>
          <a:lstStyle/>
          <a:p>
            <a:r>
              <a:rPr lang="es-ES_tradnl" sz="2800"/>
              <a:t>El Consejo Superior de Educación no ha logrado fijar directrices efectivas que marquen el rumbo del sector.</a:t>
            </a:r>
          </a:p>
          <a:p>
            <a:endParaRPr lang="es-ES_tradnl" sz="1400"/>
          </a:p>
          <a:p>
            <a:r>
              <a:rPr lang="es-ES_tradnl" sz="2800"/>
              <a:t>Este carece de los necesarios recursos financieros, humanos y materiales, así como de independencia funcional.</a:t>
            </a:r>
          </a:p>
          <a:p>
            <a:endParaRPr lang="es-ES_tradnl" sz="1400"/>
          </a:p>
          <a:p>
            <a:r>
              <a:rPr lang="es-ES_tradnl" sz="2800"/>
              <a:t>Dedica más tiempo a resolver asuntos administrativos que a su rol como órgano rector.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 Box 2"/>
          <p:cNvSpPr txBox="1">
            <a:spLocks noChangeArrowheads="1"/>
          </p:cNvSpPr>
          <p:nvPr/>
        </p:nvSpPr>
        <p:spPr bwMode="auto">
          <a:xfrm>
            <a:off x="1403350" y="6308725"/>
            <a:ext cx="6769100" cy="457200"/>
          </a:xfrm>
          <a:prstGeom prst="rect">
            <a:avLst/>
          </a:prstGeom>
          <a:noFill/>
          <a:ln w="9525">
            <a:noFill/>
            <a:miter lim="800000"/>
            <a:headEnd/>
            <a:tailEnd/>
          </a:ln>
          <a:effectLst/>
        </p:spPr>
        <p:txBody>
          <a:bodyPr>
            <a:spAutoFit/>
          </a:bodyPr>
          <a:lstStyle/>
          <a:p>
            <a:pPr eaLnBrk="1" hangingPunct="1"/>
            <a:r>
              <a:rPr lang="es-MX" sz="1200"/>
              <a:t>Seligson, Martinez y Trejos. 1996. </a:t>
            </a:r>
            <a:r>
              <a:rPr lang="es-MX" sz="1200" i="1"/>
              <a:t>Reducción de la pobreza en Costa Rica: el impacto de las políticas públicas.</a:t>
            </a:r>
            <a:r>
              <a:rPr lang="es-MX" sz="1200"/>
              <a:t> IICE-UCR-PNUD.</a:t>
            </a:r>
            <a:endParaRPr lang="es-CR" sz="1200"/>
          </a:p>
        </p:txBody>
      </p:sp>
      <p:sp>
        <p:nvSpPr>
          <p:cNvPr id="105480" name="Rectangle 8"/>
          <p:cNvSpPr>
            <a:spLocks noGrp="1" noChangeArrowheads="1"/>
          </p:cNvSpPr>
          <p:nvPr>
            <p:ph type="title"/>
          </p:nvPr>
        </p:nvSpPr>
        <p:spPr>
          <a:xfrm>
            <a:off x="179388" y="115888"/>
            <a:ext cx="7632700" cy="1143000"/>
          </a:xfrm>
        </p:spPr>
        <p:txBody>
          <a:bodyPr/>
          <a:lstStyle/>
          <a:p>
            <a:r>
              <a:rPr lang="es-ES_tradnl" sz="2800"/>
              <a:t>A partir de la reforma educativa de fines del siglo XIX, Costa Rica inicia una ruta diferente en su desarrollo humano</a:t>
            </a:r>
          </a:p>
        </p:txBody>
      </p:sp>
      <p:graphicFrame>
        <p:nvGraphicFramePr>
          <p:cNvPr id="105477" name="Object 5"/>
          <p:cNvGraphicFramePr>
            <a:graphicFrameLocks noChangeAspect="1"/>
          </p:cNvGraphicFramePr>
          <p:nvPr/>
        </p:nvGraphicFramePr>
        <p:xfrm>
          <a:off x="1219200" y="2133600"/>
          <a:ext cx="6884988" cy="4259263"/>
        </p:xfrm>
        <a:graphic>
          <a:graphicData uri="http://schemas.openxmlformats.org/presentationml/2006/ole">
            <p:oleObj spid="_x0000_s105477" name="Chart" r:id="rId4" imgW="5495849" imgH="3410102" progId="Excel.Chart.8">
              <p:embed/>
            </p:oleObj>
          </a:graphicData>
        </a:graphic>
      </p:graphicFrame>
      <p:sp>
        <p:nvSpPr>
          <p:cNvPr id="105478" name="Rectangle 6"/>
          <p:cNvSpPr>
            <a:spLocks noChangeArrowheads="1"/>
          </p:cNvSpPr>
          <p:nvPr/>
        </p:nvSpPr>
        <p:spPr bwMode="auto">
          <a:xfrm>
            <a:off x="468313" y="1593850"/>
            <a:ext cx="8229600" cy="581025"/>
          </a:xfrm>
          <a:prstGeom prst="rect">
            <a:avLst/>
          </a:prstGeom>
          <a:noFill/>
          <a:ln w="9525">
            <a:noFill/>
            <a:miter lim="800000"/>
            <a:headEnd/>
            <a:tailEnd/>
          </a:ln>
          <a:effectLst/>
        </p:spPr>
        <p:txBody>
          <a:bodyPr anchor="ctr">
            <a:spAutoFit/>
          </a:bodyPr>
          <a:lstStyle/>
          <a:p>
            <a:pPr algn="ctr" eaLnBrk="1" hangingPunct="1"/>
            <a:r>
              <a:rPr lang="es-MX" sz="1600"/>
              <a:t>Centroamérica: evolución del alfabetismo </a:t>
            </a:r>
          </a:p>
          <a:p>
            <a:pPr algn="ctr" eaLnBrk="1" hangingPunct="1"/>
            <a:r>
              <a:rPr lang="es-MX" sz="1600"/>
              <a:t>de la población de 10 años o más. 1850-1990</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2" name="Rectangle 8"/>
          <p:cNvSpPr>
            <a:spLocks noGrp="1" noChangeArrowheads="1"/>
          </p:cNvSpPr>
          <p:nvPr>
            <p:ph type="title"/>
          </p:nvPr>
        </p:nvSpPr>
        <p:spPr/>
        <p:txBody>
          <a:bodyPr/>
          <a:lstStyle/>
          <a:p>
            <a:r>
              <a:rPr lang="es-ES_tradnl"/>
              <a:t>11. Reforma institucional </a:t>
            </a:r>
          </a:p>
        </p:txBody>
      </p:sp>
      <p:sp>
        <p:nvSpPr>
          <p:cNvPr id="11273" name="Rectangle 9"/>
          <p:cNvSpPr>
            <a:spLocks noChangeArrowheads="1"/>
          </p:cNvSpPr>
          <p:nvPr/>
        </p:nvSpPr>
        <p:spPr bwMode="auto">
          <a:xfrm>
            <a:off x="1258888" y="1628775"/>
            <a:ext cx="6453187" cy="336550"/>
          </a:xfrm>
          <a:prstGeom prst="rect">
            <a:avLst/>
          </a:prstGeom>
          <a:noFill/>
          <a:ln w="9525">
            <a:noFill/>
            <a:miter lim="800000"/>
            <a:headEnd/>
            <a:tailEnd/>
          </a:ln>
          <a:effectLst/>
        </p:spPr>
        <p:txBody>
          <a:bodyPr wrap="none" anchor="ctr">
            <a:spAutoFit/>
          </a:bodyPr>
          <a:lstStyle/>
          <a:p>
            <a:pPr algn="just"/>
            <a:r>
              <a:rPr lang="es-MX" sz="1600"/>
              <a:t>Instituciones públicas según naturaleza jurídica y período de creación</a:t>
            </a:r>
          </a:p>
        </p:txBody>
      </p:sp>
      <p:graphicFrame>
        <p:nvGraphicFramePr>
          <p:cNvPr id="11967" name="Group 703"/>
          <p:cNvGraphicFramePr>
            <a:graphicFrameLocks noGrp="1"/>
          </p:cNvGraphicFramePr>
          <p:nvPr>
            <p:ph idx="1"/>
          </p:nvPr>
        </p:nvGraphicFramePr>
        <p:xfrm>
          <a:off x="250825" y="2133600"/>
          <a:ext cx="8642350" cy="4103688"/>
        </p:xfrm>
        <a:graphic>
          <a:graphicData uri="http://schemas.openxmlformats.org/drawingml/2006/table">
            <a:tbl>
              <a:tblPr/>
              <a:tblGrid>
                <a:gridCol w="2089150"/>
                <a:gridCol w="1008063"/>
                <a:gridCol w="792162"/>
                <a:gridCol w="792163"/>
                <a:gridCol w="863600"/>
                <a:gridCol w="792162"/>
                <a:gridCol w="792163"/>
                <a:gridCol w="792162"/>
                <a:gridCol w="720725"/>
              </a:tblGrid>
              <a:tr h="6096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sz="1600" b="1" i="0" u="none" strike="noStrike" cap="none" normalizeH="0" baseline="0" smtClean="0">
                          <a:ln>
                            <a:noFill/>
                          </a:ln>
                          <a:solidFill>
                            <a:schemeClr val="accent2"/>
                          </a:solidFill>
                          <a:effectLst/>
                          <a:latin typeface="Tahoma" pitchFamily="34" charset="0"/>
                          <a:ea typeface="ＭＳ Ｐゴシック" pitchFamily="1" charset="-128"/>
                        </a:rPr>
                        <a:t>Naturaleza jurídica</a:t>
                      </a:r>
                      <a:endParaRPr kumimoji="0" lang="es-MX" sz="1600" b="0" i="0" u="none" strike="noStrike" cap="none" normalizeH="0" baseline="0" smtClean="0">
                        <a:ln>
                          <a:noFill/>
                        </a:ln>
                        <a:solidFill>
                          <a:schemeClr val="accent2"/>
                        </a:solidFill>
                        <a:effectLst/>
                        <a:latin typeface="Tahoma" pitchFamily="34" charset="0"/>
                        <a:ea typeface="ＭＳ Ｐゴシック" pitchFamily="1" charset="-128"/>
                      </a:endParaRPr>
                    </a:p>
                  </a:txBody>
                  <a:tcPr marL="36000" marR="36000" marT="18000" marB="18000" anchor="ctr" horzOverflow="overflow">
                    <a:lnL w="19050" cap="flat" cmpd="sng" algn="ctr">
                      <a:solidFill>
                        <a:schemeClr val="accent2"/>
                      </a:solidFill>
                      <a:prstDash val="solid"/>
                      <a:round/>
                      <a:headEnd type="none" w="med" len="med"/>
                      <a:tailEnd type="none" w="med" len="med"/>
                    </a:lnL>
                    <a:lnR w="12700" cap="flat" cmpd="sng" algn="ctr">
                      <a:solidFill>
                        <a:srgbClr val="0099CC"/>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sz="1600" b="1" i="0" u="none" strike="noStrike" cap="none" normalizeH="0" baseline="0" smtClean="0">
                          <a:ln>
                            <a:noFill/>
                          </a:ln>
                          <a:solidFill>
                            <a:schemeClr val="accent2"/>
                          </a:solidFill>
                          <a:effectLst/>
                          <a:latin typeface="Tahoma" pitchFamily="34" charset="0"/>
                          <a:ea typeface="ＭＳ Ｐゴシック" pitchFamily="1" charset="-128"/>
                        </a:rPr>
                        <a:t>Antes de 1950</a:t>
                      </a:r>
                      <a:endParaRPr kumimoji="0" lang="es-MX" sz="1600" b="0" i="0" u="none" strike="noStrike" cap="none" normalizeH="0" baseline="0" smtClean="0">
                        <a:ln>
                          <a:noFill/>
                        </a:ln>
                        <a:solidFill>
                          <a:schemeClr val="accent2"/>
                        </a:solidFill>
                        <a:effectLst/>
                        <a:latin typeface="Tahoma" pitchFamily="34" charset="0"/>
                        <a:ea typeface="ＭＳ Ｐゴシック" pitchFamily="1" charset="-128"/>
                      </a:endParaRPr>
                    </a:p>
                  </a:txBody>
                  <a:tcPr marL="36000" marR="36000" marT="18000" marB="18000" anchor="ctr"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sz="1600" b="1" i="0" u="none" strike="noStrike" cap="none" normalizeH="0" baseline="0" smtClean="0">
                          <a:ln>
                            <a:noFill/>
                          </a:ln>
                          <a:solidFill>
                            <a:schemeClr val="accent2"/>
                          </a:solidFill>
                          <a:effectLst/>
                          <a:latin typeface="Tahoma" pitchFamily="34" charset="0"/>
                          <a:ea typeface="ＭＳ Ｐゴシック" pitchFamily="1" charset="-128"/>
                        </a:rPr>
                        <a:t>1950-1959</a:t>
                      </a:r>
                      <a:endParaRPr kumimoji="0" lang="es-MX" sz="1600" b="0" i="0" u="none" strike="noStrike" cap="none" normalizeH="0" baseline="0" smtClean="0">
                        <a:ln>
                          <a:noFill/>
                        </a:ln>
                        <a:solidFill>
                          <a:schemeClr val="accent2"/>
                        </a:solidFill>
                        <a:effectLst/>
                        <a:latin typeface="Tahoma" pitchFamily="34" charset="0"/>
                        <a:ea typeface="ＭＳ Ｐゴシック" pitchFamily="1" charset="-128"/>
                      </a:endParaRPr>
                    </a:p>
                  </a:txBody>
                  <a:tcPr marL="36000" marR="36000" marT="18000" marB="18000" anchor="ctr"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sz="1600" b="1" i="0" u="none" strike="noStrike" cap="none" normalizeH="0" baseline="0" smtClean="0">
                          <a:ln>
                            <a:noFill/>
                          </a:ln>
                          <a:solidFill>
                            <a:schemeClr val="accent2"/>
                          </a:solidFill>
                          <a:effectLst/>
                          <a:latin typeface="Tahoma" pitchFamily="34" charset="0"/>
                          <a:ea typeface="ＭＳ Ｐゴシック" pitchFamily="1" charset="-128"/>
                        </a:rPr>
                        <a:t>1960-1969</a:t>
                      </a:r>
                      <a:endParaRPr kumimoji="0" lang="es-MX" sz="1600" b="0" i="0" u="none" strike="noStrike" cap="none" normalizeH="0" baseline="0" smtClean="0">
                        <a:ln>
                          <a:noFill/>
                        </a:ln>
                        <a:solidFill>
                          <a:schemeClr val="accent2"/>
                        </a:solidFill>
                        <a:effectLst/>
                        <a:latin typeface="Tahoma" pitchFamily="34" charset="0"/>
                        <a:ea typeface="ＭＳ Ｐゴシック" pitchFamily="1" charset="-128"/>
                      </a:endParaRPr>
                    </a:p>
                  </a:txBody>
                  <a:tcPr marL="36000" marR="36000" marT="18000" marB="18000" anchor="ctr"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sz="1600" b="1" i="0" u="none" strike="noStrike" cap="none" normalizeH="0" baseline="0" smtClean="0">
                          <a:ln>
                            <a:noFill/>
                          </a:ln>
                          <a:solidFill>
                            <a:schemeClr val="accent2"/>
                          </a:solidFill>
                          <a:effectLst/>
                          <a:latin typeface="Tahoma" pitchFamily="34" charset="0"/>
                          <a:ea typeface="ＭＳ Ｐゴシック" pitchFamily="1" charset="-128"/>
                        </a:rPr>
                        <a:t>1970-1979</a:t>
                      </a:r>
                      <a:endParaRPr kumimoji="0" lang="es-MX" sz="1600" b="0" i="0" u="none" strike="noStrike" cap="none" normalizeH="0" baseline="0" smtClean="0">
                        <a:ln>
                          <a:noFill/>
                        </a:ln>
                        <a:solidFill>
                          <a:schemeClr val="accent2"/>
                        </a:solidFill>
                        <a:effectLst/>
                        <a:latin typeface="Tahoma" pitchFamily="34" charset="0"/>
                        <a:ea typeface="ＭＳ Ｐゴシック" pitchFamily="1" charset="-128"/>
                      </a:endParaRPr>
                    </a:p>
                  </a:txBody>
                  <a:tcPr marL="36000" marR="36000" marT="18000" marB="18000" anchor="ctr"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sz="1600" b="1" i="0" u="none" strike="noStrike" cap="none" normalizeH="0" baseline="0" smtClean="0">
                          <a:ln>
                            <a:noFill/>
                          </a:ln>
                          <a:solidFill>
                            <a:schemeClr val="accent2"/>
                          </a:solidFill>
                          <a:effectLst/>
                          <a:latin typeface="Tahoma" pitchFamily="34" charset="0"/>
                          <a:ea typeface="ＭＳ Ｐゴシック" pitchFamily="1" charset="-128"/>
                        </a:rPr>
                        <a:t>1980-1989</a:t>
                      </a:r>
                      <a:endParaRPr kumimoji="0" lang="es-MX" sz="1600" b="0" i="0" u="none" strike="noStrike" cap="none" normalizeH="0" baseline="0" smtClean="0">
                        <a:ln>
                          <a:noFill/>
                        </a:ln>
                        <a:solidFill>
                          <a:schemeClr val="accent2"/>
                        </a:solidFill>
                        <a:effectLst/>
                        <a:latin typeface="Tahoma" pitchFamily="34" charset="0"/>
                        <a:ea typeface="ＭＳ Ｐゴシック" pitchFamily="1" charset="-128"/>
                      </a:endParaRPr>
                    </a:p>
                  </a:txBody>
                  <a:tcPr marL="36000" marR="36000" marT="18000" marB="18000" anchor="ctr"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sz="1600" b="1" i="0" u="none" strike="noStrike" cap="none" normalizeH="0" baseline="0" smtClean="0">
                          <a:ln>
                            <a:noFill/>
                          </a:ln>
                          <a:solidFill>
                            <a:schemeClr val="accent2"/>
                          </a:solidFill>
                          <a:effectLst/>
                          <a:latin typeface="Tahoma" pitchFamily="34" charset="0"/>
                          <a:ea typeface="ＭＳ Ｐゴシック" pitchFamily="1" charset="-128"/>
                        </a:rPr>
                        <a:t>1990-1999</a:t>
                      </a:r>
                      <a:endParaRPr kumimoji="0" lang="es-MX" sz="1600" b="0" i="0" u="none" strike="noStrike" cap="none" normalizeH="0" baseline="0" smtClean="0">
                        <a:ln>
                          <a:noFill/>
                        </a:ln>
                        <a:solidFill>
                          <a:schemeClr val="accent2"/>
                        </a:solidFill>
                        <a:effectLst/>
                        <a:latin typeface="Tahoma" pitchFamily="34" charset="0"/>
                        <a:ea typeface="ＭＳ Ｐゴシック" pitchFamily="1" charset="-128"/>
                      </a:endParaRPr>
                    </a:p>
                  </a:txBody>
                  <a:tcPr marL="36000" marR="36000" marT="18000" marB="18000" anchor="ctr"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sz="1600" b="1" i="0" u="none" strike="noStrike" cap="none" normalizeH="0" baseline="0" smtClean="0">
                          <a:ln>
                            <a:noFill/>
                          </a:ln>
                          <a:solidFill>
                            <a:schemeClr val="accent2"/>
                          </a:solidFill>
                          <a:effectLst/>
                          <a:latin typeface="Tahoma" pitchFamily="34" charset="0"/>
                          <a:ea typeface="ＭＳ Ｐゴシック" pitchFamily="1" charset="-128"/>
                        </a:rPr>
                        <a:t>2000-2005</a:t>
                      </a:r>
                      <a:endParaRPr kumimoji="0" lang="es-MX" sz="1600" b="0" i="0" u="none" strike="noStrike" cap="none" normalizeH="0" baseline="0" smtClean="0">
                        <a:ln>
                          <a:noFill/>
                        </a:ln>
                        <a:solidFill>
                          <a:schemeClr val="accent2"/>
                        </a:solidFill>
                        <a:effectLst/>
                        <a:latin typeface="Tahoma" pitchFamily="34" charset="0"/>
                        <a:ea typeface="ＭＳ Ｐゴシック" pitchFamily="1" charset="-128"/>
                      </a:endParaRPr>
                    </a:p>
                  </a:txBody>
                  <a:tcPr marL="36000" marR="36000" marT="18000" marB="18000" anchor="ctr"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sz="1600" b="1" i="0" u="none" strike="noStrike" cap="none" normalizeH="0" baseline="0" smtClean="0">
                          <a:ln>
                            <a:noFill/>
                          </a:ln>
                          <a:solidFill>
                            <a:schemeClr val="accent2"/>
                          </a:solidFill>
                          <a:effectLst/>
                          <a:latin typeface="Tahoma" pitchFamily="34" charset="0"/>
                          <a:ea typeface="ＭＳ Ｐゴシック" pitchFamily="1" charset="-128"/>
                        </a:rPr>
                        <a:t>Total</a:t>
                      </a:r>
                      <a:endParaRPr kumimoji="0" lang="es-MX" sz="1600" b="0" i="0" u="none" strike="noStrike" cap="none" normalizeH="0" baseline="0" smtClean="0">
                        <a:ln>
                          <a:noFill/>
                        </a:ln>
                        <a:solidFill>
                          <a:schemeClr val="accent2"/>
                        </a:solidFill>
                        <a:effectLst/>
                        <a:latin typeface="Tahoma" pitchFamily="34" charset="0"/>
                        <a:ea typeface="ＭＳ Ｐゴシック" pitchFamily="1" charset="-128"/>
                      </a:endParaRPr>
                    </a:p>
                  </a:txBody>
                  <a:tcPr marL="36000" marR="36000" marT="18000" marB="18000" anchor="ctr" horzOverflow="overflow">
                    <a:lnL w="12700" cap="flat" cmpd="sng" algn="ctr">
                      <a:solidFill>
                        <a:srgbClr val="0099CC"/>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a:noFill/>
                    </a:lnTlToBr>
                    <a:lnBlToTr>
                      <a:noFill/>
                    </a:lnBlToTr>
                    <a:noFill/>
                  </a:tcPr>
                </a:tc>
              </a:tr>
              <a:tr h="61118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sz="1600" b="0" i="0" u="none" strike="noStrike" cap="none" normalizeH="0" baseline="0" smtClean="0">
                          <a:ln>
                            <a:noFill/>
                          </a:ln>
                          <a:solidFill>
                            <a:schemeClr val="tx1"/>
                          </a:solidFill>
                          <a:effectLst/>
                          <a:latin typeface="Tahoma" pitchFamily="34" charset="0"/>
                          <a:ea typeface="ＭＳ Ｐゴシック" pitchFamily="1" charset="-128"/>
                        </a:rPr>
                        <a:t>Sector descentralizado institucional</a:t>
                      </a:r>
                    </a:p>
                  </a:txBody>
                  <a:tcPr marL="36000" marR="36000" marT="18000" marB="18000" anchor="ctr" horzOverflow="overflow">
                    <a:lnL w="19050" cap="flat" cmpd="sng" algn="ctr">
                      <a:solidFill>
                        <a:schemeClr val="accent2"/>
                      </a:solidFill>
                      <a:prstDash val="solid"/>
                      <a:round/>
                      <a:headEnd type="none" w="med" len="med"/>
                      <a:tailEnd type="none" w="med" len="med"/>
                    </a:lnL>
                    <a:lnR w="12700" cap="flat" cmpd="sng" algn="ctr">
                      <a:solidFill>
                        <a:srgbClr val="0099CC"/>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1600" b="0" i="0" u="none" strike="noStrike" cap="none" normalizeH="0" baseline="0" smtClean="0">
                          <a:ln>
                            <a:noFill/>
                          </a:ln>
                          <a:solidFill>
                            <a:schemeClr val="tx1"/>
                          </a:solidFill>
                          <a:effectLst/>
                          <a:latin typeface="Tahoma" pitchFamily="34" charset="0"/>
                          <a:ea typeface="ＭＳ Ｐゴシック" pitchFamily="1" charset="-128"/>
                        </a:rPr>
                        <a:t>2</a:t>
                      </a:r>
                    </a:p>
                  </a:txBody>
                  <a:tcPr marL="36000" marR="36000" marT="18000" marB="18000" anchor="ctr"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Tx/>
                        <a:buNone/>
                        <a:tabLst/>
                      </a:pPr>
                      <a:endParaRPr kumimoji="0" lang="es-ES" sz="1600" b="0" i="0" u="none" strike="noStrike" cap="none" normalizeH="0" baseline="0" smtClean="0">
                        <a:ln>
                          <a:noFill/>
                        </a:ln>
                        <a:solidFill>
                          <a:schemeClr val="tx1"/>
                        </a:solidFill>
                        <a:effectLst/>
                        <a:latin typeface="Tahoma" pitchFamily="34" charset="0"/>
                        <a:ea typeface="ＭＳ Ｐゴシック" pitchFamily="1" charset="-128"/>
                      </a:endParaRPr>
                    </a:p>
                  </a:txBody>
                  <a:tcPr marL="36000" marR="36000" marT="18000" marB="18000" anchor="ctr"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Tx/>
                        <a:buNone/>
                        <a:tabLst/>
                      </a:pPr>
                      <a:endParaRPr kumimoji="0" lang="es-ES" sz="1600" b="0" i="0" u="none" strike="noStrike" cap="none" normalizeH="0" baseline="0" smtClean="0">
                        <a:ln>
                          <a:noFill/>
                        </a:ln>
                        <a:solidFill>
                          <a:schemeClr val="tx1"/>
                        </a:solidFill>
                        <a:effectLst/>
                        <a:latin typeface="Tahoma" pitchFamily="34" charset="0"/>
                        <a:ea typeface="ＭＳ Ｐゴシック" pitchFamily="1" charset="-128"/>
                      </a:endParaRPr>
                    </a:p>
                  </a:txBody>
                  <a:tcPr marL="36000" marR="36000" marT="18000" marB="18000" anchor="ctr"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1600" b="0" i="0" u="none" strike="noStrike" cap="none" normalizeH="0" baseline="0" smtClean="0">
                          <a:ln>
                            <a:noFill/>
                          </a:ln>
                          <a:solidFill>
                            <a:schemeClr val="tx1"/>
                          </a:solidFill>
                          <a:effectLst/>
                          <a:latin typeface="Tahoma" pitchFamily="34" charset="0"/>
                          <a:ea typeface="ＭＳ Ｐゴシック" pitchFamily="1" charset="-128"/>
                        </a:rPr>
                        <a:t>5</a:t>
                      </a:r>
                    </a:p>
                  </a:txBody>
                  <a:tcPr marL="36000" marR="36000" marT="18000" marB="18000" anchor="ctr"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1600" b="0" i="0" u="none" strike="noStrike" cap="none" normalizeH="0" baseline="0" smtClean="0">
                          <a:ln>
                            <a:noFill/>
                          </a:ln>
                          <a:solidFill>
                            <a:schemeClr val="tx1"/>
                          </a:solidFill>
                          <a:effectLst/>
                          <a:latin typeface="Tahoma" pitchFamily="34" charset="0"/>
                          <a:ea typeface="ＭＳ Ｐゴシック" pitchFamily="1" charset="-128"/>
                        </a:rPr>
                        <a:t>3</a:t>
                      </a:r>
                    </a:p>
                  </a:txBody>
                  <a:tcPr marL="36000" marR="36000" marT="18000" marB="18000" anchor="ctr"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1600" b="0" i="0" u="none" strike="noStrike" cap="none" normalizeH="0" baseline="0" smtClean="0">
                          <a:ln>
                            <a:noFill/>
                          </a:ln>
                          <a:solidFill>
                            <a:schemeClr val="tx1"/>
                          </a:solidFill>
                          <a:effectLst/>
                          <a:latin typeface="Tahoma" pitchFamily="34" charset="0"/>
                          <a:ea typeface="ＭＳ Ｐゴシック" pitchFamily="1" charset="-128"/>
                        </a:rPr>
                        <a:t>2</a:t>
                      </a:r>
                    </a:p>
                  </a:txBody>
                  <a:tcPr marL="36000" marR="36000" marT="18000" marB="18000" anchor="ctr"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1600" b="0" i="0" u="none" strike="noStrike" cap="none" normalizeH="0" baseline="0" smtClean="0">
                          <a:ln>
                            <a:noFill/>
                          </a:ln>
                          <a:solidFill>
                            <a:schemeClr val="tx1"/>
                          </a:solidFill>
                          <a:effectLst/>
                          <a:latin typeface="Tahoma" pitchFamily="34" charset="0"/>
                          <a:ea typeface="ＭＳ Ｐゴシック" pitchFamily="1" charset="-128"/>
                        </a:rPr>
                        <a:t>1</a:t>
                      </a:r>
                    </a:p>
                  </a:txBody>
                  <a:tcPr marL="36000" marR="36000" marT="18000" marB="18000" anchor="ctr"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1600" b="1" i="0" u="none" strike="noStrike" cap="none" normalizeH="0" baseline="0" smtClean="0">
                          <a:ln>
                            <a:noFill/>
                          </a:ln>
                          <a:solidFill>
                            <a:schemeClr val="tx1"/>
                          </a:solidFill>
                          <a:effectLst/>
                          <a:latin typeface="Tahoma" pitchFamily="34" charset="0"/>
                          <a:ea typeface="ＭＳ Ｐゴシック" pitchFamily="1" charset="-128"/>
                        </a:rPr>
                        <a:t>13</a:t>
                      </a:r>
                    </a:p>
                  </a:txBody>
                  <a:tcPr marL="36000" marR="36000" marT="18000" marB="18000" anchor="ctr" horzOverflow="overflow">
                    <a:lnL w="12700" cap="flat" cmpd="sng" algn="ctr">
                      <a:solidFill>
                        <a:srgbClr val="0099CC"/>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r>
              <a:tr h="3254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sz="1600" b="0" i="0" u="none" strike="noStrike" cap="none" normalizeH="0" baseline="0" smtClean="0">
                          <a:ln>
                            <a:noFill/>
                          </a:ln>
                          <a:solidFill>
                            <a:schemeClr val="tx1"/>
                          </a:solidFill>
                          <a:effectLst/>
                          <a:latin typeface="Tahoma" pitchFamily="34" charset="0"/>
                          <a:ea typeface="ＭＳ Ｐゴシック" pitchFamily="1" charset="-128"/>
                        </a:rPr>
                        <a:t>Órganos adscritos</a:t>
                      </a:r>
                    </a:p>
                  </a:txBody>
                  <a:tcPr marL="36000" marR="36000" marT="18000" marB="18000" anchor="ctr" horzOverflow="overflow">
                    <a:lnL w="19050" cap="flat" cmpd="sng" algn="ctr">
                      <a:solidFill>
                        <a:schemeClr val="accent2"/>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1600" b="0" i="0" u="none" strike="noStrike" cap="none" normalizeH="0" baseline="0" smtClean="0">
                          <a:ln>
                            <a:noFill/>
                          </a:ln>
                          <a:solidFill>
                            <a:schemeClr val="tx1"/>
                          </a:solidFill>
                          <a:effectLst/>
                          <a:latin typeface="Tahoma" pitchFamily="34" charset="0"/>
                          <a:ea typeface="ＭＳ Ｐゴシック" pitchFamily="1" charset="-128"/>
                        </a:rPr>
                        <a:t>1</a:t>
                      </a:r>
                    </a:p>
                  </a:txBody>
                  <a:tcPr marL="36000" marR="36000" marT="18000" marB="18000" anchor="ctr"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1600" b="0" i="0" u="none" strike="noStrike" cap="none" normalizeH="0" baseline="0" smtClean="0">
                          <a:ln>
                            <a:noFill/>
                          </a:ln>
                          <a:solidFill>
                            <a:schemeClr val="tx1"/>
                          </a:solidFill>
                          <a:effectLst/>
                          <a:latin typeface="Tahoma" pitchFamily="34" charset="0"/>
                          <a:ea typeface="ＭＳ Ｐゴシック" pitchFamily="1" charset="-128"/>
                        </a:rPr>
                        <a:t>1</a:t>
                      </a:r>
                    </a:p>
                  </a:txBody>
                  <a:tcPr marL="36000" marR="36000" marT="18000" marB="18000" anchor="ctr"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1600" b="0" i="0" u="none" strike="noStrike" cap="none" normalizeH="0" baseline="0" smtClean="0">
                          <a:ln>
                            <a:noFill/>
                          </a:ln>
                          <a:solidFill>
                            <a:schemeClr val="tx1"/>
                          </a:solidFill>
                          <a:effectLst/>
                          <a:latin typeface="Tahoma" pitchFamily="34" charset="0"/>
                          <a:ea typeface="ＭＳ Ｐゴシック" pitchFamily="1" charset="-128"/>
                        </a:rPr>
                        <a:t>1</a:t>
                      </a:r>
                    </a:p>
                  </a:txBody>
                  <a:tcPr marL="36000" marR="36000" marT="18000" marB="18000" anchor="ctr"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1600" b="0" i="0" u="none" strike="noStrike" cap="none" normalizeH="0" baseline="0" smtClean="0">
                          <a:ln>
                            <a:noFill/>
                          </a:ln>
                          <a:solidFill>
                            <a:schemeClr val="tx1"/>
                          </a:solidFill>
                          <a:effectLst/>
                          <a:latin typeface="Tahoma" pitchFamily="34" charset="0"/>
                          <a:ea typeface="ＭＳ Ｐゴシック" pitchFamily="1" charset="-128"/>
                        </a:rPr>
                        <a:t>1</a:t>
                      </a:r>
                    </a:p>
                  </a:txBody>
                  <a:tcPr marL="36000" marR="36000" marT="18000" marB="18000" anchor="ctr"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1600" b="0" i="0" u="none" strike="noStrike" cap="none" normalizeH="0" baseline="0" smtClean="0">
                          <a:ln>
                            <a:noFill/>
                          </a:ln>
                          <a:solidFill>
                            <a:schemeClr val="tx1"/>
                          </a:solidFill>
                          <a:effectLst/>
                          <a:latin typeface="Tahoma" pitchFamily="34" charset="0"/>
                          <a:ea typeface="ＭＳ Ｐゴシック" pitchFamily="1" charset="-128"/>
                        </a:rPr>
                        <a:t>2</a:t>
                      </a:r>
                    </a:p>
                  </a:txBody>
                  <a:tcPr marL="36000" marR="36000" marT="18000" marB="18000" anchor="ctr"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1600" b="0" i="0" u="none" strike="noStrike" cap="none" normalizeH="0" baseline="0" smtClean="0">
                          <a:ln>
                            <a:noFill/>
                          </a:ln>
                          <a:solidFill>
                            <a:schemeClr val="tx1"/>
                          </a:solidFill>
                          <a:effectLst/>
                          <a:latin typeface="Tahoma" pitchFamily="34" charset="0"/>
                          <a:ea typeface="ＭＳ Ｐゴシック" pitchFamily="1" charset="-128"/>
                        </a:rPr>
                        <a:t>2</a:t>
                      </a:r>
                    </a:p>
                  </a:txBody>
                  <a:tcPr marL="36000" marR="36000" marT="18000" marB="18000" anchor="ctr"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Tx/>
                        <a:buNone/>
                        <a:tabLst/>
                      </a:pPr>
                      <a:endParaRPr kumimoji="0" lang="es-ES" sz="1600" b="0" i="0" u="none" strike="noStrike" cap="none" normalizeH="0" baseline="0" smtClean="0">
                        <a:ln>
                          <a:noFill/>
                        </a:ln>
                        <a:solidFill>
                          <a:schemeClr val="tx1"/>
                        </a:solidFill>
                        <a:effectLst/>
                        <a:latin typeface="Tahoma" pitchFamily="34" charset="0"/>
                        <a:ea typeface="ＭＳ Ｐゴシック" pitchFamily="1" charset="-128"/>
                      </a:endParaRPr>
                    </a:p>
                  </a:txBody>
                  <a:tcPr marL="36000" marR="36000" marT="18000" marB="18000" anchor="ctr"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1600" b="1" i="0" u="none" strike="noStrike" cap="none" normalizeH="0" baseline="0" smtClean="0">
                          <a:ln>
                            <a:noFill/>
                          </a:ln>
                          <a:solidFill>
                            <a:schemeClr val="tx1"/>
                          </a:solidFill>
                          <a:effectLst/>
                          <a:latin typeface="Tahoma" pitchFamily="34" charset="0"/>
                          <a:ea typeface="ＭＳ Ｐゴシック" pitchFamily="1" charset="-128"/>
                        </a:rPr>
                        <a:t>8</a:t>
                      </a:r>
                    </a:p>
                  </a:txBody>
                  <a:tcPr marL="36000" marR="36000" marT="18000" marB="18000" anchor="ctr" horzOverflow="overflow">
                    <a:lnL w="12700" cap="flat" cmpd="sng" algn="ctr">
                      <a:solidFill>
                        <a:srgbClr val="0099CC"/>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r>
              <a:tr h="6096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sz="1600" b="0" i="0" u="none" strike="noStrike" cap="none" normalizeH="0" baseline="0" smtClean="0">
                          <a:ln>
                            <a:noFill/>
                          </a:ln>
                          <a:solidFill>
                            <a:schemeClr val="tx1"/>
                          </a:solidFill>
                          <a:effectLst/>
                          <a:latin typeface="Tahoma" pitchFamily="34" charset="0"/>
                          <a:ea typeface="ＭＳ Ｐゴシック" pitchFamily="1" charset="-128"/>
                        </a:rPr>
                        <a:t>Entidades públicas no estatales</a:t>
                      </a:r>
                    </a:p>
                  </a:txBody>
                  <a:tcPr marL="36000" marR="36000" marT="18000" marB="18000" anchor="ctr" horzOverflow="overflow">
                    <a:lnL w="19050" cap="flat" cmpd="sng" algn="ctr">
                      <a:solidFill>
                        <a:schemeClr val="accent2"/>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Tx/>
                        <a:buNone/>
                        <a:tabLst/>
                      </a:pPr>
                      <a:endParaRPr kumimoji="0" lang="es-ES" sz="1600" b="0" i="0" u="none" strike="noStrike" cap="none" normalizeH="0" baseline="0" smtClean="0">
                        <a:ln>
                          <a:noFill/>
                        </a:ln>
                        <a:solidFill>
                          <a:schemeClr val="tx1"/>
                        </a:solidFill>
                        <a:effectLst/>
                        <a:latin typeface="Tahoma" pitchFamily="34" charset="0"/>
                        <a:ea typeface="ＭＳ Ｐゴシック" pitchFamily="1" charset="-128"/>
                      </a:endParaRPr>
                    </a:p>
                  </a:txBody>
                  <a:tcPr marL="36000" marR="36000" marT="18000" marB="18000" anchor="ctr"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1600" b="0" i="0" u="none" strike="noStrike" cap="none" normalizeH="0" baseline="0" smtClean="0">
                          <a:ln>
                            <a:noFill/>
                          </a:ln>
                          <a:solidFill>
                            <a:schemeClr val="tx1"/>
                          </a:solidFill>
                          <a:effectLst/>
                          <a:latin typeface="Tahoma" pitchFamily="34" charset="0"/>
                          <a:ea typeface="ＭＳ Ｐゴシック" pitchFamily="1" charset="-128"/>
                        </a:rPr>
                        <a:t>1</a:t>
                      </a:r>
                    </a:p>
                  </a:txBody>
                  <a:tcPr marL="36000" marR="36000" marT="18000" marB="18000" anchor="ctr"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1600" b="0" i="0" u="none" strike="noStrike" cap="none" normalizeH="0" baseline="0" smtClean="0">
                          <a:ln>
                            <a:noFill/>
                          </a:ln>
                          <a:solidFill>
                            <a:schemeClr val="tx1"/>
                          </a:solidFill>
                          <a:effectLst/>
                          <a:latin typeface="Tahoma" pitchFamily="34" charset="0"/>
                          <a:ea typeface="ＭＳ Ｐゴシック" pitchFamily="1" charset="-128"/>
                        </a:rPr>
                        <a:t>1</a:t>
                      </a:r>
                    </a:p>
                  </a:txBody>
                  <a:tcPr marL="36000" marR="36000" marT="18000" marB="18000" anchor="ctr"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Tx/>
                        <a:buNone/>
                        <a:tabLst/>
                      </a:pPr>
                      <a:endParaRPr kumimoji="0" lang="es-ES" sz="1600" b="0" i="0" u="none" strike="noStrike" cap="none" normalizeH="0" baseline="0" smtClean="0">
                        <a:ln>
                          <a:noFill/>
                        </a:ln>
                        <a:solidFill>
                          <a:schemeClr val="tx1"/>
                        </a:solidFill>
                        <a:effectLst/>
                        <a:latin typeface="Tahoma" pitchFamily="34" charset="0"/>
                        <a:ea typeface="ＭＳ Ｐゴシック" pitchFamily="1" charset="-128"/>
                      </a:endParaRPr>
                    </a:p>
                  </a:txBody>
                  <a:tcPr marL="36000" marR="36000" marT="18000" marB="18000" anchor="ctr"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Tx/>
                        <a:buNone/>
                        <a:tabLst/>
                      </a:pPr>
                      <a:endParaRPr kumimoji="0" lang="es-ES" sz="1600" b="0" i="0" u="none" strike="noStrike" cap="none" normalizeH="0" baseline="0" smtClean="0">
                        <a:ln>
                          <a:noFill/>
                        </a:ln>
                        <a:solidFill>
                          <a:schemeClr val="tx1"/>
                        </a:solidFill>
                        <a:effectLst/>
                        <a:latin typeface="Tahoma" pitchFamily="34" charset="0"/>
                        <a:ea typeface="ＭＳ Ｐゴシック" pitchFamily="1" charset="-128"/>
                      </a:endParaRPr>
                    </a:p>
                  </a:txBody>
                  <a:tcPr marL="36000" marR="36000" marT="18000" marB="18000" anchor="ctr"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Tx/>
                        <a:buNone/>
                        <a:tabLst/>
                      </a:pPr>
                      <a:endParaRPr kumimoji="0" lang="es-ES" sz="1600" b="0" i="0" u="none" strike="noStrike" cap="none" normalizeH="0" baseline="0" smtClean="0">
                        <a:ln>
                          <a:noFill/>
                        </a:ln>
                        <a:solidFill>
                          <a:schemeClr val="tx1"/>
                        </a:solidFill>
                        <a:effectLst/>
                        <a:latin typeface="Tahoma" pitchFamily="34" charset="0"/>
                        <a:ea typeface="ＭＳ Ｐゴシック" pitchFamily="1" charset="-128"/>
                      </a:endParaRPr>
                    </a:p>
                  </a:txBody>
                  <a:tcPr marL="36000" marR="36000" marT="18000" marB="18000" anchor="ctr"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Tx/>
                        <a:buNone/>
                        <a:tabLst/>
                      </a:pPr>
                      <a:endParaRPr kumimoji="0" lang="es-ES" sz="1600" b="0" i="0" u="none" strike="noStrike" cap="none" normalizeH="0" baseline="0" smtClean="0">
                        <a:ln>
                          <a:noFill/>
                        </a:ln>
                        <a:solidFill>
                          <a:schemeClr val="tx1"/>
                        </a:solidFill>
                        <a:effectLst/>
                        <a:latin typeface="Tahoma" pitchFamily="34" charset="0"/>
                        <a:ea typeface="ＭＳ Ｐゴシック" pitchFamily="1" charset="-128"/>
                      </a:endParaRPr>
                    </a:p>
                  </a:txBody>
                  <a:tcPr marL="36000" marR="36000" marT="18000" marB="18000" anchor="ctr"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1600" b="1" i="0" u="none" strike="noStrike" cap="none" normalizeH="0" baseline="0" smtClean="0">
                          <a:ln>
                            <a:noFill/>
                          </a:ln>
                          <a:solidFill>
                            <a:schemeClr val="tx1"/>
                          </a:solidFill>
                          <a:effectLst/>
                          <a:latin typeface="Tahoma" pitchFamily="34" charset="0"/>
                          <a:ea typeface="ＭＳ Ｐゴシック" pitchFamily="1" charset="-128"/>
                        </a:rPr>
                        <a:t>2</a:t>
                      </a:r>
                    </a:p>
                  </a:txBody>
                  <a:tcPr marL="36000" marR="36000" marT="18000" marB="18000" anchor="ctr" horzOverflow="overflow">
                    <a:lnL w="12700" cap="flat" cmpd="sng" algn="ctr">
                      <a:solidFill>
                        <a:srgbClr val="0099CC"/>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r>
              <a:tr h="61118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sz="1600" b="0" i="0" u="none" strike="noStrike" cap="none" normalizeH="0" baseline="0" smtClean="0">
                          <a:ln>
                            <a:noFill/>
                          </a:ln>
                          <a:solidFill>
                            <a:schemeClr val="tx1"/>
                          </a:solidFill>
                          <a:effectLst/>
                          <a:latin typeface="Tahoma" pitchFamily="34" charset="0"/>
                          <a:ea typeface="ＭＳ Ｐゴシック" pitchFamily="1" charset="-128"/>
                        </a:rPr>
                        <a:t>Sector descentralizado territorial</a:t>
                      </a:r>
                    </a:p>
                  </a:txBody>
                  <a:tcPr marL="36000" marR="36000" marT="18000" marB="18000" anchor="ctr" horzOverflow="overflow">
                    <a:lnL w="19050" cap="flat" cmpd="sng" algn="ctr">
                      <a:solidFill>
                        <a:schemeClr val="accent2"/>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1600" b="0" i="0" u="none" strike="noStrike" cap="none" normalizeH="0" baseline="0" smtClean="0">
                          <a:ln>
                            <a:noFill/>
                          </a:ln>
                          <a:solidFill>
                            <a:schemeClr val="tx1"/>
                          </a:solidFill>
                          <a:effectLst/>
                          <a:latin typeface="Tahoma" pitchFamily="34" charset="0"/>
                          <a:ea typeface="ＭＳ Ｐゴシック" pitchFamily="1" charset="-128"/>
                        </a:rPr>
                        <a:t>2</a:t>
                      </a:r>
                    </a:p>
                  </a:txBody>
                  <a:tcPr marL="36000" marR="36000" marT="18000" marB="18000" anchor="ctr"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Tx/>
                        <a:buNone/>
                        <a:tabLst/>
                      </a:pPr>
                      <a:endParaRPr kumimoji="0" lang="es-ES" sz="1600" b="0" i="0" u="none" strike="noStrike" cap="none" normalizeH="0" baseline="0" smtClean="0">
                        <a:ln>
                          <a:noFill/>
                        </a:ln>
                        <a:solidFill>
                          <a:schemeClr val="tx1"/>
                        </a:solidFill>
                        <a:effectLst/>
                        <a:latin typeface="Tahoma" pitchFamily="34" charset="0"/>
                        <a:ea typeface="ＭＳ Ｐゴシック" pitchFamily="1" charset="-128"/>
                      </a:endParaRPr>
                    </a:p>
                  </a:txBody>
                  <a:tcPr marL="36000" marR="36000" marT="18000" marB="18000" anchor="ctr"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Tx/>
                        <a:buNone/>
                        <a:tabLst/>
                      </a:pPr>
                      <a:endParaRPr kumimoji="0" lang="es-ES" sz="1600" b="0" i="0" u="none" strike="noStrike" cap="none" normalizeH="0" baseline="0" smtClean="0">
                        <a:ln>
                          <a:noFill/>
                        </a:ln>
                        <a:solidFill>
                          <a:schemeClr val="tx1"/>
                        </a:solidFill>
                        <a:effectLst/>
                        <a:latin typeface="Tahoma" pitchFamily="34" charset="0"/>
                        <a:ea typeface="ＭＳ Ｐゴシック" pitchFamily="1" charset="-128"/>
                      </a:endParaRPr>
                    </a:p>
                  </a:txBody>
                  <a:tcPr marL="36000" marR="36000" marT="18000" marB="18000" anchor="ctr"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Tx/>
                        <a:buNone/>
                        <a:tabLst/>
                      </a:pPr>
                      <a:endParaRPr kumimoji="0" lang="es-ES" sz="1600" b="0" i="0" u="none" strike="noStrike" cap="none" normalizeH="0" baseline="0" smtClean="0">
                        <a:ln>
                          <a:noFill/>
                        </a:ln>
                        <a:solidFill>
                          <a:schemeClr val="tx1"/>
                        </a:solidFill>
                        <a:effectLst/>
                        <a:latin typeface="Tahoma" pitchFamily="34" charset="0"/>
                        <a:ea typeface="ＭＳ Ｐゴシック" pitchFamily="1" charset="-128"/>
                      </a:endParaRPr>
                    </a:p>
                  </a:txBody>
                  <a:tcPr marL="36000" marR="36000" marT="18000" marB="18000" anchor="ctr"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Tx/>
                        <a:buNone/>
                        <a:tabLst/>
                      </a:pPr>
                      <a:endParaRPr kumimoji="0" lang="es-ES" sz="1600" b="0" i="0" u="none" strike="noStrike" cap="none" normalizeH="0" baseline="0" smtClean="0">
                        <a:ln>
                          <a:noFill/>
                        </a:ln>
                        <a:solidFill>
                          <a:schemeClr val="tx1"/>
                        </a:solidFill>
                        <a:effectLst/>
                        <a:latin typeface="Tahoma" pitchFamily="34" charset="0"/>
                        <a:ea typeface="ＭＳ Ｐゴシック" pitchFamily="1" charset="-128"/>
                      </a:endParaRPr>
                    </a:p>
                  </a:txBody>
                  <a:tcPr marL="36000" marR="36000" marT="18000" marB="18000" anchor="ctr"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Tx/>
                        <a:buNone/>
                        <a:tabLst/>
                      </a:pPr>
                      <a:endParaRPr kumimoji="0" lang="es-ES" sz="1600" b="0" i="0" u="none" strike="noStrike" cap="none" normalizeH="0" baseline="0" smtClean="0">
                        <a:ln>
                          <a:noFill/>
                        </a:ln>
                        <a:solidFill>
                          <a:schemeClr val="tx1"/>
                        </a:solidFill>
                        <a:effectLst/>
                        <a:latin typeface="Tahoma" pitchFamily="34" charset="0"/>
                        <a:ea typeface="ＭＳ Ｐゴシック" pitchFamily="1" charset="-128"/>
                      </a:endParaRPr>
                    </a:p>
                  </a:txBody>
                  <a:tcPr marL="36000" marR="36000" marT="18000" marB="18000" anchor="ctr"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Tx/>
                        <a:buNone/>
                        <a:tabLst/>
                      </a:pPr>
                      <a:endParaRPr kumimoji="0" lang="es-ES" sz="1600" b="0" i="0" u="none" strike="noStrike" cap="none" normalizeH="0" baseline="0" smtClean="0">
                        <a:ln>
                          <a:noFill/>
                        </a:ln>
                        <a:solidFill>
                          <a:schemeClr val="tx1"/>
                        </a:solidFill>
                        <a:effectLst/>
                        <a:latin typeface="Tahoma" pitchFamily="34" charset="0"/>
                        <a:ea typeface="ＭＳ Ｐゴシック" pitchFamily="1" charset="-128"/>
                      </a:endParaRPr>
                    </a:p>
                  </a:txBody>
                  <a:tcPr marL="36000" marR="36000" marT="18000" marB="18000" anchor="ctr"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1600" b="1" i="0" u="none" strike="noStrike" cap="none" normalizeH="0" baseline="0" smtClean="0">
                          <a:ln>
                            <a:noFill/>
                          </a:ln>
                          <a:solidFill>
                            <a:schemeClr val="tx1"/>
                          </a:solidFill>
                          <a:effectLst/>
                          <a:latin typeface="Tahoma" pitchFamily="34" charset="0"/>
                          <a:ea typeface="ＭＳ Ｐゴシック" pitchFamily="1" charset="-128"/>
                        </a:rPr>
                        <a:t>2</a:t>
                      </a:r>
                    </a:p>
                  </a:txBody>
                  <a:tcPr marL="36000" marR="36000" marT="18000" marB="18000" anchor="ctr" horzOverflow="overflow">
                    <a:lnL w="12700" cap="flat" cmpd="sng" algn="ctr">
                      <a:solidFill>
                        <a:srgbClr val="0099CC"/>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r>
              <a:tr h="3254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sz="1600" b="0" i="0" u="none" strike="noStrike" cap="none" normalizeH="0" baseline="0" smtClean="0">
                          <a:ln>
                            <a:noFill/>
                          </a:ln>
                          <a:solidFill>
                            <a:schemeClr val="tx1"/>
                          </a:solidFill>
                          <a:effectLst/>
                          <a:latin typeface="Tahoma" pitchFamily="34" charset="0"/>
                          <a:ea typeface="ＭＳ Ｐゴシック" pitchFamily="1" charset="-128"/>
                        </a:rPr>
                        <a:t>Gobierno Central</a:t>
                      </a:r>
                    </a:p>
                  </a:txBody>
                  <a:tcPr marL="36000" marR="36000" marT="18000" marB="18000" anchor="ctr" horzOverflow="overflow">
                    <a:lnL w="19050" cap="flat" cmpd="sng" algn="ctr">
                      <a:solidFill>
                        <a:schemeClr val="accent2"/>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1600" b="0" i="0" u="none" strike="noStrike" cap="none" normalizeH="0" baseline="0" smtClean="0">
                          <a:ln>
                            <a:noFill/>
                          </a:ln>
                          <a:solidFill>
                            <a:schemeClr val="tx1"/>
                          </a:solidFill>
                          <a:effectLst/>
                          <a:latin typeface="Tahoma" pitchFamily="34" charset="0"/>
                          <a:ea typeface="ＭＳ Ｐゴシック" pitchFamily="1" charset="-128"/>
                        </a:rPr>
                        <a:t>1</a:t>
                      </a:r>
                    </a:p>
                  </a:txBody>
                  <a:tcPr marL="36000" marR="36000" marT="18000" marB="18000" anchor="ctr"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Tx/>
                        <a:buNone/>
                        <a:tabLst/>
                      </a:pPr>
                      <a:endParaRPr kumimoji="0" lang="es-ES" sz="1600" b="0" i="0" u="none" strike="noStrike" cap="none" normalizeH="0" baseline="0" smtClean="0">
                        <a:ln>
                          <a:noFill/>
                        </a:ln>
                        <a:solidFill>
                          <a:schemeClr val="tx1"/>
                        </a:solidFill>
                        <a:effectLst/>
                        <a:latin typeface="Tahoma" pitchFamily="34" charset="0"/>
                        <a:ea typeface="ＭＳ Ｐゴシック" pitchFamily="1" charset="-128"/>
                      </a:endParaRPr>
                    </a:p>
                  </a:txBody>
                  <a:tcPr marL="36000" marR="36000" marT="18000" marB="18000" anchor="ctr"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Tx/>
                        <a:buNone/>
                        <a:tabLst/>
                      </a:pPr>
                      <a:endParaRPr kumimoji="0" lang="es-ES" sz="1600" b="0" i="0" u="none" strike="noStrike" cap="none" normalizeH="0" baseline="0" smtClean="0">
                        <a:ln>
                          <a:noFill/>
                        </a:ln>
                        <a:solidFill>
                          <a:schemeClr val="tx1"/>
                        </a:solidFill>
                        <a:effectLst/>
                        <a:latin typeface="Tahoma" pitchFamily="34" charset="0"/>
                        <a:ea typeface="ＭＳ Ｐゴシック" pitchFamily="1" charset="-128"/>
                      </a:endParaRPr>
                    </a:p>
                  </a:txBody>
                  <a:tcPr marL="36000" marR="36000" marT="18000" marB="18000" anchor="ctr"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Tx/>
                        <a:buNone/>
                        <a:tabLst/>
                      </a:pPr>
                      <a:endParaRPr kumimoji="0" lang="es-ES" sz="1600" b="0" i="0" u="none" strike="noStrike" cap="none" normalizeH="0" baseline="0" smtClean="0">
                        <a:ln>
                          <a:noFill/>
                        </a:ln>
                        <a:solidFill>
                          <a:schemeClr val="tx1"/>
                        </a:solidFill>
                        <a:effectLst/>
                        <a:latin typeface="Tahoma" pitchFamily="34" charset="0"/>
                        <a:ea typeface="ＭＳ Ｐゴシック" pitchFamily="1" charset="-128"/>
                      </a:endParaRPr>
                    </a:p>
                  </a:txBody>
                  <a:tcPr marL="36000" marR="36000" marT="18000" marB="18000" anchor="ctr"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Tx/>
                        <a:buNone/>
                        <a:tabLst/>
                      </a:pPr>
                      <a:endParaRPr kumimoji="0" lang="es-ES" sz="1600" b="0" i="0" u="none" strike="noStrike" cap="none" normalizeH="0" baseline="0" smtClean="0">
                        <a:ln>
                          <a:noFill/>
                        </a:ln>
                        <a:solidFill>
                          <a:schemeClr val="tx1"/>
                        </a:solidFill>
                        <a:effectLst/>
                        <a:latin typeface="Tahoma" pitchFamily="34" charset="0"/>
                        <a:ea typeface="ＭＳ Ｐゴシック" pitchFamily="1" charset="-128"/>
                      </a:endParaRPr>
                    </a:p>
                  </a:txBody>
                  <a:tcPr marL="36000" marR="36000" marT="18000" marB="18000" anchor="ctr"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Tx/>
                        <a:buNone/>
                        <a:tabLst/>
                      </a:pPr>
                      <a:endParaRPr kumimoji="0" lang="es-ES" sz="1600" b="0" i="0" u="none" strike="noStrike" cap="none" normalizeH="0" baseline="0" smtClean="0">
                        <a:ln>
                          <a:noFill/>
                        </a:ln>
                        <a:solidFill>
                          <a:schemeClr val="tx1"/>
                        </a:solidFill>
                        <a:effectLst/>
                        <a:latin typeface="Tahoma" pitchFamily="34" charset="0"/>
                        <a:ea typeface="ＭＳ Ｐゴシック" pitchFamily="1" charset="-128"/>
                      </a:endParaRPr>
                    </a:p>
                  </a:txBody>
                  <a:tcPr marL="36000" marR="36000" marT="18000" marB="18000" anchor="ctr"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Tx/>
                        <a:buNone/>
                        <a:tabLst/>
                      </a:pPr>
                      <a:endParaRPr kumimoji="0" lang="es-ES" sz="1600" b="0" i="0" u="none" strike="noStrike" cap="none" normalizeH="0" baseline="0" smtClean="0">
                        <a:ln>
                          <a:noFill/>
                        </a:ln>
                        <a:solidFill>
                          <a:schemeClr val="tx1"/>
                        </a:solidFill>
                        <a:effectLst/>
                        <a:latin typeface="Tahoma" pitchFamily="34" charset="0"/>
                        <a:ea typeface="ＭＳ Ｐゴシック" pitchFamily="1" charset="-128"/>
                      </a:endParaRPr>
                    </a:p>
                  </a:txBody>
                  <a:tcPr marL="36000" marR="36000" marT="18000" marB="18000" anchor="ctr"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1600" b="1" i="0" u="none" strike="noStrike" cap="none" normalizeH="0" baseline="0" smtClean="0">
                          <a:ln>
                            <a:noFill/>
                          </a:ln>
                          <a:solidFill>
                            <a:schemeClr val="tx1"/>
                          </a:solidFill>
                          <a:effectLst/>
                          <a:latin typeface="Tahoma" pitchFamily="34" charset="0"/>
                          <a:ea typeface="ＭＳ Ｐゴシック" pitchFamily="1" charset="-128"/>
                        </a:rPr>
                        <a:t>1</a:t>
                      </a:r>
                    </a:p>
                  </a:txBody>
                  <a:tcPr marL="36000" marR="36000" marT="18000" marB="18000" anchor="ctr" horzOverflow="overflow">
                    <a:lnL w="12700" cap="flat" cmpd="sng" algn="ctr">
                      <a:solidFill>
                        <a:srgbClr val="0099CC"/>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r>
              <a:tr h="6096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sz="1600" b="0" i="0" u="none" strike="noStrike" cap="none" normalizeH="0" baseline="0" smtClean="0">
                          <a:ln>
                            <a:noFill/>
                          </a:ln>
                          <a:solidFill>
                            <a:schemeClr val="tx1"/>
                          </a:solidFill>
                          <a:effectLst/>
                          <a:latin typeface="Tahoma" pitchFamily="34" charset="0"/>
                          <a:ea typeface="ＭＳ Ｐゴシック" pitchFamily="1" charset="-128"/>
                        </a:rPr>
                        <a:t>Entidades públicas particulares</a:t>
                      </a:r>
                    </a:p>
                  </a:txBody>
                  <a:tcPr marL="36000" marR="36000" marT="18000" marB="18000" anchor="ctr" horzOverflow="overflow">
                    <a:lnL w="19050" cap="flat" cmpd="sng" algn="ctr">
                      <a:solidFill>
                        <a:schemeClr val="accent2"/>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Tx/>
                        <a:buNone/>
                        <a:tabLst/>
                      </a:pPr>
                      <a:endParaRPr kumimoji="0" lang="es-ES" sz="1600" b="0" i="0" u="none" strike="noStrike" cap="none" normalizeH="0" baseline="0" smtClean="0">
                        <a:ln>
                          <a:noFill/>
                        </a:ln>
                        <a:solidFill>
                          <a:schemeClr val="tx1"/>
                        </a:solidFill>
                        <a:effectLst/>
                        <a:latin typeface="Tahoma" pitchFamily="34" charset="0"/>
                        <a:ea typeface="ＭＳ Ｐゴシック" pitchFamily="1" charset="-128"/>
                      </a:endParaRPr>
                    </a:p>
                  </a:txBody>
                  <a:tcPr marL="36000" marR="36000" marT="18000" marB="18000" anchor="ctr"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Tx/>
                        <a:buNone/>
                        <a:tabLst/>
                      </a:pPr>
                      <a:endParaRPr kumimoji="0" lang="es-ES" sz="1600" b="0" i="0" u="none" strike="noStrike" cap="none" normalizeH="0" baseline="0" smtClean="0">
                        <a:ln>
                          <a:noFill/>
                        </a:ln>
                        <a:solidFill>
                          <a:schemeClr val="tx1"/>
                        </a:solidFill>
                        <a:effectLst/>
                        <a:latin typeface="Tahoma" pitchFamily="34" charset="0"/>
                        <a:ea typeface="ＭＳ Ｐゴシック" pitchFamily="1" charset="-128"/>
                      </a:endParaRPr>
                    </a:p>
                  </a:txBody>
                  <a:tcPr marL="36000" marR="36000" marT="18000" marB="18000" anchor="ctr"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Tx/>
                        <a:buNone/>
                        <a:tabLst/>
                      </a:pPr>
                      <a:endParaRPr kumimoji="0" lang="es-ES" sz="1600" b="0" i="0" u="none" strike="noStrike" cap="none" normalizeH="0" baseline="0" smtClean="0">
                        <a:ln>
                          <a:noFill/>
                        </a:ln>
                        <a:solidFill>
                          <a:schemeClr val="tx1"/>
                        </a:solidFill>
                        <a:effectLst/>
                        <a:latin typeface="Tahoma" pitchFamily="34" charset="0"/>
                        <a:ea typeface="ＭＳ Ｐゴシック" pitchFamily="1" charset="-128"/>
                      </a:endParaRPr>
                    </a:p>
                  </a:txBody>
                  <a:tcPr marL="36000" marR="36000" marT="18000" marB="18000" anchor="ctr"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1600" b="0" i="0" u="none" strike="noStrike" cap="none" normalizeH="0" baseline="0" smtClean="0">
                          <a:ln>
                            <a:noFill/>
                          </a:ln>
                          <a:solidFill>
                            <a:schemeClr val="tx1"/>
                          </a:solidFill>
                          <a:effectLst/>
                          <a:latin typeface="Tahoma" pitchFamily="34" charset="0"/>
                          <a:ea typeface="ＭＳ Ｐゴシック" pitchFamily="1" charset="-128"/>
                        </a:rPr>
                        <a:t>1</a:t>
                      </a:r>
                    </a:p>
                  </a:txBody>
                  <a:tcPr marL="36000" marR="36000" marT="18000" marB="18000" anchor="ctr"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Tx/>
                        <a:buNone/>
                        <a:tabLst/>
                      </a:pPr>
                      <a:endParaRPr kumimoji="0" lang="es-ES" sz="1600" b="0" i="0" u="none" strike="noStrike" cap="none" normalizeH="0" baseline="0" smtClean="0">
                        <a:ln>
                          <a:noFill/>
                        </a:ln>
                        <a:solidFill>
                          <a:schemeClr val="tx1"/>
                        </a:solidFill>
                        <a:effectLst/>
                        <a:latin typeface="Tahoma" pitchFamily="34" charset="0"/>
                        <a:ea typeface="ＭＳ Ｐゴシック" pitchFamily="1" charset="-128"/>
                      </a:endParaRPr>
                    </a:p>
                  </a:txBody>
                  <a:tcPr marL="36000" marR="36000" marT="18000" marB="18000" anchor="ctr"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Tx/>
                        <a:buNone/>
                        <a:tabLst/>
                      </a:pPr>
                      <a:endParaRPr kumimoji="0" lang="es-ES" sz="1600" b="0" i="0" u="none" strike="noStrike" cap="none" normalizeH="0" baseline="0" smtClean="0">
                        <a:ln>
                          <a:noFill/>
                        </a:ln>
                        <a:solidFill>
                          <a:schemeClr val="tx1"/>
                        </a:solidFill>
                        <a:effectLst/>
                        <a:latin typeface="Tahoma" pitchFamily="34" charset="0"/>
                        <a:ea typeface="ＭＳ Ｐゴシック" pitchFamily="1" charset="-128"/>
                      </a:endParaRPr>
                    </a:p>
                  </a:txBody>
                  <a:tcPr marL="36000" marR="36000" marT="18000" marB="18000" anchor="ctr"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Tx/>
                        <a:buNone/>
                        <a:tabLst/>
                      </a:pPr>
                      <a:endParaRPr kumimoji="0" lang="es-ES" sz="1600" b="0" i="0" u="none" strike="noStrike" cap="none" normalizeH="0" baseline="0" smtClean="0">
                        <a:ln>
                          <a:noFill/>
                        </a:ln>
                        <a:solidFill>
                          <a:schemeClr val="tx1"/>
                        </a:solidFill>
                        <a:effectLst/>
                        <a:latin typeface="Tahoma" pitchFamily="34" charset="0"/>
                        <a:ea typeface="ＭＳ Ｐゴシック" pitchFamily="1" charset="-128"/>
                      </a:endParaRPr>
                    </a:p>
                  </a:txBody>
                  <a:tcPr marL="36000" marR="36000" marT="18000" marB="18000" anchor="ctr"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1600" b="1" i="0" u="none" strike="noStrike" cap="none" normalizeH="0" baseline="0" smtClean="0">
                          <a:ln>
                            <a:noFill/>
                          </a:ln>
                          <a:solidFill>
                            <a:schemeClr val="tx1"/>
                          </a:solidFill>
                          <a:effectLst/>
                          <a:latin typeface="Tahoma" pitchFamily="34" charset="0"/>
                          <a:ea typeface="ＭＳ Ｐゴシック" pitchFamily="1" charset="-128"/>
                        </a:rPr>
                        <a:t>1</a:t>
                      </a:r>
                    </a:p>
                  </a:txBody>
                  <a:tcPr marL="36000" marR="36000" marT="18000" marB="18000" anchor="ctr" horzOverflow="overflow">
                    <a:lnL w="12700" cap="flat" cmpd="sng" algn="ctr">
                      <a:solidFill>
                        <a:srgbClr val="0099CC"/>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r>
              <a:tr h="401638">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s-MX" sz="1600" b="1" i="0" u="none" strike="noStrike" cap="none" normalizeH="0" baseline="0" smtClean="0">
                          <a:ln>
                            <a:noFill/>
                          </a:ln>
                          <a:solidFill>
                            <a:schemeClr val="tx1"/>
                          </a:solidFill>
                          <a:effectLst/>
                          <a:latin typeface="Tahoma" pitchFamily="34" charset="0"/>
                          <a:ea typeface="ＭＳ Ｐゴシック" pitchFamily="1" charset="-128"/>
                        </a:rPr>
                        <a:t>Total</a:t>
                      </a:r>
                    </a:p>
                  </a:txBody>
                  <a:tcPr marL="36000" marR="36000" marT="18000" marB="18000" anchor="ctr" horzOverflow="overflow">
                    <a:lnL w="19050" cap="flat" cmpd="sng" algn="ctr">
                      <a:solidFill>
                        <a:schemeClr val="accent2"/>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1600" b="1" i="0" u="none" strike="noStrike" cap="none" normalizeH="0" baseline="0" smtClean="0">
                          <a:ln>
                            <a:noFill/>
                          </a:ln>
                          <a:solidFill>
                            <a:schemeClr val="tx1"/>
                          </a:solidFill>
                          <a:effectLst/>
                          <a:latin typeface="Tahoma" pitchFamily="34" charset="0"/>
                          <a:ea typeface="ＭＳ Ｐゴシック" pitchFamily="1" charset="-128"/>
                        </a:rPr>
                        <a:t>6</a:t>
                      </a:r>
                    </a:p>
                  </a:txBody>
                  <a:tcPr marL="36000" marR="36000" marT="18000" marB="18000" anchor="ctr"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1600" b="1" i="0" u="none" strike="noStrike" cap="none" normalizeH="0" baseline="0" smtClean="0">
                          <a:ln>
                            <a:noFill/>
                          </a:ln>
                          <a:solidFill>
                            <a:schemeClr val="tx1"/>
                          </a:solidFill>
                          <a:effectLst/>
                          <a:latin typeface="Tahoma" pitchFamily="34" charset="0"/>
                          <a:ea typeface="ＭＳ Ｐゴシック" pitchFamily="1" charset="-128"/>
                        </a:rPr>
                        <a:t>2</a:t>
                      </a:r>
                    </a:p>
                  </a:txBody>
                  <a:tcPr marL="36000" marR="36000" marT="18000" marB="18000" anchor="ctr"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1600" b="1" i="0" u="none" strike="noStrike" cap="none" normalizeH="0" baseline="0" smtClean="0">
                          <a:ln>
                            <a:noFill/>
                          </a:ln>
                          <a:solidFill>
                            <a:schemeClr val="tx1"/>
                          </a:solidFill>
                          <a:effectLst/>
                          <a:latin typeface="Tahoma" pitchFamily="34" charset="0"/>
                          <a:ea typeface="ＭＳ Ｐゴシック" pitchFamily="1" charset="-128"/>
                        </a:rPr>
                        <a:t>2</a:t>
                      </a:r>
                    </a:p>
                  </a:txBody>
                  <a:tcPr marL="36000" marR="36000" marT="18000" marB="18000" anchor="ctr"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1600" b="1" i="0" u="none" strike="noStrike" cap="none" normalizeH="0" baseline="0" smtClean="0">
                          <a:ln>
                            <a:noFill/>
                          </a:ln>
                          <a:solidFill>
                            <a:schemeClr val="tx1"/>
                          </a:solidFill>
                          <a:effectLst/>
                          <a:latin typeface="Tahoma" pitchFamily="34" charset="0"/>
                          <a:ea typeface="ＭＳ Ｐゴシック" pitchFamily="1" charset="-128"/>
                        </a:rPr>
                        <a:t>7</a:t>
                      </a:r>
                    </a:p>
                  </a:txBody>
                  <a:tcPr marL="36000" marR="36000" marT="18000" marB="18000" anchor="ctr"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1600" b="1" i="0" u="none" strike="noStrike" cap="none" normalizeH="0" baseline="0" smtClean="0">
                          <a:ln>
                            <a:noFill/>
                          </a:ln>
                          <a:solidFill>
                            <a:schemeClr val="tx1"/>
                          </a:solidFill>
                          <a:effectLst/>
                          <a:latin typeface="Tahoma" pitchFamily="34" charset="0"/>
                          <a:ea typeface="ＭＳ Ｐゴシック" pitchFamily="1" charset="-128"/>
                        </a:rPr>
                        <a:t>5</a:t>
                      </a:r>
                    </a:p>
                  </a:txBody>
                  <a:tcPr marL="36000" marR="36000" marT="18000" marB="18000" anchor="ctr"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1600" b="1" i="0" u="none" strike="noStrike" cap="none" normalizeH="0" baseline="0" smtClean="0">
                          <a:ln>
                            <a:noFill/>
                          </a:ln>
                          <a:solidFill>
                            <a:schemeClr val="tx1"/>
                          </a:solidFill>
                          <a:effectLst/>
                          <a:latin typeface="Tahoma" pitchFamily="34" charset="0"/>
                          <a:ea typeface="ＭＳ Ｐゴシック" pitchFamily="1" charset="-128"/>
                        </a:rPr>
                        <a:t>4</a:t>
                      </a:r>
                    </a:p>
                  </a:txBody>
                  <a:tcPr marL="36000" marR="36000" marT="18000" marB="18000" anchor="ctr"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1600" b="1" i="0" u="none" strike="noStrike" cap="none" normalizeH="0" baseline="0" smtClean="0">
                          <a:ln>
                            <a:noFill/>
                          </a:ln>
                          <a:solidFill>
                            <a:schemeClr val="tx1"/>
                          </a:solidFill>
                          <a:effectLst/>
                          <a:latin typeface="Tahoma" pitchFamily="34" charset="0"/>
                          <a:ea typeface="ＭＳ Ｐゴシック" pitchFamily="1" charset="-128"/>
                        </a:rPr>
                        <a:t>1</a:t>
                      </a:r>
                    </a:p>
                  </a:txBody>
                  <a:tcPr marL="36000" marR="36000" marT="18000" marB="18000" anchor="ctr" horzOverflow="overflow">
                    <a:lnL w="12700"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s-MX" sz="1600" b="1" i="0" u="none" strike="noStrike" cap="none" normalizeH="0" baseline="0" smtClean="0">
                          <a:ln>
                            <a:noFill/>
                          </a:ln>
                          <a:solidFill>
                            <a:schemeClr val="tx1"/>
                          </a:solidFill>
                          <a:effectLst/>
                          <a:latin typeface="Tahoma" pitchFamily="34" charset="0"/>
                          <a:ea typeface="ＭＳ Ｐゴシック" pitchFamily="1" charset="-128"/>
                        </a:rPr>
                        <a:t>27</a:t>
                      </a:r>
                    </a:p>
                  </a:txBody>
                  <a:tcPr marL="36000" marR="36000" marT="18000" marB="18000" anchor="ctr" horzOverflow="overflow">
                    <a:lnL w="12700" cap="flat" cmpd="sng" algn="ctr">
                      <a:solidFill>
                        <a:srgbClr val="0099CC"/>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2700" cap="flat" cmpd="sng" algn="ctr">
                      <a:solidFill>
                        <a:srgbClr val="0099CC"/>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a:noFill/>
                    </a:lnTlToBr>
                    <a:lnBlToTr>
                      <a:noFill/>
                    </a:lnBlToTr>
                    <a:noFill/>
                  </a:tcPr>
                </a:tc>
              </a:tr>
            </a:tbl>
          </a:graphicData>
        </a:graphic>
      </p:graphicFrame>
      <p:sp>
        <p:nvSpPr>
          <p:cNvPr id="11787" name="Rectangle 523"/>
          <p:cNvSpPr>
            <a:spLocks noChangeArrowheads="1"/>
          </p:cNvSpPr>
          <p:nvPr/>
        </p:nvSpPr>
        <p:spPr bwMode="auto">
          <a:xfrm>
            <a:off x="250825" y="6308725"/>
            <a:ext cx="3878263" cy="274638"/>
          </a:xfrm>
          <a:prstGeom prst="rect">
            <a:avLst/>
          </a:prstGeom>
          <a:noFill/>
          <a:ln w="9525">
            <a:noFill/>
            <a:miter lim="800000"/>
            <a:headEnd/>
            <a:tailEnd/>
          </a:ln>
          <a:effectLst/>
        </p:spPr>
        <p:txBody>
          <a:bodyPr wrap="none" anchor="ctr">
            <a:spAutoFit/>
          </a:bodyPr>
          <a:lstStyle/>
          <a:p>
            <a:pPr algn="just"/>
            <a:r>
              <a:rPr lang="es-MX" sz="1200"/>
              <a:t>Fuente: Elaboración propia con datos de Alfaro, 2004.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ctrTitle"/>
          </p:nvPr>
        </p:nvSpPr>
        <p:spPr>
          <a:xfrm>
            <a:off x="685800" y="1989138"/>
            <a:ext cx="7773988" cy="3455987"/>
          </a:xfrm>
        </p:spPr>
        <p:txBody>
          <a:bodyPr/>
          <a:lstStyle/>
          <a:p>
            <a:pPr>
              <a:lnSpc>
                <a:spcPct val="120000"/>
              </a:lnSpc>
            </a:pPr>
            <a:r>
              <a:rPr lang="es-ES_tradnl" b="1">
                <a:solidFill>
                  <a:srgbClr val="000000"/>
                </a:solidFill>
              </a:rPr>
              <a:t>Principales desafíos de la educación costarricense</a:t>
            </a:r>
            <a:r>
              <a:rPr lang="es-ES_tradnl" sz="2800"/>
              <a:t> </a:t>
            </a:r>
            <a:br>
              <a:rPr lang="es-ES_tradnl" sz="2800"/>
            </a:br>
            <a:r>
              <a:rPr lang="es-ES_tradnl" sz="2800"/>
              <a:t/>
            </a:r>
            <a:br>
              <a:rPr lang="es-ES_tradnl" sz="2800"/>
            </a:br>
            <a:r>
              <a:rPr lang="es-ES_tradnl" sz="3200"/>
              <a:t>Desafíos nivel preuniversitario</a:t>
            </a:r>
            <a:r>
              <a:rPr lang="es-ES_tradnl" sz="3200">
                <a:solidFill>
                  <a:schemeClr val="tx1"/>
                </a:solidFill>
              </a:rPr>
              <a:t/>
            </a:r>
            <a:br>
              <a:rPr lang="es-ES_tradnl" sz="3200">
                <a:solidFill>
                  <a:schemeClr val="tx1"/>
                </a:solidFill>
              </a:rPr>
            </a:br>
            <a:r>
              <a:rPr lang="es-ES_tradnl" sz="3600" b="1">
                <a:solidFill>
                  <a:srgbClr val="0099CC"/>
                </a:solidFill>
              </a:rPr>
              <a:t>Desafíos educación superior</a:t>
            </a:r>
            <a:endParaRPr lang="es-ES_tradnl" sz="2800" b="1">
              <a:solidFill>
                <a:srgbClr val="0099CC"/>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Rectangle 6"/>
          <p:cNvSpPr>
            <a:spLocks noGrp="1" noChangeArrowheads="1"/>
          </p:cNvSpPr>
          <p:nvPr>
            <p:ph type="title"/>
          </p:nvPr>
        </p:nvSpPr>
        <p:spPr>
          <a:xfrm>
            <a:off x="395288" y="53975"/>
            <a:ext cx="7345362" cy="1143000"/>
          </a:xfrm>
        </p:spPr>
        <p:txBody>
          <a:bodyPr/>
          <a:lstStyle/>
          <a:p>
            <a:pPr>
              <a:lnSpc>
                <a:spcPct val="120000"/>
              </a:lnSpc>
            </a:pPr>
            <a:r>
              <a:rPr lang="es-ES_tradnl" sz="2800"/>
              <a:t>12. Mejorar el monitoreo y el control de calidad de la enseñanza universitaria </a:t>
            </a:r>
          </a:p>
        </p:txBody>
      </p:sp>
      <p:sp>
        <p:nvSpPr>
          <p:cNvPr id="15367" name="Rectangle 7"/>
          <p:cNvSpPr>
            <a:spLocks noGrp="1" noChangeArrowheads="1"/>
          </p:cNvSpPr>
          <p:nvPr>
            <p:ph type="body" idx="1"/>
          </p:nvPr>
        </p:nvSpPr>
        <p:spPr>
          <a:xfrm>
            <a:off x="539750" y="1628775"/>
            <a:ext cx="8135938" cy="4824413"/>
          </a:xfrm>
        </p:spPr>
        <p:txBody>
          <a:bodyPr/>
          <a:lstStyle/>
          <a:p>
            <a:r>
              <a:rPr lang="es-ES_tradnl" sz="2400"/>
              <a:t>En todo el sistema universitario se carece de información sobre la calidad de la oferta educativa, cuyo crecimiento se ha dado sin normas específicas de control sobre el desempeño.</a:t>
            </a:r>
          </a:p>
          <a:p>
            <a:endParaRPr lang="es-ES_tradnl" sz="1200"/>
          </a:p>
          <a:p>
            <a:r>
              <a:rPr lang="es-ES_tradnl" sz="2400"/>
              <a:t>El establecimiento del SINAES es un primer paso, pero se requiere ampliar el número de carreras acreditadas. En el 2005 solo el 2% del total de carreras impartidas y el 11% de las carreras de grado de las universidades públicas fueron acreditadas.</a:t>
            </a:r>
          </a:p>
          <a:p>
            <a:endParaRPr lang="es-ES_tradnl" sz="1200"/>
          </a:p>
          <a:p>
            <a:r>
              <a:rPr lang="es-ES_tradnl" sz="2400"/>
              <a:t>Información básica sobre la educación superior privada es sumamente escasa.</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4" name="Rectangle 8"/>
          <p:cNvSpPr>
            <a:spLocks noGrp="1" noChangeArrowheads="1"/>
          </p:cNvSpPr>
          <p:nvPr>
            <p:ph type="title"/>
          </p:nvPr>
        </p:nvSpPr>
        <p:spPr>
          <a:xfrm>
            <a:off x="544513" y="125413"/>
            <a:ext cx="6980237" cy="1143000"/>
          </a:xfrm>
        </p:spPr>
        <p:txBody>
          <a:bodyPr/>
          <a:lstStyle/>
          <a:p>
            <a:r>
              <a:rPr lang="es-ES_tradnl" sz="2800"/>
              <a:t>13. Reforzar el papel de las universidades públicas como agentes de movilidad social </a:t>
            </a:r>
          </a:p>
        </p:txBody>
      </p:sp>
      <p:sp>
        <p:nvSpPr>
          <p:cNvPr id="14345" name="Rectangle 9"/>
          <p:cNvSpPr>
            <a:spLocks noGrp="1" noChangeArrowheads="1"/>
          </p:cNvSpPr>
          <p:nvPr>
            <p:ph type="body" sz="half" idx="1"/>
          </p:nvPr>
        </p:nvSpPr>
        <p:spPr>
          <a:xfrm>
            <a:off x="107950" y="1484313"/>
            <a:ext cx="4032250" cy="5184775"/>
          </a:xfrm>
        </p:spPr>
        <p:txBody>
          <a:bodyPr/>
          <a:lstStyle/>
          <a:p>
            <a:pPr>
              <a:lnSpc>
                <a:spcPct val="90000"/>
              </a:lnSpc>
            </a:pPr>
            <a:r>
              <a:rPr lang="es-ES_tradnl" sz="2000"/>
              <a:t>Pese a que en años recientes se observan cambios en la tendencia de las universidades estatales a contar con alumnos que provienen de hogares con bajos niveles de escolaridad. </a:t>
            </a:r>
          </a:p>
          <a:p>
            <a:pPr>
              <a:lnSpc>
                <a:spcPct val="90000"/>
              </a:lnSpc>
            </a:pPr>
            <a:endParaRPr lang="es-ES_tradnl" sz="900"/>
          </a:p>
          <a:p>
            <a:pPr>
              <a:lnSpc>
                <a:spcPct val="90000"/>
              </a:lnSpc>
            </a:pPr>
            <a:r>
              <a:rPr lang="es-ES_tradnl" sz="2000"/>
              <a:t>El porcentaje de estudiantes que pertenecen a familias cuya madre no concluyó la secundaria pasó de 63,2% en 1990 a 45,9% en el 2000. </a:t>
            </a:r>
          </a:p>
          <a:p>
            <a:pPr>
              <a:lnSpc>
                <a:spcPct val="90000"/>
              </a:lnSpc>
            </a:pPr>
            <a:endParaRPr lang="es-ES_tradnl" sz="900"/>
          </a:p>
          <a:p>
            <a:pPr>
              <a:lnSpc>
                <a:spcPct val="90000"/>
              </a:lnSpc>
            </a:pPr>
            <a:r>
              <a:rPr lang="es-ES_tradnl" sz="2000"/>
              <a:t>En cambio, la proporción de los que proceden de hogares cuya madre concluyó estudios universitarios creció de 23,3% a 34,9% en el mismo período. </a:t>
            </a:r>
          </a:p>
        </p:txBody>
      </p:sp>
      <p:sp>
        <p:nvSpPr>
          <p:cNvPr id="14350" name="Rectangle 14"/>
          <p:cNvSpPr>
            <a:spLocks noChangeArrowheads="1"/>
          </p:cNvSpPr>
          <p:nvPr/>
        </p:nvSpPr>
        <p:spPr bwMode="auto">
          <a:xfrm>
            <a:off x="4427538" y="1484313"/>
            <a:ext cx="4465637" cy="581025"/>
          </a:xfrm>
          <a:prstGeom prst="rect">
            <a:avLst/>
          </a:prstGeom>
          <a:noFill/>
          <a:ln w="9525">
            <a:noFill/>
            <a:miter lim="800000"/>
            <a:headEnd/>
            <a:tailEnd/>
          </a:ln>
          <a:effectLst/>
        </p:spPr>
        <p:txBody>
          <a:bodyPr anchor="ctr">
            <a:spAutoFit/>
          </a:bodyPr>
          <a:lstStyle/>
          <a:p>
            <a:pPr algn="ctr"/>
            <a:r>
              <a:rPr lang="es-MX" sz="1600"/>
              <a:t>Estudiantes de las universidades estatales</a:t>
            </a:r>
            <a:r>
              <a:rPr lang="es-MX" sz="1600" baseline="30000"/>
              <a:t>a/</a:t>
            </a:r>
            <a:r>
              <a:rPr lang="es-MX" sz="1600"/>
              <a:t> por nivel educativo de los padres y madres</a:t>
            </a:r>
            <a:endParaRPr lang="en-US" sz="1600"/>
          </a:p>
        </p:txBody>
      </p:sp>
      <p:graphicFrame>
        <p:nvGraphicFramePr>
          <p:cNvPr id="14351" name="Object 15"/>
          <p:cNvGraphicFramePr>
            <a:graphicFrameLocks noChangeAspect="1"/>
          </p:cNvGraphicFramePr>
          <p:nvPr/>
        </p:nvGraphicFramePr>
        <p:xfrm>
          <a:off x="4421188" y="2060575"/>
          <a:ext cx="4613275" cy="3670300"/>
        </p:xfrm>
        <a:graphic>
          <a:graphicData uri="http://schemas.openxmlformats.org/presentationml/2006/ole">
            <p:oleObj spid="_x0000_s14351" name="Gráfico" r:id="rId4" imgW="4953000" imgH="3952951" progId="Excel.Chart.8">
              <p:embed/>
            </p:oleObj>
          </a:graphicData>
        </a:graphic>
      </p:graphicFrame>
      <p:sp>
        <p:nvSpPr>
          <p:cNvPr id="14353" name="Rectangle 17"/>
          <p:cNvSpPr>
            <a:spLocks noChangeArrowheads="1"/>
          </p:cNvSpPr>
          <p:nvPr/>
        </p:nvSpPr>
        <p:spPr bwMode="auto">
          <a:xfrm>
            <a:off x="4498975" y="5707063"/>
            <a:ext cx="4537075" cy="966787"/>
          </a:xfrm>
          <a:prstGeom prst="rect">
            <a:avLst/>
          </a:prstGeom>
          <a:noFill/>
          <a:ln w="9525">
            <a:noFill/>
            <a:miter lim="800000"/>
            <a:headEnd/>
            <a:tailEnd/>
          </a:ln>
          <a:effectLst/>
        </p:spPr>
        <p:txBody>
          <a:bodyPr lIns="54000" rIns="18000" anchor="ctr">
            <a:spAutoFit/>
          </a:bodyPr>
          <a:lstStyle/>
          <a:p>
            <a:pPr>
              <a:lnSpc>
                <a:spcPct val="110000"/>
              </a:lnSpc>
            </a:pPr>
            <a:r>
              <a:rPr lang="es-CR" sz="1000"/>
              <a:t>a/ No se cuenta con información para la UNED.</a:t>
            </a:r>
            <a:endParaRPr lang="en-US" sz="1000"/>
          </a:p>
          <a:p>
            <a:pPr>
              <a:lnSpc>
                <a:spcPct val="110000"/>
              </a:lnSpc>
            </a:pPr>
            <a:r>
              <a:rPr lang="es-CR" sz="1000"/>
              <a:t>b/ Corresponde a estudiantes cuyos padres han cursado educación parauniversitaria o algún ciclo de enseñanza formal combinada con enseñanza no formal.</a:t>
            </a:r>
            <a:r>
              <a:rPr lang="es-CR" sz="1200"/>
              <a:t> </a:t>
            </a:r>
            <a:endParaRPr lang="en-US" sz="1200"/>
          </a:p>
          <a:p>
            <a:pPr>
              <a:lnSpc>
                <a:spcPct val="110000"/>
              </a:lnSpc>
            </a:pPr>
            <a:r>
              <a:rPr lang="es-CR" sz="1200"/>
              <a:t>Fuente: Elaboración propia con datos de OPES-CONARE.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7" name="Rectangle 13"/>
          <p:cNvSpPr>
            <a:spLocks noGrp="1" noChangeArrowheads="1"/>
          </p:cNvSpPr>
          <p:nvPr>
            <p:ph type="title"/>
          </p:nvPr>
        </p:nvSpPr>
        <p:spPr>
          <a:xfrm>
            <a:off x="539750" y="125413"/>
            <a:ext cx="7772400" cy="1143000"/>
          </a:xfrm>
        </p:spPr>
        <p:txBody>
          <a:bodyPr/>
          <a:lstStyle/>
          <a:p>
            <a:r>
              <a:rPr lang="es-ES_tradnl" sz="2800"/>
              <a:t>14. Fortalecer el vínculo entre la generación de conocimiento y su aplicación al desarrollo</a:t>
            </a:r>
          </a:p>
        </p:txBody>
      </p:sp>
      <p:sp>
        <p:nvSpPr>
          <p:cNvPr id="16398" name="Rectangle 14"/>
          <p:cNvSpPr>
            <a:spLocks noGrp="1" noChangeArrowheads="1"/>
          </p:cNvSpPr>
          <p:nvPr>
            <p:ph type="body" sz="half" idx="1"/>
          </p:nvPr>
        </p:nvSpPr>
        <p:spPr>
          <a:xfrm>
            <a:off x="179388" y="1628775"/>
            <a:ext cx="4105275" cy="5184775"/>
          </a:xfrm>
        </p:spPr>
        <p:txBody>
          <a:bodyPr/>
          <a:lstStyle/>
          <a:p>
            <a:pPr>
              <a:lnSpc>
                <a:spcPct val="90000"/>
              </a:lnSpc>
            </a:pPr>
            <a:r>
              <a:rPr lang="es-ES_tradnl" sz="2200">
                <a:solidFill>
                  <a:srgbClr val="000000"/>
                </a:solidFill>
              </a:rPr>
              <a:t>180 unidades de investigación científica y tecnológica (120 son de  universidades públicas).</a:t>
            </a:r>
          </a:p>
          <a:p>
            <a:pPr>
              <a:lnSpc>
                <a:spcPct val="90000"/>
              </a:lnSpc>
            </a:pPr>
            <a:endParaRPr lang="es-ES_tradnl" sz="1200"/>
          </a:p>
          <a:p>
            <a:pPr>
              <a:lnSpc>
                <a:spcPct val="90000"/>
              </a:lnSpc>
            </a:pPr>
            <a:r>
              <a:rPr lang="es-ES_tradnl" sz="2200"/>
              <a:t>66,8% de la investigación es aplicada, pero no se ha desarrollado una cultura de innovación y patentamiento.</a:t>
            </a:r>
          </a:p>
          <a:p>
            <a:pPr>
              <a:lnSpc>
                <a:spcPct val="90000"/>
              </a:lnSpc>
            </a:pPr>
            <a:endParaRPr lang="es-ES_tradnl" sz="1200"/>
          </a:p>
          <a:p>
            <a:pPr>
              <a:lnSpc>
                <a:spcPct val="90000"/>
              </a:lnSpc>
            </a:pPr>
            <a:r>
              <a:rPr lang="es-ES_tradnl" sz="2200"/>
              <a:t>Entre 2002 y 2005 se solicitaron 90 patentes por nacionales y 755 por extranjeros, de las cuales fueron otorgadas 9 y 65, respectivamente.</a:t>
            </a:r>
          </a:p>
        </p:txBody>
      </p:sp>
      <p:sp>
        <p:nvSpPr>
          <p:cNvPr id="16400" name="Rectangle 16"/>
          <p:cNvSpPr>
            <a:spLocks noChangeArrowheads="1"/>
          </p:cNvSpPr>
          <p:nvPr/>
        </p:nvSpPr>
        <p:spPr bwMode="auto">
          <a:xfrm>
            <a:off x="4283075" y="1484313"/>
            <a:ext cx="4752975" cy="825500"/>
          </a:xfrm>
          <a:prstGeom prst="rect">
            <a:avLst/>
          </a:prstGeom>
          <a:noFill/>
          <a:ln w="9525">
            <a:noFill/>
            <a:miter lim="800000"/>
            <a:headEnd/>
            <a:tailEnd/>
          </a:ln>
          <a:effectLst/>
        </p:spPr>
        <p:txBody>
          <a:bodyPr anchor="ctr">
            <a:spAutoFit/>
          </a:bodyPr>
          <a:lstStyle/>
          <a:p>
            <a:pPr algn="ctr"/>
            <a:r>
              <a:rPr lang="es-ES_tradnl" sz="1600"/>
              <a:t>Centros, institutos, laboratorios y otras unidades de investigación en las universidades públicas, según áreas</a:t>
            </a:r>
          </a:p>
        </p:txBody>
      </p:sp>
      <p:graphicFrame>
        <p:nvGraphicFramePr>
          <p:cNvPr id="16401" name="Object 17"/>
          <p:cNvGraphicFramePr>
            <a:graphicFrameLocks noChangeAspect="1"/>
          </p:cNvGraphicFramePr>
          <p:nvPr/>
        </p:nvGraphicFramePr>
        <p:xfrm>
          <a:off x="4452938" y="2279650"/>
          <a:ext cx="4367212" cy="3848100"/>
        </p:xfrm>
        <a:graphic>
          <a:graphicData uri="http://schemas.openxmlformats.org/presentationml/2006/ole">
            <p:oleObj spid="_x0000_s16401" name="Gráfico" r:id="rId4" imgW="4352849" imgH="3838651" progId="Excel.Chart.8">
              <p:embed/>
            </p:oleObj>
          </a:graphicData>
        </a:graphic>
      </p:graphicFrame>
      <p:sp>
        <p:nvSpPr>
          <p:cNvPr id="16403" name="Rectangle 19"/>
          <p:cNvSpPr>
            <a:spLocks noChangeArrowheads="1"/>
          </p:cNvSpPr>
          <p:nvPr/>
        </p:nvSpPr>
        <p:spPr bwMode="auto">
          <a:xfrm>
            <a:off x="4500563" y="6107113"/>
            <a:ext cx="4535487" cy="630237"/>
          </a:xfrm>
          <a:prstGeom prst="rect">
            <a:avLst/>
          </a:prstGeom>
          <a:noFill/>
          <a:ln w="9525">
            <a:noFill/>
            <a:miter lim="800000"/>
            <a:headEnd/>
            <a:tailEnd/>
          </a:ln>
          <a:effectLst/>
        </p:spPr>
        <p:txBody>
          <a:bodyPr rIns="18000" anchor="ctr">
            <a:spAutoFit/>
          </a:bodyPr>
          <a:lstStyle/>
          <a:p>
            <a:pPr>
              <a:lnSpc>
                <a:spcPct val="110000"/>
              </a:lnSpc>
            </a:pPr>
            <a:r>
              <a:rPr lang="es-ES_tradnl" sz="1000"/>
              <a:t>a/ Ingeniería, Industria y Construcción, Servicios, Salud y Servicios Sociales, Educación, Humanidades y Artes. </a:t>
            </a:r>
            <a:endParaRPr lang="en-US" sz="1000"/>
          </a:p>
          <a:p>
            <a:pPr>
              <a:lnSpc>
                <a:spcPct val="110000"/>
              </a:lnSpc>
            </a:pPr>
            <a:r>
              <a:rPr lang="es-ES_tradnl" sz="1200"/>
              <a:t>Fuente: Elaboración propia con base en CONARE, 2005.</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Rectangle 3"/>
          <p:cNvSpPr>
            <a:spLocks noGrp="1" noChangeArrowheads="1"/>
          </p:cNvSpPr>
          <p:nvPr>
            <p:ph type="subTitle" idx="1"/>
          </p:nvPr>
        </p:nvSpPr>
        <p:spPr>
          <a:xfrm>
            <a:off x="179388" y="5178425"/>
            <a:ext cx="8839200" cy="914400"/>
          </a:xfrm>
        </p:spPr>
        <p:txBody>
          <a:bodyPr/>
          <a:lstStyle/>
          <a:p>
            <a:r>
              <a:rPr lang="es-ES_tradnl" sz="3600">
                <a:solidFill>
                  <a:schemeClr val="accent2"/>
                </a:solidFill>
                <a:effectLst>
                  <a:outerShdw blurRad="38100" dist="38100" dir="2700000" algn="tl">
                    <a:srgbClr val="C0C0C0"/>
                  </a:outerShdw>
                </a:effectLst>
              </a:rPr>
              <a:t>Universalizar la educaci</a:t>
            </a:r>
            <a:r>
              <a:rPr lang="es-ES_tradnl" altLang="ja-JP" sz="3600">
                <a:solidFill>
                  <a:schemeClr val="accent2"/>
                </a:solidFill>
                <a:effectLst>
                  <a:outerShdw blurRad="38100" dist="38100" dir="2700000" algn="tl">
                    <a:srgbClr val="C0C0C0"/>
                  </a:outerShdw>
                </a:effectLst>
              </a:rPr>
              <a:t>ón secundaria</a:t>
            </a:r>
            <a:endParaRPr lang="es-ES_tradnl" sz="3600">
              <a:solidFill>
                <a:schemeClr val="accent2"/>
              </a:solidFill>
              <a:effectLst>
                <a:outerShdw blurRad="38100" dist="38100" dir="2700000" algn="tl">
                  <a:srgbClr val="C0C0C0"/>
                </a:outerShdw>
              </a:effectLst>
            </a:endParaRPr>
          </a:p>
        </p:txBody>
      </p:sp>
      <p:pic>
        <p:nvPicPr>
          <p:cNvPr id="111621" name="Picture 5"/>
          <p:cNvPicPr>
            <a:picLocks noChangeAspect="1" noChangeArrowheads="1"/>
          </p:cNvPicPr>
          <p:nvPr/>
        </p:nvPicPr>
        <p:blipFill>
          <a:blip r:embed="rId3" cstate="print"/>
          <a:srcRect/>
          <a:stretch>
            <a:fillRect/>
          </a:stretch>
        </p:blipFill>
        <p:spPr bwMode="auto">
          <a:xfrm>
            <a:off x="3962400" y="0"/>
            <a:ext cx="5181600" cy="49530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5" name="Rectangle 7"/>
          <p:cNvSpPr>
            <a:spLocks noGrp="1" noChangeArrowheads="1"/>
          </p:cNvSpPr>
          <p:nvPr>
            <p:ph type="title"/>
          </p:nvPr>
        </p:nvSpPr>
        <p:spPr/>
        <p:txBody>
          <a:bodyPr/>
          <a:lstStyle/>
          <a:p>
            <a:r>
              <a:rPr lang="es-ES_tradnl"/>
              <a:t>Alcances y limitaciones</a:t>
            </a:r>
          </a:p>
        </p:txBody>
      </p:sp>
      <p:sp>
        <p:nvSpPr>
          <p:cNvPr id="83976" name="Rectangle 8"/>
          <p:cNvSpPr>
            <a:spLocks noGrp="1" noChangeArrowheads="1"/>
          </p:cNvSpPr>
          <p:nvPr>
            <p:ph type="body" idx="1"/>
          </p:nvPr>
        </p:nvSpPr>
        <p:spPr>
          <a:xfrm>
            <a:off x="539750" y="1557338"/>
            <a:ext cx="8280400" cy="4392612"/>
          </a:xfrm>
        </p:spPr>
        <p:txBody>
          <a:bodyPr/>
          <a:lstStyle/>
          <a:p>
            <a:pPr>
              <a:lnSpc>
                <a:spcPct val="110000"/>
              </a:lnSpc>
            </a:pPr>
            <a:r>
              <a:rPr lang="es-ES_tradnl" sz="2400"/>
              <a:t>De los objetivos iniciales de la investigación se logró avanzar en la realización de una amplia y sistemática búsqueda de experiencias educativas en diferentes campos a nivel internacional. La principal limitación encontrada en los tres meses que duró la investigación fue la dificultad para documentar el contexto económico y político en que se dieron los avances en otros países, ya que este esfuerzo no solo requiere más tiempo y recursos, sino la posibilidad de recoger información de informantes clave que participaron en los procesos. </a:t>
            </a:r>
          </a:p>
        </p:txBody>
      </p:sp>
      <p:sp>
        <p:nvSpPr>
          <p:cNvPr id="83972" name="Text Box 4"/>
          <p:cNvSpPr txBox="1">
            <a:spLocks noChangeArrowheads="1"/>
          </p:cNvSpPr>
          <p:nvPr/>
        </p:nvSpPr>
        <p:spPr bwMode="auto">
          <a:xfrm>
            <a:off x="684213" y="6092825"/>
            <a:ext cx="7683500" cy="366713"/>
          </a:xfrm>
          <a:prstGeom prst="rect">
            <a:avLst/>
          </a:prstGeom>
          <a:noFill/>
          <a:ln w="9525">
            <a:noFill/>
            <a:miter lim="800000"/>
            <a:headEnd/>
            <a:tailEnd/>
          </a:ln>
          <a:effectLst/>
        </p:spPr>
        <p:txBody>
          <a:bodyPr wrap="none">
            <a:spAutoFit/>
          </a:bodyPr>
          <a:lstStyle/>
          <a:p>
            <a:pPr eaLnBrk="1" hangingPunct="1"/>
            <a:r>
              <a:rPr lang="es-CR" sz="1800" i="1">
                <a:solidFill>
                  <a:schemeClr val="accent2"/>
                </a:solidFill>
                <a:effectLst>
                  <a:outerShdw blurRad="38100" dist="38100" dir="2700000" algn="tl">
                    <a:srgbClr val="C0C0C0"/>
                  </a:outerShdw>
                </a:effectLst>
                <a:latin typeface="Times New Roman" pitchFamily="18" charset="0"/>
              </a:rPr>
              <a:t>Ruiz, 2005.  Ponencia preparada para el Undécimo Informe Estado de la Nación.</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838200" y="-152400"/>
            <a:ext cx="7543800" cy="1431925"/>
          </a:xfrm>
        </p:spPr>
        <p:txBody>
          <a:bodyPr/>
          <a:lstStyle/>
          <a:p>
            <a:r>
              <a:rPr lang="es-ES_tradnl"/>
              <a:t>Valoración general</a:t>
            </a:r>
          </a:p>
        </p:txBody>
      </p:sp>
      <p:sp>
        <p:nvSpPr>
          <p:cNvPr id="86019" name="Rectangle 3"/>
          <p:cNvSpPr>
            <a:spLocks noGrp="1" noChangeArrowheads="1"/>
          </p:cNvSpPr>
          <p:nvPr>
            <p:ph type="body" idx="1"/>
          </p:nvPr>
        </p:nvSpPr>
        <p:spPr>
          <a:xfrm>
            <a:off x="381000" y="1524000"/>
            <a:ext cx="8229600" cy="4784725"/>
          </a:xfrm>
        </p:spPr>
        <p:txBody>
          <a:bodyPr/>
          <a:lstStyle/>
          <a:p>
            <a:pPr>
              <a:lnSpc>
                <a:spcPct val="90000"/>
              </a:lnSpc>
            </a:pPr>
            <a:r>
              <a:rPr lang="es-ES_tradnl" sz="2400"/>
              <a:t>La universalización de la cobertura en secundaria con calidad es un desafió que Costa Rica puede lograr. En el pasado, con menos recursos, menos población y menos logros acumulados en desarrollo humano, el país tomó las decisiones necesarias para universalizar la primaria y la seguridad social sobre la base de importantes acuerdos nacionales. </a:t>
            </a:r>
          </a:p>
          <a:p>
            <a:pPr>
              <a:lnSpc>
                <a:spcPct val="90000"/>
              </a:lnSpc>
              <a:buFontTx/>
              <a:buNone/>
            </a:pPr>
            <a:endParaRPr lang="es-ES_tradnl" sz="800"/>
          </a:p>
          <a:p>
            <a:pPr>
              <a:lnSpc>
                <a:spcPct val="90000"/>
              </a:lnSpc>
            </a:pPr>
            <a:r>
              <a:rPr lang="es-ES_tradnl" sz="2400"/>
              <a:t>La experiencia internacional reciente enseña cómo países con mayores dificultades sociales y políticas y menos logros que Costa Rica pudieron, con medidas específicas y sostenidas, tener avances significativos en períodos relativamente cortos (El Salvador, México, Brasil). </a:t>
            </a:r>
          </a:p>
        </p:txBody>
      </p:sp>
      <p:sp>
        <p:nvSpPr>
          <p:cNvPr id="86020" name="Text Box 4"/>
          <p:cNvSpPr txBox="1">
            <a:spLocks noChangeArrowheads="1"/>
          </p:cNvSpPr>
          <p:nvPr/>
        </p:nvSpPr>
        <p:spPr bwMode="auto">
          <a:xfrm>
            <a:off x="755650" y="6230938"/>
            <a:ext cx="7993063" cy="366712"/>
          </a:xfrm>
          <a:prstGeom prst="rect">
            <a:avLst/>
          </a:prstGeom>
          <a:noFill/>
          <a:ln w="9525">
            <a:noFill/>
            <a:miter lim="800000"/>
            <a:headEnd/>
            <a:tailEnd/>
          </a:ln>
          <a:effectLst/>
        </p:spPr>
        <p:txBody>
          <a:bodyPr>
            <a:spAutoFit/>
          </a:bodyPr>
          <a:lstStyle/>
          <a:p>
            <a:pPr eaLnBrk="1" hangingPunct="1"/>
            <a:r>
              <a:rPr lang="es-CR" sz="1800" i="1">
                <a:solidFill>
                  <a:schemeClr val="accent2"/>
                </a:solidFill>
                <a:effectLst>
                  <a:outerShdw blurRad="38100" dist="38100" dir="2700000" algn="tl">
                    <a:srgbClr val="C0C0C0"/>
                  </a:outerShdw>
                </a:effectLst>
                <a:latin typeface="Times New Roman" pitchFamily="18" charset="0"/>
              </a:rPr>
              <a:t>Ruiz, 2005.  Ponencia preparada para el Undécimo Informe Estado de la Nación.</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838200" y="-152400"/>
            <a:ext cx="7543800" cy="1431925"/>
          </a:xfrm>
        </p:spPr>
        <p:txBody>
          <a:bodyPr/>
          <a:lstStyle/>
          <a:p>
            <a:r>
              <a:rPr lang="es-ES_tradnl"/>
              <a:t>Valoración general</a:t>
            </a:r>
          </a:p>
        </p:txBody>
      </p:sp>
      <p:sp>
        <p:nvSpPr>
          <p:cNvPr id="98307" name="Rectangle 3"/>
          <p:cNvSpPr>
            <a:spLocks noGrp="1" noChangeArrowheads="1"/>
          </p:cNvSpPr>
          <p:nvPr>
            <p:ph type="body" idx="1"/>
          </p:nvPr>
        </p:nvSpPr>
        <p:spPr>
          <a:xfrm>
            <a:off x="381000" y="1638300"/>
            <a:ext cx="8229600" cy="4527550"/>
          </a:xfrm>
        </p:spPr>
        <p:txBody>
          <a:bodyPr/>
          <a:lstStyle/>
          <a:p>
            <a:r>
              <a:rPr lang="es-ES_tradnl" sz="2400"/>
              <a:t>De los países desarrollados la lección más importante es que poblaciones altamente educadas y comprometidas con la educación han decidido, en el actual contexto mundial, mantener y profundizar sus logros educativos dedicando más recursos humanos y financieros. </a:t>
            </a:r>
          </a:p>
          <a:p>
            <a:pPr>
              <a:buFontTx/>
              <a:buNone/>
            </a:pPr>
            <a:endParaRPr lang="es-ES_tradnl" sz="1800"/>
          </a:p>
          <a:p>
            <a:r>
              <a:rPr lang="es-ES_tradnl" sz="2400"/>
              <a:t>En momentos históricos y contextos internacionales menos favorables Costa Rica supo innovar y dar pasos firmes hacia adelante. El país necesita una combinación de creatividad y decisión para encauzar los recursos disponibles hacia metas concretas de alcance universal.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s-ES_tradnl" sz="3600"/>
              <a:t>Factores que explican el desgranamiento</a:t>
            </a:r>
          </a:p>
        </p:txBody>
      </p:sp>
      <p:sp>
        <p:nvSpPr>
          <p:cNvPr id="88067" name="Rectangle 3"/>
          <p:cNvSpPr>
            <a:spLocks noGrp="1" noChangeArrowheads="1"/>
          </p:cNvSpPr>
          <p:nvPr>
            <p:ph type="body" idx="1"/>
          </p:nvPr>
        </p:nvSpPr>
        <p:spPr>
          <a:xfrm>
            <a:off x="468313" y="1414463"/>
            <a:ext cx="8208962" cy="4751387"/>
          </a:xfrm>
        </p:spPr>
        <p:txBody>
          <a:bodyPr/>
          <a:lstStyle/>
          <a:p>
            <a:pPr>
              <a:lnSpc>
                <a:spcPct val="90000"/>
              </a:lnSpc>
            </a:pPr>
            <a:r>
              <a:rPr lang="es-ES_tradnl" sz="2400"/>
              <a:t>Desde la óptica de los estudiantes: </a:t>
            </a:r>
          </a:p>
          <a:p>
            <a:pPr lvl="1">
              <a:lnSpc>
                <a:spcPct val="90000"/>
              </a:lnSpc>
            </a:pPr>
            <a:r>
              <a:rPr lang="es-ES_tradnl" sz="2000"/>
              <a:t>discontinuidades entre ciclos educativos, ineficacia e ineficiencia del sistema, problemas de rendimiento académico, fracturas entre los mundos urbano y rural, y entre la educación pública y privada, presiones sociales y edad, y el poco atractivo de la educación formal. </a:t>
            </a:r>
          </a:p>
          <a:p>
            <a:pPr>
              <a:lnSpc>
                <a:spcPct val="90000"/>
              </a:lnSpc>
            </a:pPr>
            <a:r>
              <a:rPr lang="es-ES_tradnl" sz="2400"/>
              <a:t>Desde el punto de vista institución (evaluación y corrección) al:</a:t>
            </a:r>
          </a:p>
          <a:p>
            <a:pPr lvl="1">
              <a:lnSpc>
                <a:spcPct val="90000"/>
              </a:lnSpc>
            </a:pPr>
            <a:r>
              <a:rPr lang="es-ES_tradnl" sz="2000"/>
              <a:t>escasez de programas de acción afirmativa y que promuevan la equidad, la escasa diversificación y baja orientación hacia la educación terciaria, la baja calidad y pertinencia, la desarticulación y el bajo logro de la formación de formadores, las debilidades en el financiamiento público –que aunque se ha recuperado, aún es débil-, y los problemas de gestión del sistema (ausencia de mecanismos de evaluación y corrección). </a:t>
            </a:r>
          </a:p>
        </p:txBody>
      </p:sp>
      <p:sp>
        <p:nvSpPr>
          <p:cNvPr id="88068" name="Text Box 4"/>
          <p:cNvSpPr txBox="1">
            <a:spLocks noChangeArrowheads="1"/>
          </p:cNvSpPr>
          <p:nvPr/>
        </p:nvSpPr>
        <p:spPr bwMode="auto">
          <a:xfrm>
            <a:off x="539750" y="6230938"/>
            <a:ext cx="8353425" cy="366712"/>
          </a:xfrm>
          <a:prstGeom prst="rect">
            <a:avLst/>
          </a:prstGeom>
          <a:noFill/>
          <a:ln w="9525">
            <a:noFill/>
            <a:miter lim="800000"/>
            <a:headEnd/>
            <a:tailEnd/>
          </a:ln>
          <a:effectLst/>
        </p:spPr>
        <p:txBody>
          <a:bodyPr>
            <a:spAutoFit/>
          </a:bodyPr>
          <a:lstStyle/>
          <a:p>
            <a:pPr eaLnBrk="1" hangingPunct="1"/>
            <a:r>
              <a:rPr lang="es-CR" sz="1800" i="1">
                <a:solidFill>
                  <a:schemeClr val="accent2"/>
                </a:solidFill>
                <a:effectLst>
                  <a:outerShdw blurRad="38100" dist="38100" dir="2700000" algn="tl">
                    <a:srgbClr val="C0C0C0"/>
                  </a:outerShdw>
                </a:effectLst>
                <a:latin typeface="Times New Roman" pitchFamily="18" charset="0"/>
              </a:rPr>
              <a:t>Ruiz, 2005.  Ponencia preparada para el Undécimo Informe Estado de la Nación.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9" name="Rectangle 9"/>
          <p:cNvSpPr>
            <a:spLocks noGrp="1" noChangeArrowheads="1"/>
          </p:cNvSpPr>
          <p:nvPr>
            <p:ph type="title"/>
          </p:nvPr>
        </p:nvSpPr>
        <p:spPr/>
        <p:txBody>
          <a:bodyPr/>
          <a:lstStyle/>
          <a:p>
            <a:pPr>
              <a:lnSpc>
                <a:spcPct val="90000"/>
              </a:lnSpc>
            </a:pPr>
            <a:r>
              <a:rPr lang="es-ES_tradnl" sz="3200"/>
              <a:t>La reforma se reforzó con los traslados del gasto en coerción y en instrucción</a:t>
            </a:r>
          </a:p>
        </p:txBody>
      </p:sp>
      <p:sp>
        <p:nvSpPr>
          <p:cNvPr id="107530" name="Rectangle 10"/>
          <p:cNvSpPr>
            <a:spLocks noGrp="1" noChangeArrowheads="1"/>
          </p:cNvSpPr>
          <p:nvPr>
            <p:ph type="body" sz="half" idx="1"/>
          </p:nvPr>
        </p:nvSpPr>
        <p:spPr>
          <a:xfrm>
            <a:off x="0" y="1557338"/>
            <a:ext cx="3132138" cy="4679950"/>
          </a:xfrm>
        </p:spPr>
        <p:txBody>
          <a:bodyPr/>
          <a:lstStyle/>
          <a:p>
            <a:r>
              <a:rPr lang="es-ES_tradnl" sz="2800"/>
              <a:t>En Costa Rica, la instrucción comienza a fortalecerse en detrimento del gasto en coerción, aún antes de la abolición del ejército.</a:t>
            </a:r>
          </a:p>
        </p:txBody>
      </p:sp>
      <p:pic>
        <p:nvPicPr>
          <p:cNvPr id="107531" name="Picture 11"/>
          <p:cNvPicPr>
            <a:picLocks noChangeAspect="1" noChangeArrowheads="1"/>
          </p:cNvPicPr>
          <p:nvPr>
            <p:ph sz="half" idx="2"/>
          </p:nvPr>
        </p:nvPicPr>
        <p:blipFill>
          <a:blip r:embed="rId3" cstate="print"/>
          <a:srcRect/>
          <a:stretch>
            <a:fillRect/>
          </a:stretch>
        </p:blipFill>
        <p:spPr>
          <a:xfrm>
            <a:off x="2916238" y="1574800"/>
            <a:ext cx="5903912" cy="4483100"/>
          </a:xfrm>
        </p:spPr>
      </p:pic>
      <p:sp>
        <p:nvSpPr>
          <p:cNvPr id="107524" name="Text Box 4"/>
          <p:cNvSpPr txBox="1">
            <a:spLocks noChangeArrowheads="1"/>
          </p:cNvSpPr>
          <p:nvPr/>
        </p:nvSpPr>
        <p:spPr bwMode="auto">
          <a:xfrm>
            <a:off x="3059113" y="6165850"/>
            <a:ext cx="5940425" cy="422275"/>
          </a:xfrm>
          <a:prstGeom prst="rect">
            <a:avLst/>
          </a:prstGeom>
          <a:noFill/>
          <a:ln w="9525">
            <a:noFill/>
            <a:miter lim="800000"/>
            <a:headEnd/>
            <a:tailEnd/>
          </a:ln>
          <a:effectLst/>
        </p:spPr>
        <p:txBody>
          <a:bodyPr>
            <a:spAutoFit/>
          </a:bodyPr>
          <a:lstStyle/>
          <a:p>
            <a:pPr eaLnBrk="1" hangingPunct="1">
              <a:lnSpc>
                <a:spcPct val="90000"/>
              </a:lnSpc>
              <a:spcBef>
                <a:spcPct val="20000"/>
              </a:spcBef>
            </a:pPr>
            <a:r>
              <a:rPr lang="es-MX" sz="1200"/>
              <a:t>Quesada, Juan Rafael. 1989.</a:t>
            </a:r>
            <a:r>
              <a:rPr lang="es-MX" sz="1200" i="1"/>
              <a:t> La educación en Costa Rica: del apogeo del liberalismo al nacimiento del estado benefactor. </a:t>
            </a:r>
            <a:r>
              <a:rPr lang="es-MX" sz="1200"/>
              <a:t>Publicado en Murillo, Jaime. 1989</a:t>
            </a:r>
            <a:r>
              <a:rPr lang="es-MX" sz="1200" i="1"/>
              <a:t>. </a:t>
            </a:r>
            <a:endParaRPr lang="es-CR" sz="1200" i="1"/>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s-ES_tradnl" sz="3200"/>
              <a:t>Revisión de experiencias en ocho áreas temáticas o ejes de acción</a:t>
            </a:r>
          </a:p>
        </p:txBody>
      </p:sp>
      <p:sp>
        <p:nvSpPr>
          <p:cNvPr id="90115" name="Rectangle 3"/>
          <p:cNvSpPr>
            <a:spLocks noGrp="1" noChangeArrowheads="1"/>
          </p:cNvSpPr>
          <p:nvPr>
            <p:ph type="body" idx="1"/>
          </p:nvPr>
        </p:nvSpPr>
        <p:spPr>
          <a:xfrm>
            <a:off x="539750" y="1557338"/>
            <a:ext cx="8280400" cy="4230687"/>
          </a:xfrm>
        </p:spPr>
        <p:txBody>
          <a:bodyPr/>
          <a:lstStyle/>
          <a:p>
            <a:pPr>
              <a:lnSpc>
                <a:spcPct val="110000"/>
              </a:lnSpc>
            </a:pPr>
            <a:r>
              <a:rPr lang="es-ES_tradnl" sz="2400"/>
              <a:t>Eficacia y eficiencia en la educación primaria.</a:t>
            </a:r>
          </a:p>
          <a:p>
            <a:pPr>
              <a:lnSpc>
                <a:spcPct val="110000"/>
              </a:lnSpc>
            </a:pPr>
            <a:r>
              <a:rPr lang="es-ES_tradnl" sz="2400"/>
              <a:t>Rendimiento académico con base en la calidad educativa.</a:t>
            </a:r>
          </a:p>
          <a:p>
            <a:pPr>
              <a:lnSpc>
                <a:spcPct val="110000"/>
              </a:lnSpc>
            </a:pPr>
            <a:r>
              <a:rPr lang="es-ES_tradnl" sz="2400"/>
              <a:t>Acciones afirmativas para solventar las fracturas del sistema.</a:t>
            </a:r>
          </a:p>
          <a:p>
            <a:pPr>
              <a:lnSpc>
                <a:spcPct val="110000"/>
              </a:lnSpc>
            </a:pPr>
            <a:r>
              <a:rPr lang="es-ES_tradnl" sz="2400"/>
              <a:t>Replanteamiento de opciones del ciclo diversificado</a:t>
            </a:r>
          </a:p>
          <a:p>
            <a:pPr>
              <a:lnSpc>
                <a:spcPct val="110000"/>
              </a:lnSpc>
            </a:pPr>
            <a:r>
              <a:rPr lang="es-ES_tradnl" sz="2400"/>
              <a:t>Reforma curricular.</a:t>
            </a:r>
          </a:p>
          <a:p>
            <a:pPr>
              <a:lnSpc>
                <a:spcPct val="110000"/>
              </a:lnSpc>
            </a:pPr>
            <a:r>
              <a:rPr lang="es-ES_tradnl" sz="2400"/>
              <a:t>Financiación del sistema educativo.</a:t>
            </a:r>
          </a:p>
          <a:p>
            <a:pPr>
              <a:lnSpc>
                <a:spcPct val="110000"/>
              </a:lnSpc>
            </a:pPr>
            <a:r>
              <a:rPr lang="es-ES_tradnl" sz="2400"/>
              <a:t>Formación de recursos humanos.</a:t>
            </a:r>
          </a:p>
          <a:p>
            <a:pPr>
              <a:lnSpc>
                <a:spcPct val="110000"/>
              </a:lnSpc>
            </a:pPr>
            <a:r>
              <a:rPr lang="es-ES_tradnl" sz="2400"/>
              <a:t>Gestión del sistema educativo.</a:t>
            </a:r>
          </a:p>
        </p:txBody>
      </p:sp>
      <p:sp>
        <p:nvSpPr>
          <p:cNvPr id="90116" name="Text Box 4"/>
          <p:cNvSpPr txBox="1">
            <a:spLocks noChangeArrowheads="1"/>
          </p:cNvSpPr>
          <p:nvPr/>
        </p:nvSpPr>
        <p:spPr bwMode="auto">
          <a:xfrm>
            <a:off x="611188" y="6015038"/>
            <a:ext cx="7683500" cy="366712"/>
          </a:xfrm>
          <a:prstGeom prst="rect">
            <a:avLst/>
          </a:prstGeom>
          <a:noFill/>
          <a:ln w="9525">
            <a:noFill/>
            <a:miter lim="800000"/>
            <a:headEnd/>
            <a:tailEnd/>
          </a:ln>
          <a:effectLst/>
        </p:spPr>
        <p:txBody>
          <a:bodyPr wrap="none">
            <a:spAutoFit/>
          </a:bodyPr>
          <a:lstStyle/>
          <a:p>
            <a:pPr eaLnBrk="1" hangingPunct="1"/>
            <a:r>
              <a:rPr lang="es-CR" sz="1800" i="1">
                <a:solidFill>
                  <a:schemeClr val="accent2"/>
                </a:solidFill>
                <a:effectLst>
                  <a:outerShdw blurRad="38100" dist="38100" dir="2700000" algn="tl">
                    <a:srgbClr val="C0C0C0"/>
                  </a:outerShdw>
                </a:effectLst>
                <a:latin typeface="Times New Roman" pitchFamily="18" charset="0"/>
              </a:rPr>
              <a:t>Ruiz, 2005.  Ponencia preparada para el Undécimo Informe Estado de la Nación.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s-ES_tradnl"/>
              <a:t>Tipos de recomendaciones</a:t>
            </a:r>
          </a:p>
        </p:txBody>
      </p:sp>
      <p:sp>
        <p:nvSpPr>
          <p:cNvPr id="92163" name="Rectangle 3"/>
          <p:cNvSpPr>
            <a:spLocks noGrp="1" noChangeArrowheads="1"/>
          </p:cNvSpPr>
          <p:nvPr>
            <p:ph type="body" idx="1"/>
          </p:nvPr>
        </p:nvSpPr>
        <p:spPr>
          <a:xfrm>
            <a:off x="468313" y="1701800"/>
            <a:ext cx="8280400" cy="4248150"/>
          </a:xfrm>
        </p:spPr>
        <p:txBody>
          <a:bodyPr/>
          <a:lstStyle/>
          <a:p>
            <a:r>
              <a:rPr lang="es-ES_tradnl" sz="2800" b="1">
                <a:solidFill>
                  <a:srgbClr val="0099CC"/>
                </a:solidFill>
              </a:rPr>
              <a:t>Acciones realizables</a:t>
            </a:r>
            <a:r>
              <a:rPr lang="es-ES_tradnl" sz="2800"/>
              <a:t> que pueden desarrollarse fortaleciendo los recursos e instrumentos con que ya cuenta el sistema.</a:t>
            </a:r>
          </a:p>
          <a:p>
            <a:pPr>
              <a:buFontTx/>
              <a:buNone/>
            </a:pPr>
            <a:endParaRPr lang="es-ES_tradnl" sz="1600"/>
          </a:p>
          <a:p>
            <a:r>
              <a:rPr lang="es-ES_tradnl" sz="2800" b="1">
                <a:solidFill>
                  <a:srgbClr val="0099CC"/>
                </a:solidFill>
              </a:rPr>
              <a:t>Políticas más amplias</a:t>
            </a:r>
            <a:r>
              <a:rPr lang="es-ES_tradnl" sz="2800"/>
              <a:t> y con un impacto mayor en todos los pliegues del tejido educativo nacional. Estas requieren más tiempo para su maduración y su conversión en políticas de Estado. </a:t>
            </a:r>
          </a:p>
        </p:txBody>
      </p:sp>
      <p:sp>
        <p:nvSpPr>
          <p:cNvPr id="92164" name="Text Box 4"/>
          <p:cNvSpPr txBox="1">
            <a:spLocks noChangeArrowheads="1"/>
          </p:cNvSpPr>
          <p:nvPr/>
        </p:nvSpPr>
        <p:spPr bwMode="auto">
          <a:xfrm>
            <a:off x="776288" y="6165850"/>
            <a:ext cx="7683500" cy="366713"/>
          </a:xfrm>
          <a:prstGeom prst="rect">
            <a:avLst/>
          </a:prstGeom>
          <a:noFill/>
          <a:ln w="9525">
            <a:noFill/>
            <a:miter lim="800000"/>
            <a:headEnd/>
            <a:tailEnd/>
          </a:ln>
          <a:effectLst/>
        </p:spPr>
        <p:txBody>
          <a:bodyPr wrap="none">
            <a:spAutoFit/>
          </a:bodyPr>
          <a:lstStyle/>
          <a:p>
            <a:pPr eaLnBrk="1" hangingPunct="1"/>
            <a:r>
              <a:rPr lang="es-CR" sz="1800" i="1">
                <a:solidFill>
                  <a:schemeClr val="accent2"/>
                </a:solidFill>
                <a:effectLst>
                  <a:outerShdw blurRad="38100" dist="38100" dir="2700000" algn="tl">
                    <a:srgbClr val="C0C0C0"/>
                  </a:outerShdw>
                </a:effectLst>
                <a:latin typeface="Times New Roman" pitchFamily="18" charset="0"/>
              </a:rPr>
              <a:t>Ruiz, 2005.  Ponencia preparada para el Undécimo Informe Estado de la Nación.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21" name="Rectangle 13"/>
          <p:cNvSpPr>
            <a:spLocks noGrp="1" noChangeArrowheads="1"/>
          </p:cNvSpPr>
          <p:nvPr>
            <p:ph type="title"/>
          </p:nvPr>
        </p:nvSpPr>
        <p:spPr/>
        <p:txBody>
          <a:bodyPr/>
          <a:lstStyle/>
          <a:p>
            <a:r>
              <a:rPr lang="es-ES_tradnl" sz="3600"/>
              <a:t>Acciones realizables en el corto plazo</a:t>
            </a:r>
          </a:p>
        </p:txBody>
      </p:sp>
      <p:sp>
        <p:nvSpPr>
          <p:cNvPr id="94222" name="Rectangle 14"/>
          <p:cNvSpPr>
            <a:spLocks noGrp="1" noChangeArrowheads="1"/>
          </p:cNvSpPr>
          <p:nvPr>
            <p:ph type="body" idx="1"/>
          </p:nvPr>
        </p:nvSpPr>
        <p:spPr>
          <a:xfrm>
            <a:off x="395288" y="1484313"/>
            <a:ext cx="8424862" cy="4681537"/>
          </a:xfrm>
        </p:spPr>
        <p:txBody>
          <a:bodyPr/>
          <a:lstStyle/>
          <a:p>
            <a:r>
              <a:rPr lang="es-ES_tradnl" sz="2200"/>
              <a:t>Debilitar las discontinuidades o fracturas existentes en el paso del segundo al tercer ciclo y del tercero al cuarto ciclo. </a:t>
            </a:r>
          </a:p>
          <a:p>
            <a:endParaRPr lang="es-ES_tradnl" sz="1000"/>
          </a:p>
          <a:p>
            <a:r>
              <a:rPr lang="es-ES_tradnl" sz="2200"/>
              <a:t>Mejorar la eficacia y calidad de la educación primaria, con acciones tanto en este nivel como en el preescolar.</a:t>
            </a:r>
          </a:p>
          <a:p>
            <a:endParaRPr lang="es-ES_tradnl" sz="1000"/>
          </a:p>
          <a:p>
            <a:r>
              <a:rPr lang="es-ES_tradnl" sz="2200"/>
              <a:t>Mejorar el rendimiento académico en un contexto de ampliación de la calidad educativa.</a:t>
            </a:r>
          </a:p>
          <a:p>
            <a:endParaRPr lang="es-ES_tradnl" sz="1000"/>
          </a:p>
          <a:p>
            <a:r>
              <a:rPr lang="es-ES_tradnl" sz="2200"/>
              <a:t>Acciones orientadas a sectores específicos de la población: en primer lugar, aquello con condiciones estructurales más débiles para permanecer en el sistema educativo y, en segundo término, grupos que se encuentran en situación de mayor riesgo de abandonar el sistema.</a:t>
            </a:r>
          </a:p>
        </p:txBody>
      </p:sp>
      <p:sp>
        <p:nvSpPr>
          <p:cNvPr id="94212" name="Text Box 4"/>
          <p:cNvSpPr txBox="1">
            <a:spLocks noChangeArrowheads="1"/>
          </p:cNvSpPr>
          <p:nvPr/>
        </p:nvSpPr>
        <p:spPr bwMode="auto">
          <a:xfrm>
            <a:off x="827088" y="6237288"/>
            <a:ext cx="7683500" cy="366712"/>
          </a:xfrm>
          <a:prstGeom prst="rect">
            <a:avLst/>
          </a:prstGeom>
          <a:noFill/>
          <a:ln w="9525">
            <a:noFill/>
            <a:miter lim="800000"/>
            <a:headEnd/>
            <a:tailEnd/>
          </a:ln>
          <a:effectLst/>
        </p:spPr>
        <p:txBody>
          <a:bodyPr wrap="none">
            <a:spAutoFit/>
          </a:bodyPr>
          <a:lstStyle/>
          <a:p>
            <a:pPr eaLnBrk="1" hangingPunct="1"/>
            <a:r>
              <a:rPr lang="es-CR" sz="1800" i="1">
                <a:solidFill>
                  <a:schemeClr val="accent2"/>
                </a:solidFill>
                <a:effectLst>
                  <a:outerShdw blurRad="38100" dist="38100" dir="2700000" algn="tl">
                    <a:srgbClr val="C0C0C0"/>
                  </a:outerShdw>
                </a:effectLst>
                <a:latin typeface="Times New Roman" pitchFamily="18" charset="0"/>
              </a:rPr>
              <a:t>Ruiz, 2005.  Ponencia preparada para el Undécimo Informe Estado de la Nación.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71" name="Rectangle 15"/>
          <p:cNvSpPr>
            <a:spLocks noGrp="1" noChangeArrowheads="1"/>
          </p:cNvSpPr>
          <p:nvPr>
            <p:ph type="title"/>
          </p:nvPr>
        </p:nvSpPr>
        <p:spPr/>
        <p:txBody>
          <a:bodyPr/>
          <a:lstStyle/>
          <a:p>
            <a:r>
              <a:rPr lang="es-ES_tradnl" sz="2800"/>
              <a:t>Políticas más amplias: una educación de calidad, más cercana, más pertinente y más atractiva </a:t>
            </a:r>
          </a:p>
        </p:txBody>
      </p:sp>
      <p:sp>
        <p:nvSpPr>
          <p:cNvPr id="96272" name="Rectangle 16"/>
          <p:cNvSpPr>
            <a:spLocks noGrp="1" noChangeArrowheads="1"/>
          </p:cNvSpPr>
          <p:nvPr>
            <p:ph type="body" idx="1"/>
          </p:nvPr>
        </p:nvSpPr>
        <p:spPr>
          <a:xfrm>
            <a:off x="539750" y="1701800"/>
            <a:ext cx="8280400" cy="4679950"/>
          </a:xfrm>
        </p:spPr>
        <p:txBody>
          <a:bodyPr/>
          <a:lstStyle/>
          <a:p>
            <a:r>
              <a:rPr lang="es-ES_tradnl" sz="2600"/>
              <a:t>Cambiar las prioridades y opciones que ofrece el ciclo diversificado, a través de un fortalecimiento de la educación técnica (transformada drásticamente) y una diversificación razonada y con calidad de la opción académica. </a:t>
            </a:r>
          </a:p>
          <a:p>
            <a:endParaRPr lang="es-ES_tradnl" sz="1800"/>
          </a:p>
          <a:p>
            <a:r>
              <a:rPr lang="es-ES_tradnl" sz="2600"/>
              <a:t>Una reforma curricular que permita articular y dar una mayor racionalidad al conjunto del sistema educativo, fortalecer la calidad y la pertinencia en los objetivos, contenidos y métodos, y apuntalar la retención escolar.</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8" name="Rectangle 6"/>
          <p:cNvSpPr>
            <a:spLocks noGrp="1" noChangeArrowheads="1"/>
          </p:cNvSpPr>
          <p:nvPr>
            <p:ph type="title"/>
          </p:nvPr>
        </p:nvSpPr>
        <p:spPr>
          <a:xfrm>
            <a:off x="539750" y="125413"/>
            <a:ext cx="7056438" cy="1143000"/>
          </a:xfrm>
        </p:spPr>
        <p:txBody>
          <a:bodyPr/>
          <a:lstStyle/>
          <a:p>
            <a:r>
              <a:rPr lang="es-ES_tradnl" sz="3600"/>
              <a:t>Principales desafíos de la educación costarricense</a:t>
            </a:r>
          </a:p>
        </p:txBody>
      </p:sp>
      <p:sp>
        <p:nvSpPr>
          <p:cNvPr id="38919" name="Rectangle 7"/>
          <p:cNvSpPr>
            <a:spLocks noGrp="1" noChangeArrowheads="1"/>
          </p:cNvSpPr>
          <p:nvPr>
            <p:ph type="body" idx="1"/>
          </p:nvPr>
        </p:nvSpPr>
        <p:spPr>
          <a:xfrm>
            <a:off x="323850" y="1485900"/>
            <a:ext cx="8569325" cy="5256213"/>
          </a:xfrm>
        </p:spPr>
        <p:txBody>
          <a:bodyPr/>
          <a:lstStyle/>
          <a:p>
            <a:pPr marL="609600" indent="-609600">
              <a:lnSpc>
                <a:spcPct val="80000"/>
              </a:lnSpc>
              <a:buFontTx/>
              <a:buNone/>
            </a:pPr>
            <a:r>
              <a:rPr lang="es-ES_tradnl" sz="1800" b="1"/>
              <a:t>Sistema educativo preuniversitario</a:t>
            </a:r>
          </a:p>
          <a:p>
            <a:pPr marL="609600" indent="-609600">
              <a:lnSpc>
                <a:spcPct val="80000"/>
              </a:lnSpc>
              <a:buFont typeface="Arial" charset="0"/>
              <a:buAutoNum type="arabicPeriod"/>
            </a:pPr>
            <a:r>
              <a:rPr lang="es-ES_tradnl" sz="1800"/>
              <a:t>Universalizar la cobertura preescolar y secundaria. </a:t>
            </a:r>
          </a:p>
          <a:p>
            <a:pPr marL="609600" indent="-609600">
              <a:lnSpc>
                <a:spcPct val="80000"/>
              </a:lnSpc>
              <a:buFont typeface="Arial" charset="0"/>
              <a:buAutoNum type="arabicPeriod"/>
            </a:pPr>
            <a:r>
              <a:rPr lang="es-ES_tradnl" sz="1800"/>
              <a:t>Retener a las y los estudiantes en el sistema educativo. </a:t>
            </a:r>
          </a:p>
          <a:p>
            <a:pPr marL="609600" indent="-609600">
              <a:lnSpc>
                <a:spcPct val="80000"/>
              </a:lnSpc>
              <a:buFont typeface="Arial" charset="0"/>
              <a:buAutoNum type="arabicPeriod"/>
            </a:pPr>
            <a:r>
              <a:rPr lang="es-ES_tradnl" sz="1800"/>
              <a:t>Reducir la reprobación y mejorar la eficiencia. </a:t>
            </a:r>
          </a:p>
          <a:p>
            <a:pPr marL="609600" indent="-609600">
              <a:lnSpc>
                <a:spcPct val="80000"/>
              </a:lnSpc>
              <a:buFont typeface="Arial" charset="0"/>
              <a:buAutoNum type="arabicPeriod"/>
            </a:pPr>
            <a:r>
              <a:rPr lang="es-ES_tradnl" sz="1800"/>
              <a:t>Mejorar la calidad del sistema educativo. </a:t>
            </a:r>
          </a:p>
          <a:p>
            <a:pPr marL="609600" indent="-609600">
              <a:lnSpc>
                <a:spcPct val="80000"/>
              </a:lnSpc>
              <a:buFont typeface="Arial" charset="0"/>
              <a:buAutoNum type="arabicPeriod"/>
            </a:pPr>
            <a:r>
              <a:rPr lang="es-ES_tradnl" sz="1800"/>
              <a:t>Disminuir brechas socio-espaciales. </a:t>
            </a:r>
          </a:p>
          <a:p>
            <a:pPr marL="609600" indent="-609600">
              <a:lnSpc>
                <a:spcPct val="80000"/>
              </a:lnSpc>
              <a:buFont typeface="Arial" charset="0"/>
              <a:buAutoNum type="arabicPeriod"/>
            </a:pPr>
            <a:r>
              <a:rPr lang="es-ES_tradnl" sz="1800"/>
              <a:t>Ampliar la inversión en educación. </a:t>
            </a:r>
          </a:p>
          <a:p>
            <a:pPr marL="609600" indent="-609600">
              <a:lnSpc>
                <a:spcPct val="80000"/>
              </a:lnSpc>
              <a:buFont typeface="Arial" charset="0"/>
              <a:buAutoNum type="arabicPeriod"/>
            </a:pPr>
            <a:r>
              <a:rPr lang="es-ES_tradnl" sz="1800"/>
              <a:t>Mejorar las precarias condiciones de trabajo de las y los docentes. </a:t>
            </a:r>
          </a:p>
          <a:p>
            <a:pPr marL="609600" indent="-609600">
              <a:lnSpc>
                <a:spcPct val="80000"/>
              </a:lnSpc>
              <a:buFont typeface="Arial" charset="0"/>
              <a:buAutoNum type="arabicPeriod"/>
            </a:pPr>
            <a:r>
              <a:rPr lang="es-ES_tradnl" sz="1800"/>
              <a:t>Fortalecer el sistema de monitoreo y evaluación. </a:t>
            </a:r>
          </a:p>
          <a:p>
            <a:pPr marL="609600" indent="-609600">
              <a:lnSpc>
                <a:spcPct val="80000"/>
              </a:lnSpc>
              <a:buFont typeface="Arial" charset="0"/>
              <a:buAutoNum type="arabicPeriod"/>
            </a:pPr>
            <a:r>
              <a:rPr lang="es-ES_tradnl" sz="1800"/>
              <a:t>Fortalecer la investigación educativa. </a:t>
            </a:r>
          </a:p>
          <a:p>
            <a:pPr marL="609600" indent="-609600">
              <a:lnSpc>
                <a:spcPct val="80000"/>
              </a:lnSpc>
              <a:buFont typeface="Arial" charset="0"/>
              <a:buAutoNum type="arabicPeriod"/>
            </a:pPr>
            <a:r>
              <a:rPr lang="es-ES_tradnl" sz="1800"/>
              <a:t>Mejorar la rectoría del sector.</a:t>
            </a:r>
          </a:p>
          <a:p>
            <a:pPr marL="609600" indent="-609600">
              <a:lnSpc>
                <a:spcPct val="80000"/>
              </a:lnSpc>
              <a:buFont typeface="Arial" charset="0"/>
              <a:buAutoNum type="arabicPeriod"/>
            </a:pPr>
            <a:r>
              <a:rPr lang="es-ES_tradnl" sz="1800"/>
              <a:t>Reforma institucional. </a:t>
            </a:r>
          </a:p>
          <a:p>
            <a:pPr marL="609600" indent="-609600">
              <a:lnSpc>
                <a:spcPct val="80000"/>
              </a:lnSpc>
              <a:buFontTx/>
              <a:buNone/>
            </a:pPr>
            <a:endParaRPr lang="es-ES_tradnl" sz="1800"/>
          </a:p>
          <a:p>
            <a:pPr marL="609600" indent="-609600">
              <a:lnSpc>
                <a:spcPct val="80000"/>
              </a:lnSpc>
              <a:buFontTx/>
              <a:buNone/>
            </a:pPr>
            <a:r>
              <a:rPr lang="es-ES_tradnl" sz="1800" b="1"/>
              <a:t>Educación superior</a:t>
            </a:r>
          </a:p>
          <a:p>
            <a:pPr marL="609600" indent="-609600">
              <a:lnSpc>
                <a:spcPct val="80000"/>
              </a:lnSpc>
              <a:buFontTx/>
              <a:buAutoNum type="arabicPeriod" startAt="12"/>
            </a:pPr>
            <a:r>
              <a:rPr lang="es-ES_tradnl" sz="1800"/>
              <a:t>Mejorar el monitoreo y el control de calidad de la enseñanza universitaria. </a:t>
            </a:r>
          </a:p>
          <a:p>
            <a:pPr marL="609600" indent="-609600">
              <a:lnSpc>
                <a:spcPct val="80000"/>
              </a:lnSpc>
              <a:buFontTx/>
              <a:buAutoNum type="arabicPeriod" startAt="12"/>
            </a:pPr>
            <a:r>
              <a:rPr lang="es-ES_tradnl" sz="1800"/>
              <a:t>Reforzar el papel de las universidades públicas como agentes de movilidad social. </a:t>
            </a:r>
          </a:p>
          <a:p>
            <a:pPr marL="609600" indent="-609600">
              <a:lnSpc>
                <a:spcPct val="80000"/>
              </a:lnSpc>
              <a:buFontTx/>
              <a:buAutoNum type="arabicPeriod" startAt="12"/>
            </a:pPr>
            <a:r>
              <a:rPr lang="es-ES_tradnl" sz="1800"/>
              <a:t>Fortalecer el vínculo entre la generación de conocimiento y su aplicación al desarrollo.</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ctrTitle"/>
          </p:nvPr>
        </p:nvSpPr>
        <p:spPr>
          <a:xfrm>
            <a:off x="5435600" y="0"/>
            <a:ext cx="3708400" cy="3213100"/>
          </a:xfrm>
          <a:solidFill>
            <a:schemeClr val="bg1"/>
          </a:solidFill>
        </p:spPr>
        <p:txBody>
          <a:bodyPr/>
          <a:lstStyle/>
          <a:p>
            <a:pPr algn="ctr"/>
            <a:r>
              <a:rPr lang="es-ES_tradnl" sz="3600"/>
              <a:t/>
            </a:r>
            <a:br>
              <a:rPr lang="es-ES_tradnl" sz="3600"/>
            </a:br>
            <a:r>
              <a:rPr lang="es-ES_tradnl" sz="5400"/>
              <a:t>Estado de la Educación</a:t>
            </a:r>
          </a:p>
        </p:txBody>
      </p:sp>
      <p:pic>
        <p:nvPicPr>
          <p:cNvPr id="109571" name="Picture 3" descr="Estado-Educ"/>
          <p:cNvPicPr>
            <a:picLocks noChangeAspect="1" noChangeArrowheads="1"/>
          </p:cNvPicPr>
          <p:nvPr/>
        </p:nvPicPr>
        <p:blipFill>
          <a:blip r:embed="rId3" cstate="print"/>
          <a:srcRect/>
          <a:stretch>
            <a:fillRect/>
          </a:stretch>
        </p:blipFill>
        <p:spPr bwMode="auto">
          <a:xfrm>
            <a:off x="0" y="0"/>
            <a:ext cx="5438775" cy="6858000"/>
          </a:xfrm>
          <a:prstGeom prst="rect">
            <a:avLst/>
          </a:prstGeom>
          <a:noFill/>
        </p:spPr>
      </p:pic>
      <p:pic>
        <p:nvPicPr>
          <p:cNvPr id="109572" name="Picture 4"/>
          <p:cNvPicPr>
            <a:picLocks noChangeAspect="1" noChangeArrowheads="1"/>
          </p:cNvPicPr>
          <p:nvPr/>
        </p:nvPicPr>
        <p:blipFill>
          <a:blip r:embed="rId4" cstate="print"/>
          <a:srcRect/>
          <a:stretch>
            <a:fillRect/>
          </a:stretch>
        </p:blipFill>
        <p:spPr bwMode="auto">
          <a:xfrm>
            <a:off x="7451725" y="3860800"/>
            <a:ext cx="1368425" cy="628650"/>
          </a:xfrm>
          <a:prstGeom prst="rect">
            <a:avLst/>
          </a:prstGeom>
          <a:noFill/>
          <a:ln w="9525">
            <a:noFill/>
            <a:miter lim="800000"/>
            <a:headEnd/>
            <a:tailEnd/>
          </a:ln>
          <a:effectLst/>
        </p:spPr>
      </p:pic>
      <p:pic>
        <p:nvPicPr>
          <p:cNvPr id="109573" name="Picture 5"/>
          <p:cNvPicPr>
            <a:picLocks noChangeAspect="1" noChangeArrowheads="1"/>
          </p:cNvPicPr>
          <p:nvPr/>
        </p:nvPicPr>
        <p:blipFill>
          <a:blip r:embed="rId5" cstate="print"/>
          <a:srcRect/>
          <a:stretch>
            <a:fillRect/>
          </a:stretch>
        </p:blipFill>
        <p:spPr bwMode="auto">
          <a:xfrm>
            <a:off x="5580063" y="3500438"/>
            <a:ext cx="1597025" cy="1257300"/>
          </a:xfrm>
          <a:prstGeom prst="rect">
            <a:avLst/>
          </a:prstGeom>
          <a:noFill/>
          <a:ln w="9525">
            <a:noFill/>
            <a:miter lim="800000"/>
            <a:headEnd/>
            <a:tailEnd/>
          </a:ln>
          <a:effectLst/>
        </p:spPr>
      </p:pic>
      <p:pic>
        <p:nvPicPr>
          <p:cNvPr id="109574" name="Picture 6"/>
          <p:cNvPicPr>
            <a:picLocks noChangeAspect="1" noChangeArrowheads="1"/>
          </p:cNvPicPr>
          <p:nvPr/>
        </p:nvPicPr>
        <p:blipFill>
          <a:blip r:embed="rId6" cstate="print"/>
          <a:srcRect/>
          <a:stretch>
            <a:fillRect/>
          </a:stretch>
        </p:blipFill>
        <p:spPr bwMode="auto">
          <a:xfrm>
            <a:off x="5508625" y="5445125"/>
            <a:ext cx="811213" cy="852488"/>
          </a:xfrm>
          <a:prstGeom prst="rect">
            <a:avLst/>
          </a:prstGeom>
          <a:noFill/>
          <a:ln w="9525">
            <a:noFill/>
            <a:miter lim="800000"/>
            <a:headEnd/>
            <a:tailEnd/>
          </a:ln>
          <a:effectLst/>
        </p:spPr>
      </p:pic>
      <p:pic>
        <p:nvPicPr>
          <p:cNvPr id="109575" name="Picture 7"/>
          <p:cNvPicPr>
            <a:picLocks noChangeAspect="1" noChangeArrowheads="1"/>
          </p:cNvPicPr>
          <p:nvPr/>
        </p:nvPicPr>
        <p:blipFill>
          <a:blip r:embed="rId7" cstate="print"/>
          <a:srcRect/>
          <a:stretch>
            <a:fillRect/>
          </a:stretch>
        </p:blipFill>
        <p:spPr bwMode="auto">
          <a:xfrm>
            <a:off x="6372225" y="5461000"/>
            <a:ext cx="869950" cy="846138"/>
          </a:xfrm>
          <a:prstGeom prst="rect">
            <a:avLst/>
          </a:prstGeom>
          <a:noFill/>
          <a:ln w="9525">
            <a:noFill/>
            <a:miter lim="800000"/>
            <a:headEnd/>
            <a:tailEnd/>
          </a:ln>
          <a:effectLst/>
        </p:spPr>
      </p:pic>
      <p:pic>
        <p:nvPicPr>
          <p:cNvPr id="109576" name="Picture 8"/>
          <p:cNvPicPr>
            <a:picLocks noChangeAspect="1" noChangeArrowheads="1"/>
          </p:cNvPicPr>
          <p:nvPr/>
        </p:nvPicPr>
        <p:blipFill>
          <a:blip r:embed="rId8" cstate="print"/>
          <a:srcRect/>
          <a:stretch>
            <a:fillRect/>
          </a:stretch>
        </p:blipFill>
        <p:spPr bwMode="auto">
          <a:xfrm>
            <a:off x="7308850" y="5516563"/>
            <a:ext cx="863600" cy="727075"/>
          </a:xfrm>
          <a:prstGeom prst="rect">
            <a:avLst/>
          </a:prstGeom>
          <a:noFill/>
          <a:ln w="9525">
            <a:noFill/>
            <a:miter lim="800000"/>
            <a:headEnd/>
            <a:tailEnd/>
          </a:ln>
          <a:effectLst/>
        </p:spPr>
      </p:pic>
      <p:pic>
        <p:nvPicPr>
          <p:cNvPr id="109577" name="Picture 9"/>
          <p:cNvPicPr>
            <a:picLocks noChangeAspect="1" noChangeArrowheads="1"/>
          </p:cNvPicPr>
          <p:nvPr/>
        </p:nvPicPr>
        <p:blipFill>
          <a:blip r:embed="rId9" cstate="print"/>
          <a:srcRect/>
          <a:stretch>
            <a:fillRect/>
          </a:stretch>
        </p:blipFill>
        <p:spPr bwMode="auto">
          <a:xfrm>
            <a:off x="8388350" y="5445125"/>
            <a:ext cx="544513" cy="7921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72" name="Rectangle 16"/>
          <p:cNvSpPr>
            <a:spLocks noGrp="1" noChangeArrowheads="1"/>
          </p:cNvSpPr>
          <p:nvPr>
            <p:ph type="title"/>
          </p:nvPr>
        </p:nvSpPr>
        <p:spPr/>
        <p:txBody>
          <a:bodyPr/>
          <a:lstStyle/>
          <a:p>
            <a:r>
              <a:rPr lang="es-ES_tradnl"/>
              <a:t>Antecedentes</a:t>
            </a:r>
          </a:p>
        </p:txBody>
      </p:sp>
      <p:sp>
        <p:nvSpPr>
          <p:cNvPr id="45073" name="Rectangle 17"/>
          <p:cNvSpPr>
            <a:spLocks noGrp="1" noChangeArrowheads="1"/>
          </p:cNvSpPr>
          <p:nvPr>
            <p:ph type="body" idx="1"/>
          </p:nvPr>
        </p:nvSpPr>
        <p:spPr/>
        <p:txBody>
          <a:bodyPr/>
          <a:lstStyle/>
          <a:p>
            <a:pPr>
              <a:lnSpc>
                <a:spcPct val="90000"/>
              </a:lnSpc>
            </a:pPr>
            <a:r>
              <a:rPr lang="es-ES_tradnl" sz="2800"/>
              <a:t>En el 2003, el Presidente de la República solicita al CONARE aportar elementos para el  diseño de una política de Estado en materia de educación.</a:t>
            </a:r>
          </a:p>
          <a:p>
            <a:pPr>
              <a:lnSpc>
                <a:spcPct val="90000"/>
              </a:lnSpc>
            </a:pPr>
            <a:endParaRPr lang="es-ES_tradnl" sz="2800"/>
          </a:p>
          <a:p>
            <a:pPr>
              <a:lnSpc>
                <a:spcPct val="90000"/>
              </a:lnSpc>
            </a:pPr>
            <a:r>
              <a:rPr lang="es-ES_tradnl" sz="2800"/>
              <a:t>Después de realizar un primer diagnóstico sobre la educación, CONARE decide establecer un sistema de seguimiento permanente. </a:t>
            </a:r>
          </a:p>
          <a:p>
            <a:pPr>
              <a:lnSpc>
                <a:spcPct val="90000"/>
              </a:lnSpc>
            </a:pPr>
            <a:endParaRPr lang="es-ES_tradnl" sz="2800"/>
          </a:p>
          <a:p>
            <a:pPr>
              <a:lnSpc>
                <a:spcPct val="90000"/>
              </a:lnSpc>
            </a:pPr>
            <a:r>
              <a:rPr lang="es-ES_tradnl" sz="2800"/>
              <a:t>Le encomienda dicho trabajo al Programa  Estado de la Nación.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60" name="Rectangle 8"/>
          <p:cNvSpPr>
            <a:spLocks noGrp="1" noChangeArrowheads="1"/>
          </p:cNvSpPr>
          <p:nvPr>
            <p:ph type="title"/>
          </p:nvPr>
        </p:nvSpPr>
        <p:spPr>
          <a:xfrm>
            <a:off x="468313" y="115888"/>
            <a:ext cx="6911975" cy="1143000"/>
          </a:xfrm>
        </p:spPr>
        <p:txBody>
          <a:bodyPr/>
          <a:lstStyle/>
          <a:p>
            <a:pPr>
              <a:lnSpc>
                <a:spcPct val="90000"/>
              </a:lnSpc>
            </a:pPr>
            <a:r>
              <a:rPr lang="es-ES_tradnl" sz="3200"/>
              <a:t>El Estado de la Educación: </a:t>
            </a:r>
            <a:br>
              <a:rPr lang="es-ES_tradnl" sz="3200"/>
            </a:br>
            <a:r>
              <a:rPr lang="es-ES_tradnl" sz="3200"/>
              <a:t>¿por qué dar seguimiento anual a la educación?</a:t>
            </a:r>
          </a:p>
        </p:txBody>
      </p:sp>
      <p:sp>
        <p:nvSpPr>
          <p:cNvPr id="49161" name="Rectangle 9"/>
          <p:cNvSpPr>
            <a:spLocks noGrp="1" noChangeArrowheads="1"/>
          </p:cNvSpPr>
          <p:nvPr>
            <p:ph type="body" idx="1"/>
          </p:nvPr>
        </p:nvSpPr>
        <p:spPr>
          <a:xfrm>
            <a:off x="539750" y="1628775"/>
            <a:ext cx="8280400" cy="4679950"/>
          </a:xfrm>
        </p:spPr>
        <p:txBody>
          <a:bodyPr/>
          <a:lstStyle/>
          <a:p>
            <a:pPr>
              <a:lnSpc>
                <a:spcPct val="120000"/>
              </a:lnSpc>
            </a:pPr>
            <a:r>
              <a:rPr lang="es-ES_tradnl" sz="2800"/>
              <a:t>Por su importante impacto en la generación de capacidades individuales y colectivas para la sociedad, ya que contribuye a:</a:t>
            </a:r>
          </a:p>
          <a:p>
            <a:pPr>
              <a:lnSpc>
                <a:spcPct val="120000"/>
              </a:lnSpc>
            </a:pPr>
            <a:endParaRPr lang="es-ES_tradnl" sz="1000"/>
          </a:p>
          <a:p>
            <a:pPr lvl="1">
              <a:lnSpc>
                <a:spcPct val="120000"/>
              </a:lnSpc>
            </a:pPr>
            <a:r>
              <a:rPr lang="es-ES_tradnl" sz="2400"/>
              <a:t>movilidad social. </a:t>
            </a:r>
          </a:p>
          <a:p>
            <a:pPr lvl="1">
              <a:lnSpc>
                <a:spcPct val="120000"/>
              </a:lnSpc>
            </a:pPr>
            <a:r>
              <a:rPr lang="es-ES_tradnl" sz="2400"/>
              <a:t>reducción de la pobreza. </a:t>
            </a:r>
          </a:p>
          <a:p>
            <a:pPr lvl="1">
              <a:lnSpc>
                <a:spcPct val="120000"/>
              </a:lnSpc>
            </a:pPr>
            <a:r>
              <a:rPr lang="es-ES_tradnl" sz="2400"/>
              <a:t>clima propicio para la formación educativa.</a:t>
            </a:r>
          </a:p>
          <a:p>
            <a:pPr lvl="1">
              <a:lnSpc>
                <a:spcPct val="120000"/>
              </a:lnSpc>
            </a:pPr>
            <a:r>
              <a:rPr lang="es-ES_tradnl" sz="2400"/>
              <a:t>aumento en la productividad e ingresos.</a:t>
            </a:r>
          </a:p>
          <a:p>
            <a:pPr lvl="1">
              <a:lnSpc>
                <a:spcPct val="120000"/>
              </a:lnSpc>
            </a:pPr>
            <a:r>
              <a:rPr lang="es-ES_tradnl" sz="2400"/>
              <a:t>socialización política esencial para la democracia.</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9" name="Rectangle 9"/>
          <p:cNvSpPr>
            <a:spLocks noGrp="1" noChangeArrowheads="1"/>
          </p:cNvSpPr>
          <p:nvPr>
            <p:ph type="title"/>
          </p:nvPr>
        </p:nvSpPr>
        <p:spPr/>
        <p:txBody>
          <a:bodyPr/>
          <a:lstStyle/>
          <a:p>
            <a:r>
              <a:rPr lang="es-ES_tradnl"/>
              <a:t>¿En qué consiste el Estado de la Educación?</a:t>
            </a:r>
          </a:p>
        </p:txBody>
      </p:sp>
      <p:sp>
        <p:nvSpPr>
          <p:cNvPr id="46090" name="Rectangle 10"/>
          <p:cNvSpPr>
            <a:spLocks noGrp="1" noChangeArrowheads="1"/>
          </p:cNvSpPr>
          <p:nvPr>
            <p:ph type="body" idx="1"/>
          </p:nvPr>
        </p:nvSpPr>
        <p:spPr>
          <a:xfrm>
            <a:off x="539750" y="1628775"/>
            <a:ext cx="8280400" cy="4679950"/>
          </a:xfrm>
        </p:spPr>
        <p:txBody>
          <a:bodyPr/>
          <a:lstStyle/>
          <a:p>
            <a:r>
              <a:rPr lang="es-ES_tradnl" sz="2800"/>
              <a:t>Análisis del desempeño nacional en materia educativa, mediante una lectura independiente, con base en los indicadores y estudios más actualizados.</a:t>
            </a:r>
          </a:p>
          <a:p>
            <a:endParaRPr lang="es-ES_tradnl" sz="1600"/>
          </a:p>
          <a:p>
            <a:r>
              <a:rPr lang="es-ES_tradnl" sz="2800"/>
              <a:t>Establece las bases para medir anualmente cu</a:t>
            </a:r>
            <a:r>
              <a:rPr lang="es-ES_tradnl" altLang="ja-JP" sz="2800"/>
              <a:t>á</a:t>
            </a:r>
            <a:r>
              <a:rPr lang="es-ES_tradnl" sz="2800"/>
              <a:t>nto se aleja o se acerca Costa Rica de la aspiración de ofrecer oportunidades para que la población, de manera equitativa, tenga acceso a una educación de calidad.</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8" name="Rectangle 14"/>
          <p:cNvSpPr>
            <a:spLocks noGrp="1" noChangeArrowheads="1"/>
          </p:cNvSpPr>
          <p:nvPr>
            <p:ph type="title"/>
          </p:nvPr>
        </p:nvSpPr>
        <p:spPr/>
        <p:txBody>
          <a:bodyPr/>
          <a:lstStyle/>
          <a:p>
            <a:r>
              <a:rPr lang="es-ES_tradnl" sz="3600"/>
              <a:t>Estado de la Educación:</a:t>
            </a:r>
            <a:br>
              <a:rPr lang="es-ES_tradnl" sz="3600"/>
            </a:br>
            <a:r>
              <a:rPr lang="es-ES_tradnl" sz="3600"/>
              <a:t>principales fuentes</a:t>
            </a:r>
          </a:p>
        </p:txBody>
      </p:sp>
      <p:sp>
        <p:nvSpPr>
          <p:cNvPr id="47119" name="Rectangle 15"/>
          <p:cNvSpPr>
            <a:spLocks noGrp="1" noChangeArrowheads="1"/>
          </p:cNvSpPr>
          <p:nvPr>
            <p:ph type="body" idx="1"/>
          </p:nvPr>
        </p:nvSpPr>
        <p:spPr>
          <a:xfrm>
            <a:off x="468313" y="1557338"/>
            <a:ext cx="8280400" cy="5113337"/>
          </a:xfrm>
        </p:spPr>
        <p:txBody>
          <a:bodyPr/>
          <a:lstStyle/>
          <a:p>
            <a:r>
              <a:rPr lang="es-ES_tradnl" sz="2200"/>
              <a:t>Registros administrativos del Ministerio de Educación Pública.</a:t>
            </a:r>
          </a:p>
          <a:p>
            <a:endParaRPr lang="es-ES_tradnl" sz="800"/>
          </a:p>
          <a:p>
            <a:r>
              <a:rPr lang="es-ES_tradnl" sz="2200"/>
              <a:t>Universidades Públicas.</a:t>
            </a:r>
          </a:p>
          <a:p>
            <a:endParaRPr lang="es-ES_tradnl" sz="800"/>
          </a:p>
          <a:p>
            <a:r>
              <a:rPr lang="es-ES_tradnl" sz="2200"/>
              <a:t>Ministerio de Ciencia y Tecnología.</a:t>
            </a:r>
          </a:p>
          <a:p>
            <a:endParaRPr lang="es-ES_tradnl" sz="800"/>
          </a:p>
          <a:p>
            <a:r>
              <a:rPr lang="es-ES_tradnl" sz="2200"/>
              <a:t>Instituto Nacional de Aprendizaje.</a:t>
            </a:r>
          </a:p>
          <a:p>
            <a:endParaRPr lang="es-ES_tradnl" sz="800"/>
          </a:p>
          <a:p>
            <a:r>
              <a:rPr lang="es-ES_tradnl" sz="2200"/>
              <a:t>Consejo Nacional de Rectores.</a:t>
            </a:r>
          </a:p>
          <a:p>
            <a:endParaRPr lang="es-ES_tradnl" sz="800"/>
          </a:p>
          <a:p>
            <a:r>
              <a:rPr lang="es-ES_tradnl" sz="2200"/>
              <a:t>Encuesta de Hogares realizada por el Instituto Nacional de Estadísticas y Censos.</a:t>
            </a:r>
          </a:p>
          <a:p>
            <a:endParaRPr lang="es-ES_tradnl" sz="800"/>
          </a:p>
          <a:p>
            <a:r>
              <a:rPr lang="es-ES_tradnl" sz="2200"/>
              <a:t>Censo de Población (2000).</a:t>
            </a:r>
          </a:p>
          <a:p>
            <a:endParaRPr lang="es-ES_tradnl" sz="800"/>
          </a:p>
          <a:p>
            <a:r>
              <a:rPr lang="es-ES_tradnl" sz="2200"/>
              <a:t>Investigaciones de Carlos Castro, Angel Ruiz, Karol Ac</a:t>
            </a:r>
            <a:r>
              <a:rPr lang="es-ES_tradnl" altLang="ja-JP" sz="2200"/>
              <a:t>ón, Leonardo Merino y Ronald Alfaro.</a:t>
            </a:r>
            <a:endParaRPr lang="es-ES_tradnl" sz="220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6" name="Rectangle 10"/>
          <p:cNvSpPr>
            <a:spLocks noGrp="1" noChangeArrowheads="1"/>
          </p:cNvSpPr>
          <p:nvPr>
            <p:ph type="title"/>
          </p:nvPr>
        </p:nvSpPr>
        <p:spPr/>
        <p:txBody>
          <a:bodyPr/>
          <a:lstStyle/>
          <a:p>
            <a:r>
              <a:rPr lang="es-ES_tradnl" sz="3600"/>
              <a:t>Estado de la Educación:</a:t>
            </a:r>
            <a:br>
              <a:rPr lang="es-ES_tradnl" sz="3600"/>
            </a:br>
            <a:r>
              <a:rPr lang="es-ES_tradnl" sz="3600"/>
              <a:t>estructura</a:t>
            </a:r>
          </a:p>
        </p:txBody>
      </p:sp>
      <p:sp>
        <p:nvSpPr>
          <p:cNvPr id="50187" name="Rectangle 11"/>
          <p:cNvSpPr>
            <a:spLocks noGrp="1" noChangeArrowheads="1"/>
          </p:cNvSpPr>
          <p:nvPr>
            <p:ph type="body" idx="1"/>
          </p:nvPr>
        </p:nvSpPr>
        <p:spPr/>
        <p:txBody>
          <a:bodyPr/>
          <a:lstStyle/>
          <a:p>
            <a:pPr>
              <a:lnSpc>
                <a:spcPct val="90000"/>
              </a:lnSpc>
            </a:pPr>
            <a:r>
              <a:rPr lang="es-ES_tradnl" sz="2800">
                <a:solidFill>
                  <a:srgbClr val="0099FF"/>
                </a:solidFill>
                <a:effectLst>
                  <a:outerShdw blurRad="38100" dist="38100" dir="2700000" algn="tl">
                    <a:srgbClr val="C0C0C0"/>
                  </a:outerShdw>
                </a:effectLst>
              </a:rPr>
              <a:t>Capítulo 1:</a:t>
            </a:r>
            <a:r>
              <a:rPr lang="es-ES_tradnl" sz="2800"/>
              <a:t> Desempeño del sistema educativo preuniversitario.</a:t>
            </a:r>
          </a:p>
          <a:p>
            <a:pPr>
              <a:lnSpc>
                <a:spcPct val="90000"/>
              </a:lnSpc>
            </a:pPr>
            <a:endParaRPr lang="es-ES_tradnl" sz="1200"/>
          </a:p>
          <a:p>
            <a:pPr>
              <a:lnSpc>
                <a:spcPct val="90000"/>
              </a:lnSpc>
            </a:pPr>
            <a:r>
              <a:rPr lang="es-ES_tradnl" sz="2800">
                <a:solidFill>
                  <a:srgbClr val="0099FF"/>
                </a:solidFill>
                <a:effectLst>
                  <a:outerShdw blurRad="38100" dist="38100" dir="2700000" algn="tl">
                    <a:srgbClr val="C0C0C0"/>
                  </a:outerShdw>
                </a:effectLst>
              </a:rPr>
              <a:t>Capítulo 2:</a:t>
            </a:r>
            <a:r>
              <a:rPr lang="es-ES_tradnl" sz="2800"/>
              <a:t> Diseño institucional y política educativa.</a:t>
            </a:r>
          </a:p>
          <a:p>
            <a:pPr>
              <a:lnSpc>
                <a:spcPct val="90000"/>
              </a:lnSpc>
            </a:pPr>
            <a:endParaRPr lang="es-ES_tradnl" sz="1200"/>
          </a:p>
          <a:p>
            <a:pPr>
              <a:lnSpc>
                <a:spcPct val="90000"/>
              </a:lnSpc>
            </a:pPr>
            <a:r>
              <a:rPr lang="es-ES_tradnl" sz="2800">
                <a:solidFill>
                  <a:srgbClr val="0099FF"/>
                </a:solidFill>
                <a:effectLst>
                  <a:outerShdw blurRad="38100" dist="38100" dir="2700000" algn="tl">
                    <a:srgbClr val="C0C0C0"/>
                  </a:outerShdw>
                </a:effectLst>
              </a:rPr>
              <a:t>Capítulo 3:</a:t>
            </a:r>
            <a:r>
              <a:rPr lang="es-ES_tradnl" sz="2800"/>
              <a:t> La educación superior y la generación de conocimiento.</a:t>
            </a:r>
          </a:p>
          <a:p>
            <a:pPr>
              <a:lnSpc>
                <a:spcPct val="90000"/>
              </a:lnSpc>
            </a:pPr>
            <a:endParaRPr lang="es-ES_tradnl" sz="1000"/>
          </a:p>
          <a:p>
            <a:pPr>
              <a:lnSpc>
                <a:spcPct val="90000"/>
              </a:lnSpc>
            </a:pPr>
            <a:r>
              <a:rPr lang="es-ES_tradnl" sz="2800">
                <a:solidFill>
                  <a:srgbClr val="0099FF"/>
                </a:solidFill>
                <a:effectLst>
                  <a:outerShdw blurRad="38100" dist="38100" dir="2700000" algn="tl">
                    <a:srgbClr val="C0C0C0"/>
                  </a:outerShdw>
                </a:effectLst>
              </a:rPr>
              <a:t>Aporte especial:</a:t>
            </a:r>
            <a:r>
              <a:rPr lang="es-ES_tradnl" sz="2800"/>
              <a:t> Universalización de la educación secundaria y reforma educativa.</a:t>
            </a:r>
          </a:p>
          <a:p>
            <a:pPr>
              <a:lnSpc>
                <a:spcPct val="90000"/>
              </a:lnSpc>
            </a:pPr>
            <a:endParaRPr lang="es-ES_tradnl" sz="1000"/>
          </a:p>
          <a:p>
            <a:pPr>
              <a:lnSpc>
                <a:spcPct val="90000"/>
              </a:lnSpc>
            </a:pPr>
            <a:r>
              <a:rPr lang="es-ES_tradnl" sz="2800">
                <a:solidFill>
                  <a:srgbClr val="0099FF"/>
                </a:solidFill>
                <a:effectLst>
                  <a:outerShdw blurRad="38100" dist="38100" dir="2700000" algn="tl">
                    <a:srgbClr val="C0C0C0"/>
                  </a:outerShdw>
                </a:effectLst>
              </a:rPr>
              <a:t>Anexo estadístico.</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4"/>
          <p:cNvSpPr>
            <a:spLocks noGrp="1" noChangeArrowheads="1"/>
          </p:cNvSpPr>
          <p:nvPr>
            <p:ph type="ctrTitle"/>
          </p:nvPr>
        </p:nvSpPr>
        <p:spPr>
          <a:xfrm>
            <a:off x="395288" y="1773238"/>
            <a:ext cx="8137525" cy="3960812"/>
          </a:xfrm>
        </p:spPr>
        <p:txBody>
          <a:bodyPr/>
          <a:lstStyle/>
          <a:p>
            <a:pPr>
              <a:lnSpc>
                <a:spcPct val="120000"/>
              </a:lnSpc>
            </a:pPr>
            <a:r>
              <a:rPr lang="es-ES_tradnl" b="1">
                <a:solidFill>
                  <a:srgbClr val="000000"/>
                </a:solidFill>
              </a:rPr>
              <a:t>Principales desafíos de la educación costarricense</a:t>
            </a:r>
            <a:r>
              <a:rPr lang="es-ES_tradnl" sz="2800"/>
              <a:t> </a:t>
            </a:r>
            <a:br>
              <a:rPr lang="es-ES_tradnl" sz="2800"/>
            </a:br>
            <a:r>
              <a:rPr lang="es-ES_tradnl" sz="2800"/>
              <a:t/>
            </a:r>
            <a:br>
              <a:rPr lang="es-ES_tradnl" sz="2800"/>
            </a:br>
            <a:r>
              <a:rPr lang="es-ES_tradnl" sz="3600" b="1">
                <a:solidFill>
                  <a:srgbClr val="0099CC"/>
                </a:solidFill>
              </a:rPr>
              <a:t>Desafíos nivel preuniversitario</a:t>
            </a:r>
            <a:r>
              <a:rPr lang="es-ES_tradnl" sz="2800"/>
              <a:t/>
            </a:r>
            <a:br>
              <a:rPr lang="es-ES_tradnl" sz="2800"/>
            </a:br>
            <a:r>
              <a:rPr lang="es-ES_tradnl" sz="3200"/>
              <a:t>Desafíos educación superior</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Verdan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1683</TotalTime>
  <Words>6014</Words>
  <Application>Microsoft Office PowerPoint</Application>
  <PresentationFormat>Presentación en pantalla (4:3)</PresentationFormat>
  <Paragraphs>587</Paragraphs>
  <Slides>35</Slides>
  <Notes>35</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3</vt:i4>
      </vt:variant>
      <vt:variant>
        <vt:lpstr>Títulos de diapositiva</vt:lpstr>
      </vt:variant>
      <vt:variant>
        <vt:i4>35</vt:i4>
      </vt:variant>
    </vt:vector>
  </HeadingPairs>
  <TitlesOfParts>
    <vt:vector size="45" baseType="lpstr">
      <vt:lpstr>Arial</vt:lpstr>
      <vt:lpstr>ＭＳ Ｐゴシック</vt:lpstr>
      <vt:lpstr>Verdana</vt:lpstr>
      <vt:lpstr>Tahoma</vt:lpstr>
      <vt:lpstr>Times New Roman</vt:lpstr>
      <vt:lpstr>Lucida Handwriting</vt:lpstr>
      <vt:lpstr>Blank Presentation</vt:lpstr>
      <vt:lpstr>Gráfico de Microsoft Excel</vt:lpstr>
      <vt:lpstr>Gráfico de Microsoft Graph</vt:lpstr>
      <vt:lpstr>Microsoft Excel Chart</vt:lpstr>
      <vt:lpstr> Estado de la Educación</vt:lpstr>
      <vt:lpstr>A partir de la reforma educativa de fines del siglo XIX, Costa Rica inicia una ruta diferente en su desarrollo humano</vt:lpstr>
      <vt:lpstr>La reforma se reforzó con los traslados del gasto en coerción y en instrucción</vt:lpstr>
      <vt:lpstr>Antecedentes</vt:lpstr>
      <vt:lpstr>El Estado de la Educación:  ¿por qué dar seguimiento anual a la educación?</vt:lpstr>
      <vt:lpstr>¿En qué consiste el Estado de la Educación?</vt:lpstr>
      <vt:lpstr>Estado de la Educación: principales fuentes</vt:lpstr>
      <vt:lpstr>Estado de la Educación: estructura</vt:lpstr>
      <vt:lpstr>Principales desafíos de la educación costarricense   Desafíos nivel preuniversitario Desafíos educación superior</vt:lpstr>
      <vt:lpstr>1. Universalizar la cobertura preescolar y secundaria</vt:lpstr>
      <vt:lpstr>2. Retener a las y los estudiantes en el sistema educativo </vt:lpstr>
      <vt:lpstr>3. Reducir la reprobación y mejorar la eficiencia </vt:lpstr>
      <vt:lpstr>4. Mejorar la calidad del sistema educativo</vt:lpstr>
      <vt:lpstr>5. Disminuir brechas socio-espaciales </vt:lpstr>
      <vt:lpstr>6. Ampliar la inversión en educación </vt:lpstr>
      <vt:lpstr>7. Mejorar las precarias condiciones de trabajo de las y los docentes </vt:lpstr>
      <vt:lpstr>8. Fortalecer el sistema de monitoreo y evaluación </vt:lpstr>
      <vt:lpstr>9. Fortalecer la investigación educativa </vt:lpstr>
      <vt:lpstr>10. Mejorar la rectoría del sector</vt:lpstr>
      <vt:lpstr>11. Reforma institucional </vt:lpstr>
      <vt:lpstr>Principales desafíos de la educación costarricense   Desafíos nivel preuniversitario Desafíos educación superior</vt:lpstr>
      <vt:lpstr>12. Mejorar el monitoreo y el control de calidad de la enseñanza universitaria </vt:lpstr>
      <vt:lpstr>13. Reforzar el papel de las universidades públicas como agentes de movilidad social </vt:lpstr>
      <vt:lpstr>14. Fortalecer el vínculo entre la generación de conocimiento y su aplicación al desarrollo</vt:lpstr>
      <vt:lpstr>Diapositiva 25</vt:lpstr>
      <vt:lpstr>Alcances y limitaciones</vt:lpstr>
      <vt:lpstr>Valoración general</vt:lpstr>
      <vt:lpstr>Valoración general</vt:lpstr>
      <vt:lpstr>Factores que explican el desgranamiento</vt:lpstr>
      <vt:lpstr>Revisión de experiencias en ocho áreas temáticas o ejes de acción</vt:lpstr>
      <vt:lpstr>Tipos de recomendaciones</vt:lpstr>
      <vt:lpstr>Acciones realizables en el corto plazo</vt:lpstr>
      <vt:lpstr>Políticas más amplias: una educación de calidad, más cercana, más pertinente y más atractiva </vt:lpstr>
      <vt:lpstr>Principales desafíos de la educación costarricense</vt:lpstr>
      <vt:lpstr> Estado de la Educación</vt:lpstr>
    </vt:vector>
  </TitlesOfParts>
  <Company>miguelgutierrezsaxe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Principales desafíos de la educación costarricense  </dc:title>
  <dc:creator>miguelgutierrezsaxe</dc:creator>
  <cp:lastModifiedBy> </cp:lastModifiedBy>
  <cp:revision>91</cp:revision>
  <dcterms:created xsi:type="dcterms:W3CDTF">2006-02-10T22:48:20Z</dcterms:created>
  <dcterms:modified xsi:type="dcterms:W3CDTF">2011-06-08T16:19:41Z</dcterms:modified>
</cp:coreProperties>
</file>